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92" r:id="rId2"/>
    <p:sldId id="308" r:id="rId3"/>
    <p:sldId id="309" r:id="rId4"/>
    <p:sldId id="310" r:id="rId5"/>
    <p:sldId id="305" r:id="rId6"/>
    <p:sldId id="311" r:id="rId7"/>
    <p:sldId id="312" r:id="rId8"/>
    <p:sldId id="317" r:id="rId9"/>
    <p:sldId id="313" r:id="rId10"/>
    <p:sldId id="304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6" roundtripDataSignature="AMtx7mgHnPip7xe7ag+nce95HYmmj8E6k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ice Micolier" initials="" lastIdx="3" clrIdx="0"/>
  <p:cmAuthor id="1" name="Florentin Breton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573B4C4-C3A1-482F-A4B1-0B10A9632132}">
  <a:tblStyle styleId="{8573B4C4-C3A1-482F-A4B1-0B10A9632132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53913D-FF51-48A5-AD78-2DA65078C3E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4676C06-13BA-4F8F-81A6-D761D077EE7D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57" autoAdjust="0"/>
  </p:normalViewPr>
  <p:slideViewPr>
    <p:cSldViewPr snapToGrid="0">
      <p:cViewPr varScale="1">
        <p:scale>
          <a:sx n="40" d="100"/>
          <a:sy n="40" d="100"/>
        </p:scale>
        <p:origin x="56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59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56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135" name="Google Shape;13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3285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sldNum" idx="12"/>
          </p:nvPr>
        </p:nvSpPr>
        <p:spPr>
          <a:xfrm>
            <a:off x="11403495" y="144393"/>
            <a:ext cx="685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pPr/>
              <a:t>‹N°›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11353800" y="134454"/>
            <a:ext cx="715616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pPr/>
              <a:t>‹N°›</a:t>
            </a:fld>
            <a:r>
              <a:rPr lang="fr-FR" dirty="0"/>
              <a:t>/10</a:t>
            </a: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"/>
          <p:cNvSpPr txBox="1"/>
          <p:nvPr/>
        </p:nvSpPr>
        <p:spPr>
          <a:xfrm>
            <a:off x="0" y="2219518"/>
            <a:ext cx="12192000" cy="1200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dirty="0">
                <a:solidFill>
                  <a:schemeClr val="dk1"/>
                </a:solidFill>
              </a:rPr>
              <a:t>ZAEU : Un réseau de recherche socio-écologique pour favoriser les transformations des systèmes urbains</a:t>
            </a:r>
            <a:endParaRPr lang="fr-FR" sz="3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149;p1" descr="Une image contenant texte, Police, capture d’écran, ligne&#10;&#10;Description générée automatiquement">
            <a:extLst>
              <a:ext uri="{FF2B5EF4-FFF2-40B4-BE49-F238E27FC236}">
                <a16:creationId xmlns:a16="http://schemas.microsoft.com/office/drawing/2014/main" id="{ED7A2911-9ED9-439A-BCC2-9C61293B7C5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4169" y="469067"/>
            <a:ext cx="1743282" cy="621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63337E17-EEA7-4F76-B198-0DFDFACC7F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2" y="446496"/>
            <a:ext cx="691021" cy="667095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A1490D22-4C78-4F03-8AFE-6113277419C2}"/>
              </a:ext>
            </a:extLst>
          </p:cNvPr>
          <p:cNvGrpSpPr/>
          <p:nvPr/>
        </p:nvGrpSpPr>
        <p:grpSpPr>
          <a:xfrm>
            <a:off x="51016" y="4637314"/>
            <a:ext cx="12064784" cy="1934135"/>
            <a:chOff x="2234209" y="5373216"/>
            <a:chExt cx="7792945" cy="132489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929A787-4236-464F-BD5E-308BE5766571}"/>
                </a:ext>
              </a:extLst>
            </p:cNvPr>
            <p:cNvSpPr/>
            <p:nvPr/>
          </p:nvSpPr>
          <p:spPr>
            <a:xfrm>
              <a:off x="2749710" y="6365947"/>
              <a:ext cx="109424" cy="177727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DFA2789-B829-4B4B-AF8B-14530F200805}"/>
                </a:ext>
              </a:extLst>
            </p:cNvPr>
            <p:cNvSpPr/>
            <p:nvPr/>
          </p:nvSpPr>
          <p:spPr>
            <a:xfrm>
              <a:off x="3911694" y="6095117"/>
              <a:ext cx="109424" cy="177727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840FA3E-EF78-46B4-B592-170B0B58EF7D}"/>
                </a:ext>
              </a:extLst>
            </p:cNvPr>
            <p:cNvSpPr/>
            <p:nvPr/>
          </p:nvSpPr>
          <p:spPr>
            <a:xfrm>
              <a:off x="5081495" y="6391331"/>
              <a:ext cx="109424" cy="177727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6269A09-77E6-4131-B51B-490CA70B6DA1}"/>
                </a:ext>
              </a:extLst>
            </p:cNvPr>
            <p:cNvSpPr/>
            <p:nvPr/>
          </p:nvSpPr>
          <p:spPr>
            <a:xfrm>
              <a:off x="5535476" y="6420247"/>
              <a:ext cx="109424" cy="177727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1D4043C-C53F-4C65-9C3A-926C136DA4EB}"/>
                </a:ext>
              </a:extLst>
            </p:cNvPr>
            <p:cNvSpPr/>
            <p:nvPr/>
          </p:nvSpPr>
          <p:spPr>
            <a:xfrm>
              <a:off x="5553279" y="6140723"/>
              <a:ext cx="109424" cy="177727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D4D65B2-2A7C-403D-9323-33CC1D6F3860}"/>
                </a:ext>
              </a:extLst>
            </p:cNvPr>
            <p:cNvSpPr/>
            <p:nvPr/>
          </p:nvSpPr>
          <p:spPr>
            <a:xfrm>
              <a:off x="6532455" y="5976863"/>
              <a:ext cx="109424" cy="177727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131DC59-21DC-4480-B016-3E3721C1A944}"/>
                </a:ext>
              </a:extLst>
            </p:cNvPr>
            <p:cNvSpPr/>
            <p:nvPr/>
          </p:nvSpPr>
          <p:spPr>
            <a:xfrm>
              <a:off x="8565059" y="6277083"/>
              <a:ext cx="109424" cy="177727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ECFBACE-1C4E-4E0D-8E3F-3A64EBE204A6}"/>
                </a:ext>
              </a:extLst>
            </p:cNvPr>
            <p:cNvSpPr/>
            <p:nvPr/>
          </p:nvSpPr>
          <p:spPr>
            <a:xfrm>
              <a:off x="7301574" y="6357482"/>
              <a:ext cx="109424" cy="177727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0" name="Forme libre 3">
              <a:extLst>
                <a:ext uri="{FF2B5EF4-FFF2-40B4-BE49-F238E27FC236}">
                  <a16:creationId xmlns:a16="http://schemas.microsoft.com/office/drawing/2014/main" id="{7796D0EE-0F78-401A-AF63-E175E06CCC07}"/>
                </a:ext>
              </a:extLst>
            </p:cNvPr>
            <p:cNvSpPr/>
            <p:nvPr/>
          </p:nvSpPr>
          <p:spPr>
            <a:xfrm>
              <a:off x="2234209" y="5373216"/>
              <a:ext cx="7792945" cy="1324895"/>
            </a:xfrm>
            <a:custGeom>
              <a:avLst/>
              <a:gdLst>
                <a:gd name="connsiteX0" fmla="*/ 0 w 11118272"/>
                <a:gd name="connsiteY0" fmla="*/ 1714500 h 1745672"/>
                <a:gd name="connsiteX1" fmla="*/ 571500 w 11118272"/>
                <a:gd name="connsiteY1" fmla="*/ 1714500 h 1745672"/>
                <a:gd name="connsiteX2" fmla="*/ 561109 w 11118272"/>
                <a:gd name="connsiteY2" fmla="*/ 1070263 h 1745672"/>
                <a:gd name="connsiteX3" fmla="*/ 1226127 w 11118272"/>
                <a:gd name="connsiteY3" fmla="*/ 1070263 h 1745672"/>
                <a:gd name="connsiteX4" fmla="*/ 1226127 w 11118272"/>
                <a:gd name="connsiteY4" fmla="*/ 1735282 h 1745672"/>
                <a:gd name="connsiteX5" fmla="*/ 1891145 w 11118272"/>
                <a:gd name="connsiteY5" fmla="*/ 1745672 h 1745672"/>
                <a:gd name="connsiteX6" fmla="*/ 1891145 w 11118272"/>
                <a:gd name="connsiteY6" fmla="*/ 789709 h 1745672"/>
                <a:gd name="connsiteX7" fmla="*/ 2306782 w 11118272"/>
                <a:gd name="connsiteY7" fmla="*/ 405245 h 1745672"/>
                <a:gd name="connsiteX8" fmla="*/ 2774372 w 11118272"/>
                <a:gd name="connsiteY8" fmla="*/ 737754 h 1745672"/>
                <a:gd name="connsiteX9" fmla="*/ 2784763 w 11118272"/>
                <a:gd name="connsiteY9" fmla="*/ 1724891 h 1745672"/>
                <a:gd name="connsiteX10" fmla="*/ 3834245 w 11118272"/>
                <a:gd name="connsiteY10" fmla="*/ 1714500 h 1745672"/>
                <a:gd name="connsiteX11" fmla="*/ 3823854 w 11118272"/>
                <a:gd name="connsiteY11" fmla="*/ 1215736 h 1745672"/>
                <a:gd name="connsiteX12" fmla="*/ 4322618 w 11118272"/>
                <a:gd name="connsiteY12" fmla="*/ 1205345 h 1745672"/>
                <a:gd name="connsiteX13" fmla="*/ 4333009 w 11118272"/>
                <a:gd name="connsiteY13" fmla="*/ 841663 h 1745672"/>
                <a:gd name="connsiteX14" fmla="*/ 5029200 w 11118272"/>
                <a:gd name="connsiteY14" fmla="*/ 841663 h 1745672"/>
                <a:gd name="connsiteX15" fmla="*/ 5049982 w 11118272"/>
                <a:gd name="connsiteY15" fmla="*/ 1724891 h 1745672"/>
                <a:gd name="connsiteX16" fmla="*/ 5715000 w 11118272"/>
                <a:gd name="connsiteY16" fmla="*/ 1714500 h 1745672"/>
                <a:gd name="connsiteX17" fmla="*/ 5725391 w 11118272"/>
                <a:gd name="connsiteY17" fmla="*/ 550718 h 1745672"/>
                <a:gd name="connsiteX18" fmla="*/ 6473536 w 11118272"/>
                <a:gd name="connsiteY18" fmla="*/ 561109 h 1745672"/>
                <a:gd name="connsiteX19" fmla="*/ 6473536 w 11118272"/>
                <a:gd name="connsiteY19" fmla="*/ 1724891 h 1745672"/>
                <a:gd name="connsiteX20" fmla="*/ 7013863 w 11118272"/>
                <a:gd name="connsiteY20" fmla="*/ 1693718 h 1745672"/>
                <a:gd name="connsiteX21" fmla="*/ 7034645 w 11118272"/>
                <a:gd name="connsiteY21" fmla="*/ 623454 h 1745672"/>
                <a:gd name="connsiteX22" fmla="*/ 7668491 w 11118272"/>
                <a:gd name="connsiteY22" fmla="*/ 602672 h 1745672"/>
                <a:gd name="connsiteX23" fmla="*/ 7678882 w 11118272"/>
                <a:gd name="connsiteY23" fmla="*/ 1714500 h 1745672"/>
                <a:gd name="connsiteX24" fmla="*/ 8769927 w 11118272"/>
                <a:gd name="connsiteY24" fmla="*/ 1714500 h 1745672"/>
                <a:gd name="connsiteX25" fmla="*/ 8790709 w 11118272"/>
                <a:gd name="connsiteY25" fmla="*/ 623454 h 1745672"/>
                <a:gd name="connsiteX26" fmla="*/ 9497291 w 11118272"/>
                <a:gd name="connsiteY26" fmla="*/ 0 h 1745672"/>
                <a:gd name="connsiteX27" fmla="*/ 10058400 w 11118272"/>
                <a:gd name="connsiteY27" fmla="*/ 613063 h 1745672"/>
                <a:gd name="connsiteX28" fmla="*/ 10484427 w 11118272"/>
                <a:gd name="connsiteY28" fmla="*/ 103909 h 1745672"/>
                <a:gd name="connsiteX29" fmla="*/ 11118272 w 11118272"/>
                <a:gd name="connsiteY29" fmla="*/ 477982 h 1745672"/>
                <a:gd name="connsiteX30" fmla="*/ 11118272 w 11118272"/>
                <a:gd name="connsiteY30" fmla="*/ 477982 h 1745672"/>
                <a:gd name="connsiteX31" fmla="*/ 11107882 w 11118272"/>
                <a:gd name="connsiteY31" fmla="*/ 498763 h 1745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118272" h="1745672">
                  <a:moveTo>
                    <a:pt x="0" y="1714500"/>
                  </a:moveTo>
                  <a:lnTo>
                    <a:pt x="571500" y="1714500"/>
                  </a:lnTo>
                  <a:lnTo>
                    <a:pt x="561109" y="1070263"/>
                  </a:lnTo>
                  <a:lnTo>
                    <a:pt x="1226127" y="1070263"/>
                  </a:lnTo>
                  <a:lnTo>
                    <a:pt x="1226127" y="1735282"/>
                  </a:lnTo>
                  <a:lnTo>
                    <a:pt x="1891145" y="1745672"/>
                  </a:lnTo>
                  <a:lnTo>
                    <a:pt x="1891145" y="789709"/>
                  </a:lnTo>
                  <a:lnTo>
                    <a:pt x="2306782" y="405245"/>
                  </a:lnTo>
                  <a:lnTo>
                    <a:pt x="2774372" y="737754"/>
                  </a:lnTo>
                  <a:lnTo>
                    <a:pt x="2784763" y="1724891"/>
                  </a:lnTo>
                  <a:lnTo>
                    <a:pt x="3834245" y="1714500"/>
                  </a:lnTo>
                  <a:lnTo>
                    <a:pt x="3823854" y="1215736"/>
                  </a:lnTo>
                  <a:lnTo>
                    <a:pt x="4322618" y="1205345"/>
                  </a:lnTo>
                  <a:lnTo>
                    <a:pt x="4333009" y="841663"/>
                  </a:lnTo>
                  <a:lnTo>
                    <a:pt x="5029200" y="841663"/>
                  </a:lnTo>
                  <a:lnTo>
                    <a:pt x="5049982" y="1724891"/>
                  </a:lnTo>
                  <a:lnTo>
                    <a:pt x="5715000" y="1714500"/>
                  </a:lnTo>
                  <a:cubicBezTo>
                    <a:pt x="5718464" y="1326573"/>
                    <a:pt x="5721927" y="938645"/>
                    <a:pt x="5725391" y="550718"/>
                  </a:cubicBezTo>
                  <a:lnTo>
                    <a:pt x="6473536" y="561109"/>
                  </a:lnTo>
                  <a:lnTo>
                    <a:pt x="6473536" y="1724891"/>
                  </a:lnTo>
                  <a:lnTo>
                    <a:pt x="7013863" y="1693718"/>
                  </a:lnTo>
                  <a:lnTo>
                    <a:pt x="7034645" y="623454"/>
                  </a:lnTo>
                  <a:lnTo>
                    <a:pt x="7668491" y="602672"/>
                  </a:lnTo>
                  <a:cubicBezTo>
                    <a:pt x="7671955" y="973281"/>
                    <a:pt x="7675418" y="1343891"/>
                    <a:pt x="7678882" y="1714500"/>
                  </a:cubicBezTo>
                  <a:lnTo>
                    <a:pt x="8769927" y="1714500"/>
                  </a:lnTo>
                  <a:lnTo>
                    <a:pt x="8790709" y="623454"/>
                  </a:lnTo>
                  <a:lnTo>
                    <a:pt x="9497291" y="0"/>
                  </a:lnTo>
                  <a:lnTo>
                    <a:pt x="10058400" y="613063"/>
                  </a:lnTo>
                  <a:lnTo>
                    <a:pt x="10484427" y="103909"/>
                  </a:lnTo>
                  <a:lnTo>
                    <a:pt x="11118272" y="477982"/>
                  </a:lnTo>
                  <a:lnTo>
                    <a:pt x="11118272" y="477982"/>
                  </a:lnTo>
                  <a:lnTo>
                    <a:pt x="11107882" y="498763"/>
                  </a:lnTo>
                </a:path>
              </a:pathLst>
            </a:cu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31" name="Image 30" descr="&lt;strong&gt;Clipart&lt;/strong&gt; - Simple Hearts Tree">
              <a:extLst>
                <a:ext uri="{FF2B5EF4-FFF2-40B4-BE49-F238E27FC236}">
                  <a16:creationId xmlns:a16="http://schemas.microsoft.com/office/drawing/2014/main" id="{3405286E-4C1A-4DDF-BF59-FD19DE152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6388" y="6174335"/>
              <a:ext cx="396887" cy="491822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8" name="Espace réservé du numéro de diapositive 2">
            <a:extLst>
              <a:ext uri="{FF2B5EF4-FFF2-40B4-BE49-F238E27FC236}">
                <a16:creationId xmlns:a16="http://schemas.microsoft.com/office/drawing/2014/main" id="{FED67671-3A6D-4551-A8AA-49F4A4F69E95}"/>
              </a:ext>
            </a:extLst>
          </p:cNvPr>
          <p:cNvSpPr txBox="1">
            <a:spLocks/>
          </p:cNvSpPr>
          <p:nvPr/>
        </p:nvSpPr>
        <p:spPr bwMode="auto">
          <a:xfrm>
            <a:off x="11391901" y="144393"/>
            <a:ext cx="697394" cy="452507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1</a:t>
            </a:fld>
            <a:r>
              <a:rPr lang="fr-FR"/>
              <a:t>/15</a:t>
            </a:r>
            <a:endParaRPr lang="fr-FR" dirty="0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3C2650F5-336E-47D0-BFFD-46D5D1174128}"/>
              </a:ext>
            </a:extLst>
          </p:cNvPr>
          <p:cNvSpPr txBox="1"/>
          <p:nvPr/>
        </p:nvSpPr>
        <p:spPr>
          <a:xfrm>
            <a:off x="849098" y="3557794"/>
            <a:ext cx="102412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fr-FR" sz="1800" b="1" dirty="0">
                <a:solidFill>
                  <a:schemeClr val="dk1"/>
                </a:solidFill>
              </a:rPr>
              <a:t>Nadège Blond, DR CNRS</a:t>
            </a:r>
          </a:p>
          <a:p>
            <a:pPr lvl="0" algn="ctr"/>
            <a:r>
              <a:rPr lang="fr-FR" sz="1800" dirty="0">
                <a:solidFill>
                  <a:schemeClr val="dk1"/>
                </a:solidFill>
              </a:rPr>
              <a:t>Zone Atelier Environnementale Urbaine (ZAEU), Université de Strasbourg</a:t>
            </a:r>
            <a:endParaRPr lang="fr-FR" sz="1800" dirty="0"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spcAft>
                <a:spcPts val="1000"/>
              </a:spcAft>
            </a:pPr>
            <a:r>
              <a:rPr lang="fr-FR" sz="1800" dirty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Paul Bois (ICUBE), Caroline </a:t>
            </a:r>
            <a:r>
              <a:rPr lang="fr-FR" sz="1800" dirty="0" err="1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Habold</a:t>
            </a:r>
            <a:r>
              <a:rPr lang="fr-FR" sz="1800" dirty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(IPHC), </a:t>
            </a:r>
            <a:r>
              <a:rPr lang="fr-FR" sz="1800" dirty="0" err="1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Adine</a:t>
            </a:r>
            <a:r>
              <a:rPr lang="fr-FR" sz="1800" dirty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Hector (</a:t>
            </a:r>
            <a:r>
              <a:rPr lang="fr-FR" sz="1800" dirty="0" err="1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Eurometropole</a:t>
            </a:r>
            <a:r>
              <a:rPr lang="fr-FR" sz="1800" dirty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de Strasbourg)</a:t>
            </a:r>
            <a:endParaRPr lang="fr-FR" sz="18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Image 2">
            <a:extLst>
              <a:ext uri="{FF2B5EF4-FFF2-40B4-BE49-F238E27FC236}">
                <a16:creationId xmlns:a16="http://schemas.microsoft.com/office/drawing/2014/main" id="{07802175-E131-42A8-B0B1-4054F0CB59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099" y="370383"/>
            <a:ext cx="2567671" cy="80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2C300C3-1884-4AFF-B753-65EFFFAE08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5256" y="399262"/>
            <a:ext cx="2567672" cy="68685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02B0AA7-961A-4370-A5A0-498C9B622F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8031" y="341767"/>
            <a:ext cx="951230" cy="70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03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CB53A87-CB3B-4E5E-ACC5-1AAFCD7E93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38" t="17905" r="13095" b="13397"/>
          <a:stretch/>
        </p:blipFill>
        <p:spPr>
          <a:xfrm>
            <a:off x="0" y="0"/>
            <a:ext cx="12192000" cy="688898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FCCE454-6A67-4A33-85DD-73CD16E9F66C}"/>
              </a:ext>
            </a:extLst>
          </p:cNvPr>
          <p:cNvSpPr txBox="1"/>
          <p:nvPr/>
        </p:nvSpPr>
        <p:spPr>
          <a:xfrm>
            <a:off x="313508" y="271161"/>
            <a:ext cx="91178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Merci</a:t>
            </a:r>
          </a:p>
          <a:p>
            <a:r>
              <a:rPr lang="en-US" sz="3600" dirty="0"/>
              <a:t>nadege@unistra.fr</a:t>
            </a:r>
            <a:endParaRPr lang="fr-FR" sz="36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B9C8448-429A-4A24-89DB-B9B3016ABDB1}"/>
              </a:ext>
            </a:extLst>
          </p:cNvPr>
          <p:cNvSpPr txBox="1"/>
          <p:nvPr/>
        </p:nvSpPr>
        <p:spPr>
          <a:xfrm>
            <a:off x="313508" y="1557985"/>
            <a:ext cx="2958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dir-zaeu@services.cnrs.fr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431766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D5DEB749-FA10-43DA-A384-E30E6C013407}"/>
              </a:ext>
            </a:extLst>
          </p:cNvPr>
          <p:cNvSpPr txBox="1"/>
          <p:nvPr/>
        </p:nvSpPr>
        <p:spPr>
          <a:xfrm>
            <a:off x="370114" y="395901"/>
            <a:ext cx="8409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Interrelations entre les écosystèmes et les sociétés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3C87211-E272-4DFA-AD30-0CABB5D3C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58" y="1263082"/>
            <a:ext cx="5199017" cy="519901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F5A9DAC-3B93-45CD-8640-C3AA0B088C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92" t="28138" r="53024" b="32870"/>
          <a:stretch/>
        </p:blipFill>
        <p:spPr>
          <a:xfrm>
            <a:off x="7279182" y="1912238"/>
            <a:ext cx="4062778" cy="4043717"/>
          </a:xfrm>
          <a:prstGeom prst="ellipse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36B9C28-D22C-4333-8043-96991156AD2F}"/>
              </a:ext>
            </a:extLst>
          </p:cNvPr>
          <p:cNvSpPr txBox="1"/>
          <p:nvPr/>
        </p:nvSpPr>
        <p:spPr>
          <a:xfrm>
            <a:off x="7040625" y="1149272"/>
            <a:ext cx="4618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 err="1"/>
              <a:t>Societiés</a:t>
            </a:r>
            <a:endParaRPr lang="fr-FR" sz="1800" b="1" dirty="0"/>
          </a:p>
          <a:p>
            <a:pPr algn="ctr"/>
            <a:r>
              <a:rPr lang="fr-FR" sz="1800" b="1" dirty="0"/>
              <a:t>Système Social-économique-politique </a:t>
            </a:r>
          </a:p>
        </p:txBody>
      </p:sp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1328E005-C10F-4888-BC44-0949CC9CA794}"/>
              </a:ext>
            </a:extLst>
          </p:cNvPr>
          <p:cNvSpPr/>
          <p:nvPr/>
        </p:nvSpPr>
        <p:spPr>
          <a:xfrm>
            <a:off x="4987464" y="2830789"/>
            <a:ext cx="2220685" cy="485861"/>
          </a:xfrm>
          <a:custGeom>
            <a:avLst/>
            <a:gdLst>
              <a:gd name="connsiteX0" fmla="*/ 0 w 2220685"/>
              <a:gd name="connsiteY0" fmla="*/ 348526 h 348526"/>
              <a:gd name="connsiteX1" fmla="*/ 949234 w 2220685"/>
              <a:gd name="connsiteY1" fmla="*/ 183 h 348526"/>
              <a:gd name="connsiteX2" fmla="*/ 2220685 w 2220685"/>
              <a:gd name="connsiteY2" fmla="*/ 296275 h 348526"/>
              <a:gd name="connsiteX3" fmla="*/ 2220685 w 2220685"/>
              <a:gd name="connsiteY3" fmla="*/ 296275 h 34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0685" h="348526">
                <a:moveTo>
                  <a:pt x="0" y="348526"/>
                </a:moveTo>
                <a:cubicBezTo>
                  <a:pt x="289560" y="178708"/>
                  <a:pt x="579120" y="8891"/>
                  <a:pt x="949234" y="183"/>
                </a:cubicBezTo>
                <a:cubicBezTo>
                  <a:pt x="1319348" y="-8525"/>
                  <a:pt x="2220685" y="296275"/>
                  <a:pt x="2220685" y="296275"/>
                </a:cubicBezTo>
                <a:lnTo>
                  <a:pt x="2220685" y="296275"/>
                </a:lnTo>
              </a:path>
            </a:pathLst>
          </a:custGeom>
          <a:noFill/>
          <a:ln w="57150"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2FBEF224-4C56-433E-B44F-41E4BAAE81E3}"/>
              </a:ext>
            </a:extLst>
          </p:cNvPr>
          <p:cNvSpPr/>
          <p:nvPr/>
        </p:nvSpPr>
        <p:spPr>
          <a:xfrm flipV="1">
            <a:off x="5050876" y="4517134"/>
            <a:ext cx="2157273" cy="447878"/>
          </a:xfrm>
          <a:custGeom>
            <a:avLst/>
            <a:gdLst>
              <a:gd name="connsiteX0" fmla="*/ 0 w 2220685"/>
              <a:gd name="connsiteY0" fmla="*/ 348526 h 348526"/>
              <a:gd name="connsiteX1" fmla="*/ 949234 w 2220685"/>
              <a:gd name="connsiteY1" fmla="*/ 183 h 348526"/>
              <a:gd name="connsiteX2" fmla="*/ 2220685 w 2220685"/>
              <a:gd name="connsiteY2" fmla="*/ 296275 h 348526"/>
              <a:gd name="connsiteX3" fmla="*/ 2220685 w 2220685"/>
              <a:gd name="connsiteY3" fmla="*/ 296275 h 34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0685" h="348526">
                <a:moveTo>
                  <a:pt x="0" y="348526"/>
                </a:moveTo>
                <a:cubicBezTo>
                  <a:pt x="289560" y="178708"/>
                  <a:pt x="579120" y="8891"/>
                  <a:pt x="949234" y="183"/>
                </a:cubicBezTo>
                <a:cubicBezTo>
                  <a:pt x="1319348" y="-8525"/>
                  <a:pt x="2220685" y="296275"/>
                  <a:pt x="2220685" y="296275"/>
                </a:cubicBezTo>
                <a:lnTo>
                  <a:pt x="2220685" y="296275"/>
                </a:lnTo>
              </a:path>
            </a:pathLst>
          </a:custGeom>
          <a:noFill/>
          <a:ln w="57150"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E9A5EF5-6027-4D92-813D-C300539DC3F9}"/>
              </a:ext>
            </a:extLst>
          </p:cNvPr>
          <p:cNvSpPr txBox="1"/>
          <p:nvPr/>
        </p:nvSpPr>
        <p:spPr>
          <a:xfrm>
            <a:off x="5543539" y="2514943"/>
            <a:ext cx="9220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Services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AD27EA2-AE88-4BF2-8933-947F7C552B92}"/>
              </a:ext>
            </a:extLst>
          </p:cNvPr>
          <p:cNvSpPr txBox="1"/>
          <p:nvPr/>
        </p:nvSpPr>
        <p:spPr>
          <a:xfrm>
            <a:off x="5636443" y="5074429"/>
            <a:ext cx="772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Actions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24E9C9A-F384-4F4C-9A0E-C6C852CBCD97}"/>
              </a:ext>
            </a:extLst>
          </p:cNvPr>
          <p:cNvSpPr txBox="1"/>
          <p:nvPr/>
        </p:nvSpPr>
        <p:spPr>
          <a:xfrm>
            <a:off x="8689269" y="6210038"/>
            <a:ext cx="1656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Lavorel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2019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74C672E-7098-4432-A72C-9FD0323B88BD}"/>
              </a:ext>
            </a:extLst>
          </p:cNvPr>
          <p:cNvSpPr txBox="1"/>
          <p:nvPr/>
        </p:nvSpPr>
        <p:spPr>
          <a:xfrm rot="2461690">
            <a:off x="614430" y="5381770"/>
            <a:ext cx="12082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Inspiring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69508E2A-CC9F-4E24-AEE2-6595B6A60997}"/>
              </a:ext>
            </a:extLst>
          </p:cNvPr>
          <p:cNvSpPr/>
          <p:nvPr/>
        </p:nvSpPr>
        <p:spPr>
          <a:xfrm>
            <a:off x="1971746" y="3143960"/>
            <a:ext cx="1513840" cy="148512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F015373-E6E7-4067-A99F-5FD53A014BB6}"/>
              </a:ext>
            </a:extLst>
          </p:cNvPr>
          <p:cNvSpPr txBox="1"/>
          <p:nvPr/>
        </p:nvSpPr>
        <p:spPr>
          <a:xfrm>
            <a:off x="1610747" y="6102317"/>
            <a:ext cx="17278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Modified from ©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Visionlearning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7B63EE0-0870-4333-A8F1-96F07581E517}"/>
              </a:ext>
            </a:extLst>
          </p:cNvPr>
          <p:cNvSpPr txBox="1"/>
          <p:nvPr/>
        </p:nvSpPr>
        <p:spPr>
          <a:xfrm>
            <a:off x="532912" y="1223994"/>
            <a:ext cx="4618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/>
              <a:t>Ecosystèmes</a:t>
            </a:r>
          </a:p>
        </p:txBody>
      </p:sp>
      <p:sp>
        <p:nvSpPr>
          <p:cNvPr id="28" name="Espace réservé du numéro de diapositive 2">
            <a:extLst>
              <a:ext uri="{FF2B5EF4-FFF2-40B4-BE49-F238E27FC236}">
                <a16:creationId xmlns:a16="http://schemas.microsoft.com/office/drawing/2014/main" id="{7DE06726-D61B-4551-91C6-A72A18BB5291}"/>
              </a:ext>
            </a:extLst>
          </p:cNvPr>
          <p:cNvSpPr txBox="1">
            <a:spLocks/>
          </p:cNvSpPr>
          <p:nvPr/>
        </p:nvSpPr>
        <p:spPr>
          <a:xfrm>
            <a:off x="11602191" y="144393"/>
            <a:ext cx="487103" cy="413747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2</a:t>
            </a:fld>
            <a:r>
              <a:rPr lang="fr-FR"/>
              <a:t>/15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2478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A061A2D5-4C7C-47B4-977C-2B58F7595518}"/>
              </a:ext>
            </a:extLst>
          </p:cNvPr>
          <p:cNvSpPr txBox="1"/>
          <p:nvPr/>
        </p:nvSpPr>
        <p:spPr>
          <a:xfrm>
            <a:off x="370114" y="395901"/>
            <a:ext cx="6945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Concept de socio-écosystème </a:t>
            </a:r>
          </a:p>
          <a:p>
            <a:r>
              <a:rPr lang="fr-FR" sz="2800" dirty="0"/>
              <a:t>(Collins &amp; al. 2011)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AC80CCC-515E-4213-8C1C-C33DDD9BBFE0}"/>
              </a:ext>
            </a:extLst>
          </p:cNvPr>
          <p:cNvSpPr txBox="1"/>
          <p:nvPr/>
        </p:nvSpPr>
        <p:spPr>
          <a:xfrm>
            <a:off x="1545389" y="6396195"/>
            <a:ext cx="24191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tx1"/>
                </a:solidFill>
              </a:rPr>
              <a:t>© </a:t>
            </a:r>
            <a:r>
              <a:rPr lang="fr-FR" dirty="0" err="1">
                <a:solidFill>
                  <a:schemeClr val="tx1"/>
                </a:solidFill>
              </a:rPr>
              <a:t>Bretagnolle</a:t>
            </a:r>
            <a:r>
              <a:rPr lang="fr-FR" dirty="0">
                <a:solidFill>
                  <a:schemeClr val="tx1"/>
                </a:solidFill>
              </a:rPr>
              <a:t> et al. (2019)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407A98E-593B-4320-B675-E7DD19FD121D}"/>
              </a:ext>
            </a:extLst>
          </p:cNvPr>
          <p:cNvSpPr txBox="1"/>
          <p:nvPr/>
        </p:nvSpPr>
        <p:spPr>
          <a:xfrm>
            <a:off x="403376" y="1484814"/>
            <a:ext cx="5143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/>
                </a:solidFill>
              </a:rPr>
              <a:t>Un socio-écosystème (SES) est un </a:t>
            </a:r>
            <a:r>
              <a:rPr lang="en-US" sz="1800" dirty="0" err="1">
                <a:solidFill>
                  <a:schemeClr val="tx1"/>
                </a:solidFill>
              </a:rPr>
              <a:t>système</a:t>
            </a:r>
            <a:r>
              <a:rPr lang="en-US" sz="1800" dirty="0">
                <a:solidFill>
                  <a:schemeClr val="tx1"/>
                </a:solidFill>
              </a:rPr>
              <a:t> resultant de fortes interactions entre un </a:t>
            </a:r>
            <a:r>
              <a:rPr lang="en-US" sz="1800" dirty="0" err="1">
                <a:solidFill>
                  <a:schemeClr val="tx1"/>
                </a:solidFill>
              </a:rPr>
              <a:t>ou</a:t>
            </a:r>
            <a:r>
              <a:rPr lang="en-US" sz="1800" dirty="0">
                <a:solidFill>
                  <a:schemeClr val="tx1"/>
                </a:solidFill>
              </a:rPr>
              <a:t> des </a:t>
            </a:r>
            <a:r>
              <a:rPr lang="en-US" sz="1800" dirty="0" err="1">
                <a:solidFill>
                  <a:schemeClr val="tx1"/>
                </a:solidFill>
              </a:rPr>
              <a:t>écosystèmes</a:t>
            </a:r>
            <a:r>
              <a:rPr lang="en-US" sz="1800" dirty="0">
                <a:solidFill>
                  <a:schemeClr val="tx1"/>
                </a:solidFill>
              </a:rPr>
              <a:t> et </a:t>
            </a:r>
            <a:r>
              <a:rPr lang="en-US" sz="1800" dirty="0" err="1">
                <a:solidFill>
                  <a:schemeClr val="tx1"/>
                </a:solidFill>
              </a:rPr>
              <a:t>une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société</a:t>
            </a:r>
            <a:r>
              <a:rPr lang="en-US" sz="1800" dirty="0">
                <a:solidFill>
                  <a:schemeClr val="tx1"/>
                </a:solidFill>
              </a:rPr>
              <a:t>.  </a:t>
            </a:r>
            <a:endParaRPr lang="fr-FR" sz="1800" dirty="0">
              <a:solidFill>
                <a:schemeClr val="tx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0AD0F8B-B845-4EE0-95E2-57089972237F}"/>
              </a:ext>
            </a:extLst>
          </p:cNvPr>
          <p:cNvSpPr txBox="1"/>
          <p:nvPr/>
        </p:nvSpPr>
        <p:spPr>
          <a:xfrm>
            <a:off x="9077035" y="297293"/>
            <a:ext cx="217880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800" dirty="0">
                <a:solidFill>
                  <a:schemeClr val="tx1"/>
                </a:solidFill>
              </a:rPr>
              <a:t>une rivière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800" dirty="0">
                <a:solidFill>
                  <a:schemeClr val="tx1"/>
                </a:solidFill>
              </a:rPr>
              <a:t>une forêt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800" dirty="0">
                <a:solidFill>
                  <a:schemeClr val="tx1"/>
                </a:solidFill>
              </a:rPr>
              <a:t>un paysage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800" dirty="0">
                <a:solidFill>
                  <a:schemeClr val="tx1"/>
                </a:solidFill>
              </a:rPr>
              <a:t>une zone </a:t>
            </a:r>
            <a:r>
              <a:rPr lang="fr-FR" sz="1800" dirty="0" err="1">
                <a:solidFill>
                  <a:schemeClr val="tx1"/>
                </a:solidFill>
              </a:rPr>
              <a:t>cotière</a:t>
            </a:r>
            <a:endParaRPr lang="fr-FR" sz="1800" dirty="0">
              <a:solidFill>
                <a:schemeClr val="tx1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800" dirty="0">
                <a:solidFill>
                  <a:schemeClr val="tx1"/>
                </a:solidFill>
              </a:rPr>
              <a:t>une ville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800" dirty="0">
                <a:solidFill>
                  <a:schemeClr val="tx1"/>
                </a:solidFill>
              </a:rPr>
              <a:t>…  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3FCE43A4-9678-4300-BCD1-3A745BA166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48" t="26286" r="9683" b="24641"/>
          <a:stretch/>
        </p:blipFill>
        <p:spPr>
          <a:xfrm>
            <a:off x="5355042" y="2256221"/>
            <a:ext cx="6635341" cy="2211023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5E174877-2304-491F-B482-2B463991696B}"/>
              </a:ext>
            </a:extLst>
          </p:cNvPr>
          <p:cNvSpPr txBox="1"/>
          <p:nvPr/>
        </p:nvSpPr>
        <p:spPr>
          <a:xfrm>
            <a:off x="6701186" y="941437"/>
            <a:ext cx="2510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/>
                </a:solidFill>
              </a:rPr>
              <a:t>un SES peut être: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0898107-9E5A-4055-A700-692428752873}"/>
              </a:ext>
            </a:extLst>
          </p:cNvPr>
          <p:cNvSpPr txBox="1"/>
          <p:nvPr/>
        </p:nvSpPr>
        <p:spPr>
          <a:xfrm>
            <a:off x="5148404" y="5188520"/>
            <a:ext cx="6541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/>
                </a:solidFill>
              </a:rPr>
              <a:t>Fonctionnement et trajectoires d’évolution difficile à étudier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A8E3DCF-9212-4E40-ABB5-5842D5E3B34E}"/>
              </a:ext>
            </a:extLst>
          </p:cNvPr>
          <p:cNvSpPr txBox="1"/>
          <p:nvPr/>
        </p:nvSpPr>
        <p:spPr>
          <a:xfrm>
            <a:off x="5355042" y="5538769"/>
            <a:ext cx="6541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800" dirty="0">
                <a:solidFill>
                  <a:schemeClr val="tx1"/>
                </a:solidFill>
              </a:rPr>
              <a:t>souvent, il y a un problème environnemental …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800" dirty="0">
                <a:solidFill>
                  <a:schemeClr val="tx1"/>
                </a:solidFill>
              </a:rPr>
              <a:t>de nombreux processus sont impliqués </a:t>
            </a:r>
            <a:r>
              <a:rPr lang="fr-FR" sz="1800" dirty="0">
                <a:solidFill>
                  <a:schemeClr val="accent1"/>
                </a:solidFill>
              </a:rPr>
              <a:t>&gt; interdisciplinarité 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800" dirty="0">
                <a:solidFill>
                  <a:schemeClr val="tx1"/>
                </a:solidFill>
              </a:rPr>
              <a:t>de nombreux acteurs agissent sur le SES </a:t>
            </a:r>
            <a:r>
              <a:rPr lang="fr-FR" sz="1800" dirty="0">
                <a:solidFill>
                  <a:schemeClr val="accent1"/>
                </a:solidFill>
              </a:rPr>
              <a:t>&gt; coopération !  </a:t>
            </a:r>
          </a:p>
        </p:txBody>
      </p:sp>
      <p:sp>
        <p:nvSpPr>
          <p:cNvPr id="25" name="Espace réservé du numéro de diapositive 2">
            <a:extLst>
              <a:ext uri="{FF2B5EF4-FFF2-40B4-BE49-F238E27FC236}">
                <a16:creationId xmlns:a16="http://schemas.microsoft.com/office/drawing/2014/main" id="{534DFDCC-3E4D-4E5F-B9DD-43DB75032E18}"/>
              </a:ext>
            </a:extLst>
          </p:cNvPr>
          <p:cNvSpPr txBox="1">
            <a:spLocks/>
          </p:cNvSpPr>
          <p:nvPr/>
        </p:nvSpPr>
        <p:spPr>
          <a:xfrm>
            <a:off x="11602191" y="144393"/>
            <a:ext cx="487103" cy="413747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3</a:t>
            </a:fld>
            <a:r>
              <a:rPr lang="fr-FR"/>
              <a:t>/15</a:t>
            </a:r>
            <a:endParaRPr lang="fr-FR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44D80E77-07B0-47E7-BCCC-B34C08F4E1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64" t="40381" r="42460" b="16318"/>
          <a:stretch/>
        </p:blipFill>
        <p:spPr>
          <a:xfrm>
            <a:off x="539931" y="2369679"/>
            <a:ext cx="4608473" cy="4092420"/>
          </a:xfrm>
          <a:prstGeom prst="rect">
            <a:avLst/>
          </a:prstGeom>
        </p:spPr>
      </p:pic>
      <p:sp>
        <p:nvSpPr>
          <p:cNvPr id="2" name="Accolade ouvrante 1">
            <a:extLst>
              <a:ext uri="{FF2B5EF4-FFF2-40B4-BE49-F238E27FC236}">
                <a16:creationId xmlns:a16="http://schemas.microsoft.com/office/drawing/2014/main" id="{34B60746-A720-482F-BEE7-FCDB1FD21D73}"/>
              </a:ext>
            </a:extLst>
          </p:cNvPr>
          <p:cNvSpPr/>
          <p:nvPr/>
        </p:nvSpPr>
        <p:spPr>
          <a:xfrm>
            <a:off x="8932149" y="316605"/>
            <a:ext cx="289772" cy="169467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8329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BBFE9CA-41FE-4222-AB9E-BB684299A5D6}"/>
              </a:ext>
            </a:extLst>
          </p:cNvPr>
          <p:cNvSpPr txBox="1"/>
          <p:nvPr/>
        </p:nvSpPr>
        <p:spPr>
          <a:xfrm>
            <a:off x="213360" y="386825"/>
            <a:ext cx="7868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Long-</a:t>
            </a:r>
            <a:r>
              <a:rPr lang="fr-FR" sz="2800" dirty="0" err="1"/>
              <a:t>term</a:t>
            </a:r>
            <a:r>
              <a:rPr lang="fr-FR" sz="2800" dirty="0"/>
              <a:t> social-</a:t>
            </a:r>
            <a:r>
              <a:rPr lang="fr-FR" sz="2800" dirty="0" err="1"/>
              <a:t>ecological</a:t>
            </a:r>
            <a:r>
              <a:rPr lang="fr-FR" sz="2800" dirty="0"/>
              <a:t> </a:t>
            </a:r>
            <a:r>
              <a:rPr lang="fr-FR" sz="2800" dirty="0" err="1"/>
              <a:t>research</a:t>
            </a:r>
            <a:r>
              <a:rPr lang="fr-FR" sz="2800" dirty="0"/>
              <a:t> (LTSER)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6D1F476-5EFF-46EF-A9CC-60E8C285A3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04" t="16508" r="9206" b="13143"/>
          <a:stretch/>
        </p:blipFill>
        <p:spPr>
          <a:xfrm>
            <a:off x="444137" y="1384662"/>
            <a:ext cx="6087291" cy="496665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4EAC189-E24A-4289-97E4-2E51C13367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55" t="27578" r="18809" b="13778"/>
          <a:stretch/>
        </p:blipFill>
        <p:spPr>
          <a:xfrm>
            <a:off x="6738979" y="1384662"/>
            <a:ext cx="5139514" cy="4127864"/>
          </a:xfrm>
          <a:prstGeom prst="rect">
            <a:avLst/>
          </a:prstGeom>
        </p:spPr>
      </p:pic>
      <p:sp>
        <p:nvSpPr>
          <p:cNvPr id="17" name="Espace réservé du numéro de diapositive 2">
            <a:extLst>
              <a:ext uri="{FF2B5EF4-FFF2-40B4-BE49-F238E27FC236}">
                <a16:creationId xmlns:a16="http://schemas.microsoft.com/office/drawing/2014/main" id="{9D43F8E2-11EE-47C5-92FA-C2EA742DABDF}"/>
              </a:ext>
            </a:extLst>
          </p:cNvPr>
          <p:cNvSpPr txBox="1">
            <a:spLocks/>
          </p:cNvSpPr>
          <p:nvPr/>
        </p:nvSpPr>
        <p:spPr>
          <a:xfrm>
            <a:off x="11602191" y="144393"/>
            <a:ext cx="487103" cy="413747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4</a:t>
            </a:fld>
            <a:r>
              <a:rPr lang="fr-FR"/>
              <a:t>/15</a:t>
            </a:r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7458D44-E90F-4B6A-B403-C3502F04A485}"/>
              </a:ext>
            </a:extLst>
          </p:cNvPr>
          <p:cNvSpPr/>
          <p:nvPr/>
        </p:nvSpPr>
        <p:spPr>
          <a:xfrm>
            <a:off x="8081555" y="4815840"/>
            <a:ext cx="844731" cy="43542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0FE3152-9CF5-45A0-BE88-1E02CDE5C04F}"/>
              </a:ext>
            </a:extLst>
          </p:cNvPr>
          <p:cNvSpPr txBox="1"/>
          <p:nvPr/>
        </p:nvSpPr>
        <p:spPr>
          <a:xfrm>
            <a:off x="9174861" y="5358637"/>
            <a:ext cx="84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SOCIAL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3023E93-366D-4E0C-B82D-3175F88306F5}"/>
              </a:ext>
            </a:extLst>
          </p:cNvPr>
          <p:cNvSpPr txBox="1"/>
          <p:nvPr/>
        </p:nvSpPr>
        <p:spPr>
          <a:xfrm rot="16200000">
            <a:off x="6157730" y="3007534"/>
            <a:ext cx="1162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ECONOMIE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715B868-BD08-4B9D-BCD1-C610511F5583}"/>
              </a:ext>
            </a:extLst>
          </p:cNvPr>
          <p:cNvSpPr txBox="1"/>
          <p:nvPr/>
        </p:nvSpPr>
        <p:spPr>
          <a:xfrm>
            <a:off x="7533248" y="5833254"/>
            <a:ext cx="40158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Les économistes viennent de rejoindre la ZAEU.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5BDEAA4-A4B8-4ED2-86F0-D41361CC9FB3}"/>
              </a:ext>
            </a:extLst>
          </p:cNvPr>
          <p:cNvSpPr txBox="1"/>
          <p:nvPr/>
        </p:nvSpPr>
        <p:spPr>
          <a:xfrm>
            <a:off x="8762084" y="4649000"/>
            <a:ext cx="7435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</a:rPr>
              <a:t>ZAEU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43ACF5D-EAAF-47AA-88E9-877540763744}"/>
              </a:ext>
            </a:extLst>
          </p:cNvPr>
          <p:cNvSpPr txBox="1"/>
          <p:nvPr/>
        </p:nvSpPr>
        <p:spPr>
          <a:xfrm>
            <a:off x="7347219" y="1573387"/>
            <a:ext cx="146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Dick et al., 2018</a:t>
            </a:r>
          </a:p>
        </p:txBody>
      </p:sp>
    </p:spTree>
    <p:extLst>
      <p:ext uri="{BB962C8B-B14F-4D97-AF65-F5344CB8AC3E}">
        <p14:creationId xmlns:p14="http://schemas.microsoft.com/office/powerpoint/2010/main" val="149106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e 29">
            <a:extLst>
              <a:ext uri="{FF2B5EF4-FFF2-40B4-BE49-F238E27FC236}">
                <a16:creationId xmlns:a16="http://schemas.microsoft.com/office/drawing/2014/main" id="{E6632E14-2E28-4110-BA66-0A624DAA22CB}"/>
              </a:ext>
            </a:extLst>
          </p:cNvPr>
          <p:cNvGrpSpPr/>
          <p:nvPr/>
        </p:nvGrpSpPr>
        <p:grpSpPr>
          <a:xfrm>
            <a:off x="330920" y="2854640"/>
            <a:ext cx="8090378" cy="3504845"/>
            <a:chOff x="-897520" y="1997318"/>
            <a:chExt cx="10056482" cy="4207825"/>
          </a:xfrm>
        </p:grpSpPr>
        <p:sp>
          <p:nvSpPr>
            <p:cNvPr id="16" name="CustomShape 3">
              <a:extLst>
                <a:ext uri="{FF2B5EF4-FFF2-40B4-BE49-F238E27FC236}">
                  <a16:creationId xmlns:a16="http://schemas.microsoft.com/office/drawing/2014/main" id="{AAA2B244-8DC0-4B92-B7C8-4B4954B5B59B}"/>
                </a:ext>
              </a:extLst>
            </p:cNvPr>
            <p:cNvSpPr/>
            <p:nvPr/>
          </p:nvSpPr>
          <p:spPr>
            <a:xfrm>
              <a:off x="2865124" y="2091013"/>
              <a:ext cx="2249280" cy="103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7" name="Image 18">
              <a:extLst>
                <a:ext uri="{FF2B5EF4-FFF2-40B4-BE49-F238E27FC236}">
                  <a16:creationId xmlns:a16="http://schemas.microsoft.com/office/drawing/2014/main" id="{8E164F2B-2ECD-432B-AAC2-B4C62E31BE56}"/>
                </a:ext>
              </a:extLst>
            </p:cNvPr>
            <p:cNvPicPr/>
            <p:nvPr/>
          </p:nvPicPr>
          <p:blipFill rotWithShape="1">
            <a:blip r:embed="rId2"/>
            <a:srcRect l="14854" r="18364"/>
            <a:stretch/>
          </p:blipFill>
          <p:spPr>
            <a:xfrm>
              <a:off x="-897520" y="4872811"/>
              <a:ext cx="1365205" cy="1332332"/>
            </a:xfrm>
            <a:prstGeom prst="ellipse">
              <a:avLst/>
            </a:prstGeom>
            <a:ln>
              <a:noFill/>
            </a:ln>
          </p:spPr>
        </p:pic>
        <p:pic>
          <p:nvPicPr>
            <p:cNvPr id="18" name="Image 20_0">
              <a:extLst>
                <a:ext uri="{FF2B5EF4-FFF2-40B4-BE49-F238E27FC236}">
                  <a16:creationId xmlns:a16="http://schemas.microsoft.com/office/drawing/2014/main" id="{855AF290-475C-407B-B587-CF05DAECE436}"/>
                </a:ext>
              </a:extLst>
            </p:cNvPr>
            <p:cNvPicPr/>
            <p:nvPr/>
          </p:nvPicPr>
          <p:blipFill rotWithShape="1">
            <a:blip r:embed="rId3"/>
            <a:srcRect l="3633" t="-1294" b="1"/>
            <a:stretch/>
          </p:blipFill>
          <p:spPr>
            <a:xfrm>
              <a:off x="60872" y="3272057"/>
              <a:ext cx="1748283" cy="1410500"/>
            </a:xfrm>
            <a:prstGeom prst="ellipse">
              <a:avLst/>
            </a:prstGeom>
            <a:ln>
              <a:noFill/>
            </a:ln>
          </p:spPr>
        </p:pic>
        <p:pic>
          <p:nvPicPr>
            <p:cNvPr id="19" name="Image 21_0">
              <a:extLst>
                <a:ext uri="{FF2B5EF4-FFF2-40B4-BE49-F238E27FC236}">
                  <a16:creationId xmlns:a16="http://schemas.microsoft.com/office/drawing/2014/main" id="{A5D5FE03-E809-47B4-B5A4-6B19008F8B06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1964811" y="2369092"/>
              <a:ext cx="1461888" cy="1332597"/>
            </a:xfrm>
            <a:prstGeom prst="ellipse">
              <a:avLst/>
            </a:prstGeom>
            <a:ln>
              <a:noFill/>
            </a:ln>
          </p:spPr>
        </p:pic>
        <p:pic>
          <p:nvPicPr>
            <p:cNvPr id="20" name="Image 23">
              <a:extLst>
                <a:ext uri="{FF2B5EF4-FFF2-40B4-BE49-F238E27FC236}">
                  <a16:creationId xmlns:a16="http://schemas.microsoft.com/office/drawing/2014/main" id="{8712FEA1-3672-45EF-97F5-7E4E52FF02A2}"/>
                </a:ext>
              </a:extLst>
            </p:cNvPr>
            <p:cNvPicPr/>
            <p:nvPr/>
          </p:nvPicPr>
          <p:blipFill rotWithShape="1">
            <a:blip r:embed="rId5"/>
            <a:srcRect b="-11240"/>
            <a:stretch/>
          </p:blipFill>
          <p:spPr>
            <a:xfrm>
              <a:off x="4020541" y="1997318"/>
              <a:ext cx="1461890" cy="1389019"/>
            </a:xfrm>
            <a:prstGeom prst="ellipse">
              <a:avLst/>
            </a:prstGeom>
            <a:ln>
              <a:noFill/>
            </a:ln>
          </p:spPr>
        </p:pic>
        <p:sp>
          <p:nvSpPr>
            <p:cNvPr id="21" name="CustomShape 4">
              <a:extLst>
                <a:ext uri="{FF2B5EF4-FFF2-40B4-BE49-F238E27FC236}">
                  <a16:creationId xmlns:a16="http://schemas.microsoft.com/office/drawing/2014/main" id="{67C75192-618B-4E5D-918B-E73B410D900A}"/>
                </a:ext>
              </a:extLst>
            </p:cNvPr>
            <p:cNvSpPr/>
            <p:nvPr/>
          </p:nvSpPr>
          <p:spPr>
            <a:xfrm>
              <a:off x="346282" y="5667712"/>
              <a:ext cx="2486567" cy="44166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800" b="1" spc="-1" dirty="0">
                  <a:latin typeface="Calibri"/>
                </a:rPr>
                <a:t>Collecte de donnés</a:t>
              </a:r>
              <a:endParaRPr lang="fr-FR" sz="1800" b="0" strike="noStrike" spc="-1" dirty="0">
                <a:latin typeface="Arial"/>
              </a:endParaRPr>
            </a:p>
          </p:txBody>
        </p:sp>
        <p:pic>
          <p:nvPicPr>
            <p:cNvPr id="22" name="Image 2_0">
              <a:extLst>
                <a:ext uri="{FF2B5EF4-FFF2-40B4-BE49-F238E27FC236}">
                  <a16:creationId xmlns:a16="http://schemas.microsoft.com/office/drawing/2014/main" id="{AE9EA4F5-80AC-4480-A45B-44847D663580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>
              <a:off x="589809" y="2859043"/>
              <a:ext cx="5796071" cy="2916386"/>
            </a:xfrm>
            <a:prstGeom prst="rect">
              <a:avLst/>
            </a:prstGeom>
            <a:ln>
              <a:noFill/>
            </a:ln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77E2BBDE-FE82-4750-A0C9-F7A517DDC126}"/>
                </a:ext>
              </a:extLst>
            </p:cNvPr>
            <p:cNvSpPr txBox="1"/>
            <p:nvPr/>
          </p:nvSpPr>
          <p:spPr>
            <a:xfrm>
              <a:off x="3156399" y="4204897"/>
              <a:ext cx="6002563" cy="406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/>
                <a:t>Développer des connaissances sur les SES </a:t>
              </a:r>
            </a:p>
          </p:txBody>
        </p:sp>
      </p:grpSp>
      <p:sp>
        <p:nvSpPr>
          <p:cNvPr id="46" name="Forme libre : forme 45">
            <a:extLst>
              <a:ext uri="{FF2B5EF4-FFF2-40B4-BE49-F238E27FC236}">
                <a16:creationId xmlns:a16="http://schemas.microsoft.com/office/drawing/2014/main" id="{C9268F88-A10B-4A21-80F0-48C666F79348}"/>
              </a:ext>
            </a:extLst>
          </p:cNvPr>
          <p:cNvSpPr/>
          <p:nvPr/>
        </p:nvSpPr>
        <p:spPr>
          <a:xfrm>
            <a:off x="4858208" y="4441371"/>
            <a:ext cx="828489" cy="1419498"/>
          </a:xfrm>
          <a:custGeom>
            <a:avLst/>
            <a:gdLst>
              <a:gd name="connsiteX0" fmla="*/ 18592 w 828489"/>
              <a:gd name="connsiteY0" fmla="*/ 1419498 h 1419498"/>
              <a:gd name="connsiteX1" fmla="*/ 105678 w 828489"/>
              <a:gd name="connsiteY1" fmla="*/ 870858 h 1419498"/>
              <a:gd name="connsiteX2" fmla="*/ 828489 w 828489"/>
              <a:gd name="connsiteY2" fmla="*/ 0 h 1419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8489" h="1419498">
                <a:moveTo>
                  <a:pt x="18592" y="1419498"/>
                </a:moveTo>
                <a:cubicBezTo>
                  <a:pt x="-5357" y="1263469"/>
                  <a:pt x="-29305" y="1107441"/>
                  <a:pt x="105678" y="870858"/>
                </a:cubicBezTo>
                <a:cubicBezTo>
                  <a:pt x="240661" y="634275"/>
                  <a:pt x="534575" y="317137"/>
                  <a:pt x="828489" y="0"/>
                </a:cubicBezTo>
              </a:path>
            </a:pathLst>
          </a:custGeom>
          <a:noFill/>
          <a:ln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8BB6824-B1B6-4843-9FAE-6455B513C3C9}"/>
              </a:ext>
            </a:extLst>
          </p:cNvPr>
          <p:cNvSpPr txBox="1"/>
          <p:nvPr/>
        </p:nvSpPr>
        <p:spPr>
          <a:xfrm>
            <a:off x="370114" y="395901"/>
            <a:ext cx="8556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LTSER France = Réseau des </a:t>
            </a:r>
            <a:r>
              <a:rPr lang="fr-FR" sz="2800" dirty="0" err="1"/>
              <a:t>ZAs</a:t>
            </a:r>
            <a:endParaRPr lang="fr-FR" sz="2800" dirty="0"/>
          </a:p>
        </p:txBody>
      </p:sp>
      <p:sp>
        <p:nvSpPr>
          <p:cNvPr id="5" name="Espace réservé du numéro de diapositive 2">
            <a:extLst>
              <a:ext uri="{FF2B5EF4-FFF2-40B4-BE49-F238E27FC236}">
                <a16:creationId xmlns:a16="http://schemas.microsoft.com/office/drawing/2014/main" id="{126C290F-7BEC-4A7E-9543-3C4811793B05}"/>
              </a:ext>
            </a:extLst>
          </p:cNvPr>
          <p:cNvSpPr txBox="1">
            <a:spLocks/>
          </p:cNvSpPr>
          <p:nvPr/>
        </p:nvSpPr>
        <p:spPr>
          <a:xfrm>
            <a:off x="11602191" y="144393"/>
            <a:ext cx="487103" cy="413747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5</a:t>
            </a:fld>
            <a:r>
              <a:rPr lang="fr-FR"/>
              <a:t>/15</a:t>
            </a:r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ADF9227-BE98-4C30-B824-151B963356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700" t="23509" r="12834" b="20489"/>
          <a:stretch/>
        </p:blipFill>
        <p:spPr>
          <a:xfrm>
            <a:off x="8033308" y="1022212"/>
            <a:ext cx="4069438" cy="5376606"/>
          </a:xfrm>
          <a:prstGeom prst="rect">
            <a:avLst/>
          </a:prstGeom>
        </p:spPr>
      </p:pic>
      <p:sp>
        <p:nvSpPr>
          <p:cNvPr id="31" name="CustomShape 4">
            <a:extLst>
              <a:ext uri="{FF2B5EF4-FFF2-40B4-BE49-F238E27FC236}">
                <a16:creationId xmlns:a16="http://schemas.microsoft.com/office/drawing/2014/main" id="{DD39DA15-F234-4F14-9B74-89ACF6D3FDAC}"/>
              </a:ext>
            </a:extLst>
          </p:cNvPr>
          <p:cNvSpPr/>
          <p:nvPr/>
        </p:nvSpPr>
        <p:spPr>
          <a:xfrm>
            <a:off x="2253769" y="5249739"/>
            <a:ext cx="2677010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pc="-1" dirty="0">
                <a:latin typeface="Calibri"/>
              </a:rPr>
              <a:t>Produire de l’information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6E31E48-DCEE-4E1A-96DB-DAFBA4AE3351}"/>
              </a:ext>
            </a:extLst>
          </p:cNvPr>
          <p:cNvSpPr txBox="1"/>
          <p:nvPr/>
        </p:nvSpPr>
        <p:spPr>
          <a:xfrm>
            <a:off x="4915909" y="4028149"/>
            <a:ext cx="2996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Organiser des débats </a:t>
            </a:r>
          </a:p>
        </p:txBody>
      </p:sp>
      <p:sp>
        <p:nvSpPr>
          <p:cNvPr id="33" name="CustomShape 2">
            <a:extLst>
              <a:ext uri="{FF2B5EF4-FFF2-40B4-BE49-F238E27FC236}">
                <a16:creationId xmlns:a16="http://schemas.microsoft.com/office/drawing/2014/main" id="{933B511B-C43C-4F89-B29A-B102F78CE8A3}"/>
              </a:ext>
            </a:extLst>
          </p:cNvPr>
          <p:cNvSpPr/>
          <p:nvPr/>
        </p:nvSpPr>
        <p:spPr>
          <a:xfrm>
            <a:off x="428897" y="6409658"/>
            <a:ext cx="2289579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400" b="0" strike="noStrike" spc="-1" dirty="0">
                <a:solidFill>
                  <a:srgbClr val="000000"/>
                </a:solidFill>
                <a:latin typeface="Calibri"/>
                <a:ea typeface="Arial"/>
              </a:rPr>
              <a:t>(adapté de Ragueneau 2022)</a:t>
            </a:r>
            <a:endParaRPr lang="fr-FR" sz="1400" b="0" strike="noStrike" spc="-1" dirty="0">
              <a:latin typeface="Arial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AD5A6C1-9F41-49AE-A7DA-B9CA4694130D}"/>
              </a:ext>
            </a:extLst>
          </p:cNvPr>
          <p:cNvSpPr txBox="1"/>
          <p:nvPr/>
        </p:nvSpPr>
        <p:spPr>
          <a:xfrm>
            <a:off x="450131" y="1022212"/>
            <a:ext cx="77674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/>
                </a:solidFill>
              </a:rPr>
              <a:t>Recherche </a:t>
            </a:r>
            <a:r>
              <a:rPr lang="fr-FR" sz="1800" dirty="0" err="1">
                <a:solidFill>
                  <a:schemeClr val="tx1"/>
                </a:solidFill>
              </a:rPr>
              <a:t>co-construite</a:t>
            </a:r>
            <a:r>
              <a:rPr lang="fr-FR" sz="1800" dirty="0">
                <a:solidFill>
                  <a:schemeClr val="tx1"/>
                </a:solidFill>
              </a:rPr>
              <a:t> avec des acteurs locaux non académiques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/>
                </a:solidFill>
              </a:rPr>
              <a:t>Développer des protocoles pour suivre les trajectoires des SES sur le long terme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/>
                </a:solidFill>
              </a:rPr>
              <a:t>Organiser la collecte des données et les rendre FAIR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/>
                </a:solidFill>
              </a:rPr>
              <a:t>Soutenir la prise de décision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4BE95909-1558-4459-951B-3B6A6365AB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2530" y="1821700"/>
            <a:ext cx="1308650" cy="1382585"/>
          </a:xfrm>
          <a:prstGeom prst="rect">
            <a:avLst/>
          </a:prstGeom>
        </p:spPr>
      </p:pic>
      <p:sp>
        <p:nvSpPr>
          <p:cNvPr id="42" name="Forme libre : forme 41">
            <a:extLst>
              <a:ext uri="{FF2B5EF4-FFF2-40B4-BE49-F238E27FC236}">
                <a16:creationId xmlns:a16="http://schemas.microsoft.com/office/drawing/2014/main" id="{7EC37A1D-E0AE-4C3C-BA9F-BDDBCCC15309}"/>
              </a:ext>
            </a:extLst>
          </p:cNvPr>
          <p:cNvSpPr/>
          <p:nvPr/>
        </p:nvSpPr>
        <p:spPr>
          <a:xfrm>
            <a:off x="3331979" y="6113358"/>
            <a:ext cx="1139600" cy="59465"/>
          </a:xfrm>
          <a:custGeom>
            <a:avLst/>
            <a:gdLst>
              <a:gd name="connsiteX0" fmla="*/ 1532709 w 1532709"/>
              <a:gd name="connsiteY0" fmla="*/ 26126 h 26126"/>
              <a:gd name="connsiteX1" fmla="*/ 0 w 1532709"/>
              <a:gd name="connsiteY1" fmla="*/ 0 h 26126"/>
              <a:gd name="connsiteX2" fmla="*/ 0 w 1532709"/>
              <a:gd name="connsiteY2" fmla="*/ 0 h 2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2709" h="26126">
                <a:moveTo>
                  <a:pt x="1532709" y="26126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Forme libre : forme 42">
            <a:extLst>
              <a:ext uri="{FF2B5EF4-FFF2-40B4-BE49-F238E27FC236}">
                <a16:creationId xmlns:a16="http://schemas.microsoft.com/office/drawing/2014/main" id="{6A4F0F08-2E42-4ECB-AC86-05EF41EEC189}"/>
              </a:ext>
            </a:extLst>
          </p:cNvPr>
          <p:cNvSpPr/>
          <p:nvPr/>
        </p:nvSpPr>
        <p:spPr>
          <a:xfrm>
            <a:off x="3535681" y="5625737"/>
            <a:ext cx="1097280" cy="418012"/>
          </a:xfrm>
          <a:custGeom>
            <a:avLst/>
            <a:gdLst>
              <a:gd name="connsiteX0" fmla="*/ 1140823 w 1140823"/>
              <a:gd name="connsiteY0" fmla="*/ 461554 h 461554"/>
              <a:gd name="connsiteX1" fmla="*/ 191589 w 1140823"/>
              <a:gd name="connsiteY1" fmla="*/ 269966 h 461554"/>
              <a:gd name="connsiteX2" fmla="*/ 0 w 1140823"/>
              <a:gd name="connsiteY2" fmla="*/ 0 h 461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0823" h="461554">
                <a:moveTo>
                  <a:pt x="1140823" y="461554"/>
                </a:moveTo>
                <a:cubicBezTo>
                  <a:pt x="761274" y="404223"/>
                  <a:pt x="381726" y="346892"/>
                  <a:pt x="191589" y="269966"/>
                </a:cubicBezTo>
                <a:cubicBezTo>
                  <a:pt x="1452" y="193040"/>
                  <a:pt x="726" y="96520"/>
                  <a:pt x="0" y="0"/>
                </a:cubicBezTo>
              </a:path>
            </a:pathLst>
          </a:custGeom>
          <a:noFill/>
          <a:ln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Forme libre : forme 44">
            <a:extLst>
              <a:ext uri="{FF2B5EF4-FFF2-40B4-BE49-F238E27FC236}">
                <a16:creationId xmlns:a16="http://schemas.microsoft.com/office/drawing/2014/main" id="{615B523F-A06A-49A0-8922-2A0D74A061B4}"/>
              </a:ext>
            </a:extLst>
          </p:cNvPr>
          <p:cNvSpPr/>
          <p:nvPr/>
        </p:nvSpPr>
        <p:spPr>
          <a:xfrm>
            <a:off x="4393299" y="5233851"/>
            <a:ext cx="318038" cy="757646"/>
          </a:xfrm>
          <a:custGeom>
            <a:avLst/>
            <a:gdLst>
              <a:gd name="connsiteX0" fmla="*/ 318038 w 318038"/>
              <a:gd name="connsiteY0" fmla="*/ 757646 h 757646"/>
              <a:gd name="connsiteX1" fmla="*/ 4530 w 318038"/>
              <a:gd name="connsiteY1" fmla="*/ 383178 h 757646"/>
              <a:gd name="connsiteX2" fmla="*/ 161284 w 318038"/>
              <a:gd name="connsiteY2" fmla="*/ 0 h 757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8038" h="757646">
                <a:moveTo>
                  <a:pt x="318038" y="757646"/>
                </a:moveTo>
                <a:cubicBezTo>
                  <a:pt x="174347" y="633549"/>
                  <a:pt x="30656" y="509452"/>
                  <a:pt x="4530" y="383178"/>
                </a:cubicBezTo>
                <a:cubicBezTo>
                  <a:pt x="-21596" y="256904"/>
                  <a:pt x="69844" y="128452"/>
                  <a:pt x="161284" y="0"/>
                </a:cubicBezTo>
              </a:path>
            </a:pathLst>
          </a:custGeom>
          <a:noFill/>
          <a:ln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781C88B3-E1BD-4CC1-9EC6-3A89BDF1554F}"/>
              </a:ext>
            </a:extLst>
          </p:cNvPr>
          <p:cNvSpPr txBox="1"/>
          <p:nvPr/>
        </p:nvSpPr>
        <p:spPr>
          <a:xfrm>
            <a:off x="4488490" y="6012219"/>
            <a:ext cx="2883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2"/>
                </a:solidFill>
              </a:rPr>
              <a:t>Agents territoriaux, agences associations, citoyens</a:t>
            </a:r>
          </a:p>
        </p:txBody>
      </p:sp>
    </p:spTree>
    <p:extLst>
      <p:ext uri="{BB962C8B-B14F-4D97-AF65-F5344CB8AC3E}">
        <p14:creationId xmlns:p14="http://schemas.microsoft.com/office/powerpoint/2010/main" val="924608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3196D51-A0A3-4F08-9822-CDBD2B1848E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334846" y="395901"/>
            <a:ext cx="4384766" cy="2797968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92C59A6-36F4-4CFE-A893-BBFF7EAE5A84}"/>
              </a:ext>
            </a:extLst>
          </p:cNvPr>
          <p:cNvSpPr txBox="1"/>
          <p:nvPr/>
        </p:nvSpPr>
        <p:spPr>
          <a:xfrm>
            <a:off x="171941" y="267072"/>
            <a:ext cx="6862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ZAEU &gt; Focus sur l’environnement urbain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CDC9869-2FBC-432D-9984-05DB40EA2CBD}"/>
              </a:ext>
            </a:extLst>
          </p:cNvPr>
          <p:cNvSpPr txBox="1"/>
          <p:nvPr/>
        </p:nvSpPr>
        <p:spPr>
          <a:xfrm>
            <a:off x="724988" y="1614662"/>
            <a:ext cx="5756365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chemeClr val="tx1"/>
                </a:solidFill>
              </a:rPr>
              <a:t>Unité fonctionnelle = Le SES urbain </a:t>
            </a:r>
          </a:p>
          <a:p>
            <a:r>
              <a:rPr lang="fr-FR" sz="1800" dirty="0">
                <a:solidFill>
                  <a:schemeClr val="tx1"/>
                </a:solidFill>
              </a:rPr>
              <a:t>~ 514 621 habitants à l’Eurométropole de Strasbourg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645C650-34CA-49F1-A914-E891A0577B80}"/>
              </a:ext>
            </a:extLst>
          </p:cNvPr>
          <p:cNvCxnSpPr>
            <a:cxnSpLocks/>
          </p:cNvCxnSpPr>
          <p:nvPr/>
        </p:nvCxnSpPr>
        <p:spPr>
          <a:xfrm flipH="1">
            <a:off x="6574971" y="516410"/>
            <a:ext cx="657602" cy="9553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066364E-0D83-461E-9872-1A732633AFE5}"/>
              </a:ext>
            </a:extLst>
          </p:cNvPr>
          <p:cNvCxnSpPr>
            <a:cxnSpLocks/>
          </p:cNvCxnSpPr>
          <p:nvPr/>
        </p:nvCxnSpPr>
        <p:spPr>
          <a:xfrm flipH="1" flipV="1">
            <a:off x="6481353" y="2464526"/>
            <a:ext cx="964477" cy="38770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>
            <a:extLst>
              <a:ext uri="{FF2B5EF4-FFF2-40B4-BE49-F238E27FC236}">
                <a16:creationId xmlns:a16="http://schemas.microsoft.com/office/drawing/2014/main" id="{1C027130-5570-436F-934D-BC27263A48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68" t="29636" r="44207" b="24191"/>
          <a:stretch/>
        </p:blipFill>
        <p:spPr>
          <a:xfrm>
            <a:off x="7334846" y="3193869"/>
            <a:ext cx="4487040" cy="3516326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8C9C31B2-E51B-4D94-BEF0-F2D239C80F19}"/>
              </a:ext>
            </a:extLst>
          </p:cNvPr>
          <p:cNvSpPr txBox="1"/>
          <p:nvPr/>
        </p:nvSpPr>
        <p:spPr>
          <a:xfrm>
            <a:off x="644435" y="1249483"/>
            <a:ext cx="57563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Zone Atelier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Environmentale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 Urbaine créé en 2011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BBE79D44-1A36-457C-AFFA-1C5E0730B256}"/>
              </a:ext>
            </a:extLst>
          </p:cNvPr>
          <p:cNvSpPr txBox="1"/>
          <p:nvPr/>
        </p:nvSpPr>
        <p:spPr>
          <a:xfrm>
            <a:off x="1417323" y="2495821"/>
            <a:ext cx="4293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80 personnes</a:t>
            </a: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BFC8649F-BEE3-4153-A46A-2529D665B30B}"/>
              </a:ext>
            </a:extLst>
          </p:cNvPr>
          <p:cNvCxnSpPr>
            <a:cxnSpLocks/>
          </p:cNvCxnSpPr>
          <p:nvPr/>
        </p:nvCxnSpPr>
        <p:spPr>
          <a:xfrm flipH="1">
            <a:off x="1539675" y="3048428"/>
            <a:ext cx="1158242" cy="55517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DE06688B-1B7E-46D3-B9B9-AD29E12D2D92}"/>
              </a:ext>
            </a:extLst>
          </p:cNvPr>
          <p:cNvCxnSpPr>
            <a:cxnSpLocks/>
          </p:cNvCxnSpPr>
          <p:nvPr/>
        </p:nvCxnSpPr>
        <p:spPr>
          <a:xfrm flipH="1">
            <a:off x="3439234" y="3048428"/>
            <a:ext cx="1" cy="55517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5344FE29-3A0D-47C8-A10E-F54F74E562E2}"/>
              </a:ext>
            </a:extLst>
          </p:cNvPr>
          <p:cNvCxnSpPr>
            <a:cxnSpLocks/>
          </p:cNvCxnSpPr>
          <p:nvPr/>
        </p:nvCxnSpPr>
        <p:spPr>
          <a:xfrm>
            <a:off x="4293762" y="3048428"/>
            <a:ext cx="738050" cy="55517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ZoneTexte 57">
            <a:extLst>
              <a:ext uri="{FF2B5EF4-FFF2-40B4-BE49-F238E27FC236}">
                <a16:creationId xmlns:a16="http://schemas.microsoft.com/office/drawing/2014/main" id="{E4140C1A-E98E-48C7-9205-99FB5F7446D5}"/>
              </a:ext>
            </a:extLst>
          </p:cNvPr>
          <p:cNvSpPr txBox="1"/>
          <p:nvPr/>
        </p:nvSpPr>
        <p:spPr>
          <a:xfrm>
            <a:off x="753317" y="3709159"/>
            <a:ext cx="1180131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chemeClr val="accent1"/>
                </a:solidFill>
              </a:rPr>
              <a:t>70% </a:t>
            </a:r>
          </a:p>
          <a:p>
            <a:pPr algn="ctr"/>
            <a:r>
              <a:rPr lang="fr-FR" b="1" dirty="0">
                <a:solidFill>
                  <a:schemeClr val="accent1"/>
                </a:solidFill>
              </a:rPr>
              <a:t>Chercheurs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B41A9A0E-F9E6-4B1C-A910-BD78C3413DEC}"/>
              </a:ext>
            </a:extLst>
          </p:cNvPr>
          <p:cNvSpPr txBox="1"/>
          <p:nvPr/>
        </p:nvSpPr>
        <p:spPr>
          <a:xfrm>
            <a:off x="3029479" y="3664911"/>
            <a:ext cx="790602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chemeClr val="accent1"/>
                </a:solidFill>
              </a:rPr>
              <a:t>25 % </a:t>
            </a:r>
          </a:p>
          <a:p>
            <a:pPr algn="ctr"/>
            <a:r>
              <a:rPr lang="fr-FR" b="1" dirty="0">
                <a:solidFill>
                  <a:schemeClr val="accent1"/>
                </a:solidFill>
              </a:rPr>
              <a:t>Agents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6BAC1E06-E4F7-4F32-8C78-C25DF01E3C74}"/>
              </a:ext>
            </a:extLst>
          </p:cNvPr>
          <p:cNvSpPr txBox="1"/>
          <p:nvPr/>
        </p:nvSpPr>
        <p:spPr>
          <a:xfrm>
            <a:off x="4268235" y="3688621"/>
            <a:ext cx="216116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chemeClr val="accent1"/>
                </a:solidFill>
              </a:rPr>
              <a:t>5 % </a:t>
            </a:r>
          </a:p>
          <a:p>
            <a:pPr algn="ctr"/>
            <a:r>
              <a:rPr lang="fr-FR" b="1" dirty="0">
                <a:solidFill>
                  <a:schemeClr val="accent1"/>
                </a:solidFill>
              </a:rPr>
              <a:t>Associations / agences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141EA7BF-EC9F-4EB9-9089-6ADA6B234C28}"/>
              </a:ext>
            </a:extLst>
          </p:cNvPr>
          <p:cNvSpPr txBox="1"/>
          <p:nvPr/>
        </p:nvSpPr>
        <p:spPr>
          <a:xfrm>
            <a:off x="266930" y="4663808"/>
            <a:ext cx="21146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Expertises de recherche</a:t>
            </a:r>
          </a:p>
          <a:p>
            <a:pPr algn="ctr"/>
            <a:r>
              <a:rPr lang="fr-FR" dirty="0"/>
              <a:t>Protocoles scientifiques</a:t>
            </a:r>
          </a:p>
          <a:p>
            <a:pPr algn="ctr"/>
            <a:r>
              <a:rPr lang="fr-FR" dirty="0"/>
              <a:t>Données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B3446091-F6BD-4F32-8864-9C3D00640BFD}"/>
              </a:ext>
            </a:extLst>
          </p:cNvPr>
          <p:cNvSpPr txBox="1"/>
          <p:nvPr/>
        </p:nvSpPr>
        <p:spPr>
          <a:xfrm>
            <a:off x="4258350" y="4671737"/>
            <a:ext cx="19367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Expertises techniques</a:t>
            </a:r>
          </a:p>
          <a:p>
            <a:pPr algn="ctr"/>
            <a:r>
              <a:rPr lang="fr-FR" dirty="0"/>
              <a:t>Pratiques  </a:t>
            </a:r>
          </a:p>
          <a:p>
            <a:pPr algn="ctr"/>
            <a:r>
              <a:rPr lang="fr-FR" dirty="0"/>
              <a:t>Données</a:t>
            </a:r>
          </a:p>
          <a:p>
            <a:pPr algn="ctr"/>
            <a:r>
              <a:rPr lang="fr-FR" b="1" dirty="0">
                <a:solidFill>
                  <a:schemeClr val="accent2"/>
                </a:solidFill>
              </a:rPr>
              <a:t>Contraintes 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6636FB79-512A-4F74-9432-A20773F680BA}"/>
              </a:ext>
            </a:extLst>
          </p:cNvPr>
          <p:cNvSpPr/>
          <p:nvPr/>
        </p:nvSpPr>
        <p:spPr>
          <a:xfrm>
            <a:off x="2099379" y="4272054"/>
            <a:ext cx="2090057" cy="18204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A4BA0999-0423-4008-B1DE-D2CC5BC69D05}"/>
              </a:ext>
            </a:extLst>
          </p:cNvPr>
          <p:cNvSpPr txBox="1"/>
          <p:nvPr/>
        </p:nvSpPr>
        <p:spPr>
          <a:xfrm>
            <a:off x="1200255" y="5888972"/>
            <a:ext cx="50213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Idées de recherche / d’investigation / de développement communs pour comprendre le fonctionnement du territoire, ses dynamiques et engager des transformations ? </a:t>
            </a:r>
          </a:p>
        </p:txBody>
      </p: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3B51C225-88A9-4B92-AA65-91162E783533}"/>
              </a:ext>
            </a:extLst>
          </p:cNvPr>
          <p:cNvCxnSpPr/>
          <p:nvPr/>
        </p:nvCxnSpPr>
        <p:spPr>
          <a:xfrm flipH="1">
            <a:off x="3044536" y="4862766"/>
            <a:ext cx="6664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EB301A3E-438A-4414-A73F-F10863F70C3E}"/>
              </a:ext>
            </a:extLst>
          </p:cNvPr>
          <p:cNvCxnSpPr/>
          <p:nvPr/>
        </p:nvCxnSpPr>
        <p:spPr>
          <a:xfrm flipH="1">
            <a:off x="3058689" y="5074709"/>
            <a:ext cx="6664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3B46AE65-155C-445F-8F8D-05A108B6DC28}"/>
              </a:ext>
            </a:extLst>
          </p:cNvPr>
          <p:cNvCxnSpPr/>
          <p:nvPr/>
        </p:nvCxnSpPr>
        <p:spPr>
          <a:xfrm flipH="1">
            <a:off x="3067096" y="5305486"/>
            <a:ext cx="666400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C9B855EF-C673-4FAF-8AFF-4D2D90677162}"/>
              </a:ext>
            </a:extLst>
          </p:cNvPr>
          <p:cNvCxnSpPr/>
          <p:nvPr/>
        </p:nvCxnSpPr>
        <p:spPr>
          <a:xfrm flipH="1">
            <a:off x="3058689" y="5539374"/>
            <a:ext cx="666400" cy="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97040EA8-C569-4FE4-BDB1-AF9389D155BB}"/>
              </a:ext>
            </a:extLst>
          </p:cNvPr>
          <p:cNvCxnSpPr>
            <a:cxnSpLocks/>
          </p:cNvCxnSpPr>
          <p:nvPr/>
        </p:nvCxnSpPr>
        <p:spPr>
          <a:xfrm>
            <a:off x="2761870" y="4778233"/>
            <a:ext cx="60638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766CBCB8-FF26-4367-A908-A9EC9A7C5A8F}"/>
              </a:ext>
            </a:extLst>
          </p:cNvPr>
          <p:cNvCxnSpPr>
            <a:cxnSpLocks/>
          </p:cNvCxnSpPr>
          <p:nvPr/>
        </p:nvCxnSpPr>
        <p:spPr>
          <a:xfrm>
            <a:off x="2748992" y="4990176"/>
            <a:ext cx="60638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91B59619-8A4D-430D-B239-C3FEC3B21887}"/>
              </a:ext>
            </a:extLst>
          </p:cNvPr>
          <p:cNvCxnSpPr>
            <a:cxnSpLocks/>
          </p:cNvCxnSpPr>
          <p:nvPr/>
        </p:nvCxnSpPr>
        <p:spPr>
          <a:xfrm>
            <a:off x="2741342" y="5220953"/>
            <a:ext cx="606389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5354587F-E48B-45E7-A5FF-B87C82E7E481}"/>
              </a:ext>
            </a:extLst>
          </p:cNvPr>
          <p:cNvCxnSpPr>
            <a:cxnSpLocks/>
          </p:cNvCxnSpPr>
          <p:nvPr/>
        </p:nvCxnSpPr>
        <p:spPr>
          <a:xfrm>
            <a:off x="2748992" y="5454841"/>
            <a:ext cx="606389" cy="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avec flèche 85">
            <a:extLst>
              <a:ext uri="{FF2B5EF4-FFF2-40B4-BE49-F238E27FC236}">
                <a16:creationId xmlns:a16="http://schemas.microsoft.com/office/drawing/2014/main" id="{00365EBC-91A5-425B-A8A3-C391B674D824}"/>
              </a:ext>
            </a:extLst>
          </p:cNvPr>
          <p:cNvCxnSpPr>
            <a:cxnSpLocks/>
          </p:cNvCxnSpPr>
          <p:nvPr/>
        </p:nvCxnSpPr>
        <p:spPr>
          <a:xfrm>
            <a:off x="3788440" y="4155788"/>
            <a:ext cx="583439" cy="38736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F82AF313-AD05-4A0E-B47F-C45B25830E30}"/>
              </a:ext>
            </a:extLst>
          </p:cNvPr>
          <p:cNvCxnSpPr>
            <a:cxnSpLocks/>
          </p:cNvCxnSpPr>
          <p:nvPr/>
        </p:nvCxnSpPr>
        <p:spPr>
          <a:xfrm flipH="1">
            <a:off x="5185058" y="4232379"/>
            <a:ext cx="9127" cy="38230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ZoneTexte 92">
            <a:extLst>
              <a:ext uri="{FF2B5EF4-FFF2-40B4-BE49-F238E27FC236}">
                <a16:creationId xmlns:a16="http://schemas.microsoft.com/office/drawing/2014/main" id="{D6691221-B672-4903-AE1E-DD5BB0612918}"/>
              </a:ext>
            </a:extLst>
          </p:cNvPr>
          <p:cNvSpPr txBox="1"/>
          <p:nvPr/>
        </p:nvSpPr>
        <p:spPr>
          <a:xfrm>
            <a:off x="2483079" y="4558186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4" name="ZoneTexte 93">
            <a:extLst>
              <a:ext uri="{FF2B5EF4-FFF2-40B4-BE49-F238E27FC236}">
                <a16:creationId xmlns:a16="http://schemas.microsoft.com/office/drawing/2014/main" id="{22D2619A-BB22-45CC-8F91-2CFAA5B3BB2F}"/>
              </a:ext>
            </a:extLst>
          </p:cNvPr>
          <p:cNvSpPr txBox="1"/>
          <p:nvPr/>
        </p:nvSpPr>
        <p:spPr>
          <a:xfrm>
            <a:off x="2483079" y="503314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>
                <a:solidFill>
                  <a:schemeClr val="accent4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95" name="ZoneTexte 94">
            <a:extLst>
              <a:ext uri="{FF2B5EF4-FFF2-40B4-BE49-F238E27FC236}">
                <a16:creationId xmlns:a16="http://schemas.microsoft.com/office/drawing/2014/main" id="{4DEBF090-7666-4D40-A30C-188D57F5E6E2}"/>
              </a:ext>
            </a:extLst>
          </p:cNvPr>
          <p:cNvSpPr txBox="1"/>
          <p:nvPr/>
        </p:nvSpPr>
        <p:spPr>
          <a:xfrm>
            <a:off x="3645629" y="4889053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466EB83B-6C8E-48E0-A2C3-04A61DE2349F}"/>
              </a:ext>
            </a:extLst>
          </p:cNvPr>
          <p:cNvSpPr txBox="1"/>
          <p:nvPr/>
        </p:nvSpPr>
        <p:spPr>
          <a:xfrm>
            <a:off x="3671647" y="5284867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>
                <a:solidFill>
                  <a:schemeClr val="accent6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59764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4">
            <a:extLst>
              <a:ext uri="{FF2B5EF4-FFF2-40B4-BE49-F238E27FC236}">
                <a16:creationId xmlns:a16="http://schemas.microsoft.com/office/drawing/2014/main" id="{7D93287B-ACDD-4DEA-B64B-018A59FD839C}"/>
              </a:ext>
            </a:extLst>
          </p:cNvPr>
          <p:cNvSpPr/>
          <p:nvPr/>
        </p:nvSpPr>
        <p:spPr>
          <a:xfrm>
            <a:off x="8251132" y="3422071"/>
            <a:ext cx="1996189" cy="5217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400" b="1" strike="noStrike" spc="-1" dirty="0">
                <a:solidFill>
                  <a:srgbClr val="00294A"/>
                </a:solidFill>
                <a:latin typeface="Calibri"/>
              </a:rPr>
              <a:t>Energies, pollution de l’air, </a:t>
            </a:r>
            <a:r>
              <a:rPr lang="fr-FR" b="1" spc="-1" dirty="0">
                <a:solidFill>
                  <a:srgbClr val="00294A"/>
                </a:solidFill>
                <a:latin typeface="Calibri"/>
              </a:rPr>
              <a:t>climat</a:t>
            </a:r>
            <a:r>
              <a:rPr lang="fr-FR" sz="1400" b="1" strike="noStrike" spc="-1" dirty="0">
                <a:solidFill>
                  <a:srgbClr val="00294A"/>
                </a:solidFill>
                <a:latin typeface="Calibri"/>
              </a:rPr>
              <a:t> </a:t>
            </a:r>
          </a:p>
        </p:txBody>
      </p:sp>
      <p:sp>
        <p:nvSpPr>
          <p:cNvPr id="5" name="CustomShape 5">
            <a:extLst>
              <a:ext uri="{FF2B5EF4-FFF2-40B4-BE49-F238E27FC236}">
                <a16:creationId xmlns:a16="http://schemas.microsoft.com/office/drawing/2014/main" id="{B0917E59-DA2A-46CE-8797-DC291F84C01B}"/>
              </a:ext>
            </a:extLst>
          </p:cNvPr>
          <p:cNvSpPr/>
          <p:nvPr/>
        </p:nvSpPr>
        <p:spPr>
          <a:xfrm>
            <a:off x="812865" y="3466425"/>
            <a:ext cx="1606137" cy="5217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b="1" spc="-1" dirty="0">
                <a:solidFill>
                  <a:srgbClr val="00294A"/>
                </a:solidFill>
                <a:latin typeface="Calibri"/>
              </a:rPr>
              <a:t>Occupation des sols et des espaces</a:t>
            </a:r>
            <a:endParaRPr lang="fr-FR" sz="1400" b="1" strike="noStrike" spc="-1" dirty="0">
              <a:solidFill>
                <a:srgbClr val="00294A"/>
              </a:solidFill>
              <a:latin typeface="Calibri"/>
            </a:endParaRPr>
          </a:p>
        </p:txBody>
      </p:sp>
      <p:sp>
        <p:nvSpPr>
          <p:cNvPr id="6" name="CustomShape 6">
            <a:extLst>
              <a:ext uri="{FF2B5EF4-FFF2-40B4-BE49-F238E27FC236}">
                <a16:creationId xmlns:a16="http://schemas.microsoft.com/office/drawing/2014/main" id="{0D0DF20D-CD94-4A5D-8489-EE1040FDD7C4}"/>
              </a:ext>
            </a:extLst>
          </p:cNvPr>
          <p:cNvSpPr/>
          <p:nvPr/>
        </p:nvSpPr>
        <p:spPr>
          <a:xfrm>
            <a:off x="3885107" y="3451062"/>
            <a:ext cx="1403640" cy="5217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endParaRPr lang="fr-FR" sz="1400" b="1" strike="noStrike" spc="-1" dirty="0">
              <a:solidFill>
                <a:srgbClr val="00294A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fr-FR" sz="1400" b="1" strike="noStrike" spc="-1" dirty="0">
                <a:solidFill>
                  <a:srgbClr val="00294A"/>
                </a:solidFill>
                <a:latin typeface="Calibri"/>
              </a:rPr>
              <a:t>Eau et durabilité</a:t>
            </a:r>
            <a:endParaRPr lang="fr-FR" sz="1400" b="1" spc="-1" dirty="0">
              <a:solidFill>
                <a:srgbClr val="00294A"/>
              </a:solidFill>
              <a:latin typeface="Arial"/>
            </a:endParaRPr>
          </a:p>
        </p:txBody>
      </p:sp>
      <p:sp>
        <p:nvSpPr>
          <p:cNvPr id="7" name="CustomShape 7">
            <a:extLst>
              <a:ext uri="{FF2B5EF4-FFF2-40B4-BE49-F238E27FC236}">
                <a16:creationId xmlns:a16="http://schemas.microsoft.com/office/drawing/2014/main" id="{7ACB5127-143B-41C5-AB1B-705B0EEBE774}"/>
              </a:ext>
            </a:extLst>
          </p:cNvPr>
          <p:cNvSpPr/>
          <p:nvPr/>
        </p:nvSpPr>
        <p:spPr>
          <a:xfrm>
            <a:off x="2516493" y="3451644"/>
            <a:ext cx="1265360" cy="5217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400" b="1" strike="noStrike" spc="-1" dirty="0">
                <a:solidFill>
                  <a:srgbClr val="00294A"/>
                </a:solidFill>
                <a:latin typeface="Calibri"/>
              </a:rPr>
              <a:t>Nature(s) en ville</a:t>
            </a:r>
            <a:endParaRPr lang="fr-FR" sz="1400" b="1" strike="noStrike" spc="-1" dirty="0">
              <a:latin typeface="Arial"/>
            </a:endParaRPr>
          </a:p>
        </p:txBody>
      </p:sp>
      <p:sp>
        <p:nvSpPr>
          <p:cNvPr id="8" name="CustomShape 8">
            <a:extLst>
              <a:ext uri="{FF2B5EF4-FFF2-40B4-BE49-F238E27FC236}">
                <a16:creationId xmlns:a16="http://schemas.microsoft.com/office/drawing/2014/main" id="{BA89066B-AC3B-4EFF-B27A-7E6081C613EE}"/>
              </a:ext>
            </a:extLst>
          </p:cNvPr>
          <p:cNvSpPr/>
          <p:nvPr/>
        </p:nvSpPr>
        <p:spPr>
          <a:xfrm>
            <a:off x="5405870" y="3417905"/>
            <a:ext cx="1356729" cy="5217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400" b="1" strike="noStrike" spc="-1" dirty="0">
                <a:solidFill>
                  <a:srgbClr val="00294A"/>
                </a:solidFill>
                <a:latin typeface="Calibri"/>
              </a:rPr>
              <a:t>Alimentation - déchets</a:t>
            </a:r>
            <a:endParaRPr lang="fr-FR" sz="1400" b="1" strike="noStrike" spc="-1" dirty="0">
              <a:latin typeface="Arial"/>
            </a:endParaRPr>
          </a:p>
        </p:txBody>
      </p:sp>
      <p:sp>
        <p:nvSpPr>
          <p:cNvPr id="9" name="CustomShape 9">
            <a:extLst>
              <a:ext uri="{FF2B5EF4-FFF2-40B4-BE49-F238E27FC236}">
                <a16:creationId xmlns:a16="http://schemas.microsoft.com/office/drawing/2014/main" id="{78923642-6727-4518-855C-3F4641248D12}"/>
              </a:ext>
            </a:extLst>
          </p:cNvPr>
          <p:cNvSpPr/>
          <p:nvPr/>
        </p:nvSpPr>
        <p:spPr>
          <a:xfrm>
            <a:off x="6874622" y="3414151"/>
            <a:ext cx="1245960" cy="5217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400" b="1" strike="noStrike" spc="-1" dirty="0">
                <a:solidFill>
                  <a:srgbClr val="00294A"/>
                </a:solidFill>
                <a:latin typeface="Calibri"/>
              </a:rPr>
              <a:t>Mobilité et santé</a:t>
            </a:r>
            <a:endParaRPr lang="fr-FR" sz="1400" b="1" strike="noStrike" spc="-1" dirty="0">
              <a:latin typeface="Arial"/>
            </a:endParaRPr>
          </a:p>
        </p:txBody>
      </p:sp>
      <p:pic>
        <p:nvPicPr>
          <p:cNvPr id="10" name="Image 5">
            <a:extLst>
              <a:ext uri="{FF2B5EF4-FFF2-40B4-BE49-F238E27FC236}">
                <a16:creationId xmlns:a16="http://schemas.microsoft.com/office/drawing/2014/main" id="{74370B66-6C54-41E1-B395-598A626D57ED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885107" y="2350487"/>
            <a:ext cx="1403640" cy="1108440"/>
          </a:xfrm>
          <a:prstGeom prst="rect">
            <a:avLst/>
          </a:prstGeom>
          <a:ln>
            <a:noFill/>
          </a:ln>
        </p:spPr>
      </p:pic>
      <p:pic>
        <p:nvPicPr>
          <p:cNvPr id="11" name="Image 1">
            <a:extLst>
              <a:ext uri="{FF2B5EF4-FFF2-40B4-BE49-F238E27FC236}">
                <a16:creationId xmlns:a16="http://schemas.microsoft.com/office/drawing/2014/main" id="{19922454-B7C1-47AC-8C78-92937C087F7E}"/>
              </a:ext>
            </a:extLst>
          </p:cNvPr>
          <p:cNvPicPr/>
          <p:nvPr/>
        </p:nvPicPr>
        <p:blipFill>
          <a:blip r:embed="rId3"/>
          <a:srcRect l="40990"/>
          <a:stretch/>
        </p:blipFill>
        <p:spPr>
          <a:xfrm>
            <a:off x="5392001" y="2370905"/>
            <a:ext cx="1356730" cy="1104120"/>
          </a:xfrm>
          <a:prstGeom prst="rect">
            <a:avLst/>
          </a:prstGeom>
          <a:ln>
            <a:noFill/>
          </a:ln>
        </p:spPr>
      </p:pic>
      <p:pic>
        <p:nvPicPr>
          <p:cNvPr id="12" name="Image 3">
            <a:extLst>
              <a:ext uri="{FF2B5EF4-FFF2-40B4-BE49-F238E27FC236}">
                <a16:creationId xmlns:a16="http://schemas.microsoft.com/office/drawing/2014/main" id="{D73F75BE-BA39-4579-8FF6-2F450E2A2F6C}"/>
              </a:ext>
            </a:extLst>
          </p:cNvPr>
          <p:cNvPicPr/>
          <p:nvPr/>
        </p:nvPicPr>
        <p:blipFill>
          <a:blip r:embed="rId4"/>
          <a:srcRect r="30560"/>
          <a:stretch/>
        </p:blipFill>
        <p:spPr>
          <a:xfrm>
            <a:off x="812865" y="2351207"/>
            <a:ext cx="1606138" cy="1103400"/>
          </a:xfrm>
          <a:prstGeom prst="rect">
            <a:avLst/>
          </a:prstGeom>
          <a:ln>
            <a:noFill/>
          </a:ln>
        </p:spPr>
      </p:pic>
      <p:pic>
        <p:nvPicPr>
          <p:cNvPr id="13" name="Image 4">
            <a:extLst>
              <a:ext uri="{FF2B5EF4-FFF2-40B4-BE49-F238E27FC236}">
                <a16:creationId xmlns:a16="http://schemas.microsoft.com/office/drawing/2014/main" id="{091C5C20-882A-4EF4-B71D-55CEF1356904}"/>
              </a:ext>
            </a:extLst>
          </p:cNvPr>
          <p:cNvPicPr/>
          <p:nvPr/>
        </p:nvPicPr>
        <p:blipFill>
          <a:blip r:embed="rId5"/>
          <a:srcRect b="16243"/>
          <a:stretch/>
        </p:blipFill>
        <p:spPr>
          <a:xfrm>
            <a:off x="2477073" y="2350487"/>
            <a:ext cx="1390320" cy="1108080"/>
          </a:xfrm>
          <a:prstGeom prst="rect">
            <a:avLst/>
          </a:prstGeom>
          <a:ln>
            <a:noFill/>
          </a:ln>
        </p:spPr>
      </p:pic>
      <p:pic>
        <p:nvPicPr>
          <p:cNvPr id="14" name="Image 5">
            <a:extLst>
              <a:ext uri="{FF2B5EF4-FFF2-40B4-BE49-F238E27FC236}">
                <a16:creationId xmlns:a16="http://schemas.microsoft.com/office/drawing/2014/main" id="{08A7B232-92EF-4B37-B011-9D4682B9C716}"/>
              </a:ext>
            </a:extLst>
          </p:cNvPr>
          <p:cNvPicPr/>
          <p:nvPr/>
        </p:nvPicPr>
        <p:blipFill rotWithShape="1">
          <a:blip r:embed="rId6"/>
          <a:srcRect l="-724" t="-701" r="18080" b="701"/>
          <a:stretch/>
        </p:blipFill>
        <p:spPr>
          <a:xfrm>
            <a:off x="8251132" y="2324880"/>
            <a:ext cx="1996189" cy="1104120"/>
          </a:xfrm>
          <a:prstGeom prst="rect">
            <a:avLst/>
          </a:prstGeom>
          <a:ln>
            <a:noFill/>
          </a:ln>
        </p:spPr>
      </p:pic>
      <p:pic>
        <p:nvPicPr>
          <p:cNvPr id="15" name="Image 15">
            <a:extLst>
              <a:ext uri="{FF2B5EF4-FFF2-40B4-BE49-F238E27FC236}">
                <a16:creationId xmlns:a16="http://schemas.microsoft.com/office/drawing/2014/main" id="{F9C60068-F3AF-4D4D-8457-FE627E445745}"/>
              </a:ext>
            </a:extLst>
          </p:cNvPr>
          <p:cNvPicPr/>
          <p:nvPr/>
        </p:nvPicPr>
        <p:blipFill>
          <a:blip r:embed="rId7"/>
          <a:srcRect l="24712" r="17128" b="7672"/>
          <a:stretch/>
        </p:blipFill>
        <p:spPr>
          <a:xfrm>
            <a:off x="6868502" y="2386487"/>
            <a:ext cx="1245960" cy="1104120"/>
          </a:xfrm>
          <a:prstGeom prst="rect">
            <a:avLst/>
          </a:prstGeom>
          <a:ln>
            <a:noFill/>
          </a:ln>
        </p:spPr>
      </p:pic>
      <p:sp>
        <p:nvSpPr>
          <p:cNvPr id="16" name="CustomShape 4">
            <a:extLst>
              <a:ext uri="{FF2B5EF4-FFF2-40B4-BE49-F238E27FC236}">
                <a16:creationId xmlns:a16="http://schemas.microsoft.com/office/drawing/2014/main" id="{01245891-9BC0-4CAF-B72F-28258F959876}"/>
              </a:ext>
            </a:extLst>
          </p:cNvPr>
          <p:cNvSpPr/>
          <p:nvPr/>
        </p:nvSpPr>
        <p:spPr>
          <a:xfrm>
            <a:off x="999509" y="4456213"/>
            <a:ext cx="8725475" cy="3678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1" spc="-1" dirty="0">
                <a:solidFill>
                  <a:srgbClr val="00294A"/>
                </a:solidFill>
                <a:latin typeface="Calibri"/>
              </a:rPr>
              <a:t>Transformation du territoire et santé commune</a:t>
            </a:r>
            <a:endParaRPr lang="fr-FR" sz="1800" b="1" strike="noStrike" spc="-1" dirty="0">
              <a:solidFill>
                <a:srgbClr val="00294A"/>
              </a:solidFill>
              <a:latin typeface="Calibri"/>
            </a:endParaRPr>
          </a:p>
        </p:txBody>
      </p:sp>
      <p:sp>
        <p:nvSpPr>
          <p:cNvPr id="19" name="CustomShape 4">
            <a:extLst>
              <a:ext uri="{FF2B5EF4-FFF2-40B4-BE49-F238E27FC236}">
                <a16:creationId xmlns:a16="http://schemas.microsoft.com/office/drawing/2014/main" id="{F32A1115-B8DD-4198-922C-A80335973473}"/>
              </a:ext>
            </a:extLst>
          </p:cNvPr>
          <p:cNvSpPr/>
          <p:nvPr/>
        </p:nvSpPr>
        <p:spPr>
          <a:xfrm>
            <a:off x="1046056" y="5588205"/>
            <a:ext cx="8729095" cy="3678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1" spc="-1" dirty="0">
                <a:solidFill>
                  <a:srgbClr val="00294A"/>
                </a:solidFill>
                <a:latin typeface="Calibri"/>
              </a:rPr>
              <a:t>Données et Sciences ouvertes</a:t>
            </a:r>
          </a:p>
        </p:txBody>
      </p:sp>
      <p:sp>
        <p:nvSpPr>
          <p:cNvPr id="20" name="Flèche : bas 19">
            <a:extLst>
              <a:ext uri="{FF2B5EF4-FFF2-40B4-BE49-F238E27FC236}">
                <a16:creationId xmlns:a16="http://schemas.microsoft.com/office/drawing/2014/main" id="{87FB691E-177C-4117-8BE6-CB0415DBE8B3}"/>
              </a:ext>
            </a:extLst>
          </p:cNvPr>
          <p:cNvSpPr/>
          <p:nvPr/>
        </p:nvSpPr>
        <p:spPr>
          <a:xfrm>
            <a:off x="1465129" y="4007259"/>
            <a:ext cx="484632" cy="416914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 : bas 20">
            <a:extLst>
              <a:ext uri="{FF2B5EF4-FFF2-40B4-BE49-F238E27FC236}">
                <a16:creationId xmlns:a16="http://schemas.microsoft.com/office/drawing/2014/main" id="{11EBCB51-9ED6-4DEC-A6BA-C5A05B379728}"/>
              </a:ext>
            </a:extLst>
          </p:cNvPr>
          <p:cNvSpPr/>
          <p:nvPr/>
        </p:nvSpPr>
        <p:spPr>
          <a:xfrm>
            <a:off x="2906857" y="3994305"/>
            <a:ext cx="484632" cy="416914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lèche : bas 21">
            <a:extLst>
              <a:ext uri="{FF2B5EF4-FFF2-40B4-BE49-F238E27FC236}">
                <a16:creationId xmlns:a16="http://schemas.microsoft.com/office/drawing/2014/main" id="{4980ABE4-BA1D-4DE8-A161-D11F33366AB8}"/>
              </a:ext>
            </a:extLst>
          </p:cNvPr>
          <p:cNvSpPr/>
          <p:nvPr/>
        </p:nvSpPr>
        <p:spPr>
          <a:xfrm>
            <a:off x="4348585" y="3980944"/>
            <a:ext cx="484632" cy="416914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 : bas 22">
            <a:extLst>
              <a:ext uri="{FF2B5EF4-FFF2-40B4-BE49-F238E27FC236}">
                <a16:creationId xmlns:a16="http://schemas.microsoft.com/office/drawing/2014/main" id="{5D4E8403-B9A2-45C1-A847-1241127D08A6}"/>
              </a:ext>
            </a:extLst>
          </p:cNvPr>
          <p:cNvSpPr/>
          <p:nvPr/>
        </p:nvSpPr>
        <p:spPr>
          <a:xfrm>
            <a:off x="5836509" y="3979852"/>
            <a:ext cx="484632" cy="416914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 : bas 23">
            <a:extLst>
              <a:ext uri="{FF2B5EF4-FFF2-40B4-BE49-F238E27FC236}">
                <a16:creationId xmlns:a16="http://schemas.microsoft.com/office/drawing/2014/main" id="{F0C6C3F3-2F68-4F10-912E-290827827C79}"/>
              </a:ext>
            </a:extLst>
          </p:cNvPr>
          <p:cNvSpPr/>
          <p:nvPr/>
        </p:nvSpPr>
        <p:spPr>
          <a:xfrm>
            <a:off x="7249166" y="3976098"/>
            <a:ext cx="484632" cy="416914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lèche : bas 24">
            <a:extLst>
              <a:ext uri="{FF2B5EF4-FFF2-40B4-BE49-F238E27FC236}">
                <a16:creationId xmlns:a16="http://schemas.microsoft.com/office/drawing/2014/main" id="{BA1B375B-86E1-47C8-9E59-7BF70E61AA48}"/>
              </a:ext>
            </a:extLst>
          </p:cNvPr>
          <p:cNvSpPr/>
          <p:nvPr/>
        </p:nvSpPr>
        <p:spPr>
          <a:xfrm>
            <a:off x="8737090" y="3964854"/>
            <a:ext cx="484632" cy="416914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lèche : double flèche verticale 26">
            <a:extLst>
              <a:ext uri="{FF2B5EF4-FFF2-40B4-BE49-F238E27FC236}">
                <a16:creationId xmlns:a16="http://schemas.microsoft.com/office/drawing/2014/main" id="{1F8D3E1F-9324-4F7D-9616-01DBCF5505B8}"/>
              </a:ext>
            </a:extLst>
          </p:cNvPr>
          <p:cNvSpPr/>
          <p:nvPr/>
        </p:nvSpPr>
        <p:spPr>
          <a:xfrm>
            <a:off x="4971405" y="4861034"/>
            <a:ext cx="484632" cy="712048"/>
          </a:xfrm>
          <a:prstGeom prst="up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Accolade fermante 28">
            <a:extLst>
              <a:ext uri="{FF2B5EF4-FFF2-40B4-BE49-F238E27FC236}">
                <a16:creationId xmlns:a16="http://schemas.microsoft.com/office/drawing/2014/main" id="{A0A9F435-75C9-491C-8C21-804F1AC2E702}"/>
              </a:ext>
            </a:extLst>
          </p:cNvPr>
          <p:cNvSpPr/>
          <p:nvPr/>
        </p:nvSpPr>
        <p:spPr>
          <a:xfrm>
            <a:off x="9803842" y="4443366"/>
            <a:ext cx="238929" cy="198873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39CD7B-E793-4B68-B5B7-D37824276BE6}"/>
              </a:ext>
            </a:extLst>
          </p:cNvPr>
          <p:cNvSpPr txBox="1"/>
          <p:nvPr/>
        </p:nvSpPr>
        <p:spPr>
          <a:xfrm>
            <a:off x="10099685" y="5086302"/>
            <a:ext cx="12627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LSTER </a:t>
            </a:r>
          </a:p>
          <a:p>
            <a:pPr algn="ctr"/>
            <a:r>
              <a:rPr lang="fr-FR" dirty="0"/>
              <a:t>International</a:t>
            </a:r>
          </a:p>
          <a:p>
            <a:pPr algn="ctr"/>
            <a:r>
              <a:rPr lang="fr-FR" dirty="0"/>
              <a:t>Europe</a:t>
            </a:r>
          </a:p>
          <a:p>
            <a:pPr algn="ctr"/>
            <a:r>
              <a:rPr lang="fr-FR" dirty="0"/>
              <a:t>supports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A75D5858-CF15-4EA3-91B5-A4AF2C1BA3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461" t="14477" r="23371" b="29772"/>
          <a:stretch/>
        </p:blipFill>
        <p:spPr>
          <a:xfrm>
            <a:off x="7824967" y="5316381"/>
            <a:ext cx="1555315" cy="1000483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72A5FCE6-A2DE-45E1-BF7C-5F3496FFFEF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673" t="29460" r="8876" b="15556"/>
          <a:stretch/>
        </p:blipFill>
        <p:spPr>
          <a:xfrm>
            <a:off x="1278635" y="5302433"/>
            <a:ext cx="2085823" cy="1129672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796FA625-5D09-4E58-AD4E-7F27A245EA50}"/>
              </a:ext>
            </a:extLst>
          </p:cNvPr>
          <p:cNvSpPr txBox="1"/>
          <p:nvPr/>
        </p:nvSpPr>
        <p:spPr>
          <a:xfrm>
            <a:off x="370114" y="395901"/>
            <a:ext cx="6466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Organisation</a:t>
            </a:r>
          </a:p>
        </p:txBody>
      </p:sp>
      <p:pic>
        <p:nvPicPr>
          <p:cNvPr id="36" name="Image 20">
            <a:extLst>
              <a:ext uri="{FF2B5EF4-FFF2-40B4-BE49-F238E27FC236}">
                <a16:creationId xmlns:a16="http://schemas.microsoft.com/office/drawing/2014/main" id="{131113C6-2EC8-4D3C-B70E-FBCE395040C5}"/>
              </a:ext>
            </a:extLst>
          </p:cNvPr>
          <p:cNvPicPr/>
          <p:nvPr/>
        </p:nvPicPr>
        <p:blipFill>
          <a:blip r:embed="rId10"/>
          <a:srcRect r="62895" b="211"/>
          <a:stretch/>
        </p:blipFill>
        <p:spPr>
          <a:xfrm>
            <a:off x="4265482" y="5993673"/>
            <a:ext cx="828102" cy="549493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6D7804DA-3857-4BC7-9781-77DF192C55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45944" y="5588205"/>
            <a:ext cx="902948" cy="310905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91C7111D-51C9-42E4-8E9C-0AF7C85187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93244" y="6056448"/>
            <a:ext cx="1317771" cy="367877"/>
          </a:xfrm>
          <a:prstGeom prst="rect">
            <a:avLst/>
          </a:prstGeom>
        </p:spPr>
      </p:pic>
      <p:pic>
        <p:nvPicPr>
          <p:cNvPr id="39" name="Image 1">
            <a:extLst>
              <a:ext uri="{FF2B5EF4-FFF2-40B4-BE49-F238E27FC236}">
                <a16:creationId xmlns:a16="http://schemas.microsoft.com/office/drawing/2014/main" id="{BCDD033D-D871-4271-8693-7D49B1D0BC03}"/>
              </a:ext>
            </a:extLst>
          </p:cNvPr>
          <p:cNvPicPr/>
          <p:nvPr/>
        </p:nvPicPr>
        <p:blipFill>
          <a:blip r:embed="rId13"/>
          <a:stretch/>
        </p:blipFill>
        <p:spPr>
          <a:xfrm>
            <a:off x="11261973" y="5176967"/>
            <a:ext cx="866031" cy="310905"/>
          </a:xfrm>
          <a:prstGeom prst="rect">
            <a:avLst/>
          </a:prstGeom>
          <a:ln>
            <a:noFill/>
          </a:ln>
        </p:spPr>
      </p:pic>
      <p:pic>
        <p:nvPicPr>
          <p:cNvPr id="40" name="Graphique 3">
            <a:extLst>
              <a:ext uri="{FF2B5EF4-FFF2-40B4-BE49-F238E27FC236}">
                <a16:creationId xmlns:a16="http://schemas.microsoft.com/office/drawing/2014/main" id="{D21412E8-018A-425A-93CA-B1FA7FCA2472}"/>
              </a:ext>
            </a:extLst>
          </p:cNvPr>
          <p:cNvPicPr/>
          <p:nvPr/>
        </p:nvPicPr>
        <p:blipFill>
          <a:blip r:embed="rId14"/>
          <a:stretch/>
        </p:blipFill>
        <p:spPr>
          <a:xfrm>
            <a:off x="5241205" y="5980827"/>
            <a:ext cx="650891" cy="503676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6305F68-9A2C-4B6F-819D-C2D5196F5F56}"/>
              </a:ext>
            </a:extLst>
          </p:cNvPr>
          <p:cNvSpPr txBox="1"/>
          <p:nvPr/>
        </p:nvSpPr>
        <p:spPr>
          <a:xfrm>
            <a:off x="454633" y="1843066"/>
            <a:ext cx="4923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1" dirty="0"/>
              <a:t>Groupe de travail et axes transversaux : 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A9F22A37-4E00-4FE0-9A21-451EA67342B1}"/>
              </a:ext>
            </a:extLst>
          </p:cNvPr>
          <p:cNvSpPr txBox="1"/>
          <p:nvPr/>
        </p:nvSpPr>
        <p:spPr>
          <a:xfrm>
            <a:off x="6481444" y="590780"/>
            <a:ext cx="4511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1" dirty="0"/>
              <a:t>Financement : </a:t>
            </a:r>
          </a:p>
          <a:p>
            <a:pPr marL="285750" lvl="1" indent="-285750">
              <a:buFont typeface="Courier New" panose="02070309020205020404" pitchFamily="49" charset="0"/>
              <a:buChar char="o"/>
            </a:pPr>
            <a:r>
              <a:rPr lang="fr-FR" sz="1800" dirty="0"/>
              <a:t>30kE CNRS Ecologie et Environnement </a:t>
            </a:r>
          </a:p>
          <a:p>
            <a:pPr marL="285750" lvl="1" indent="-285750">
              <a:buFont typeface="Courier New" panose="02070309020205020404" pitchFamily="49" charset="0"/>
              <a:buChar char="o"/>
            </a:pPr>
            <a:r>
              <a:rPr lang="fr-FR" sz="1800" dirty="0"/>
              <a:t>40kE </a:t>
            </a:r>
            <a:r>
              <a:rPr lang="fr-FR" sz="1800" dirty="0" err="1"/>
              <a:t>Eurometropole</a:t>
            </a:r>
            <a:r>
              <a:rPr lang="fr-FR" sz="1800" dirty="0"/>
              <a:t> de Strasbourg</a:t>
            </a:r>
          </a:p>
          <a:p>
            <a:pPr marL="285750" lvl="1" indent="-285750">
              <a:buFont typeface="Courier New" panose="02070309020205020404" pitchFamily="49" charset="0"/>
              <a:buChar char="o"/>
            </a:pPr>
            <a:r>
              <a:rPr lang="fr-FR" sz="1800" dirty="0"/>
              <a:t>5kE Université de Strasbourg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E40CFAD-4D49-4D14-9374-2ECF7178628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26670" y="5935336"/>
            <a:ext cx="587889" cy="60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26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4466098-00A7-40D5-823B-9781EA1D606A}"/>
              </a:ext>
            </a:extLst>
          </p:cNvPr>
          <p:cNvSpPr txBox="1"/>
          <p:nvPr/>
        </p:nvSpPr>
        <p:spPr>
          <a:xfrm>
            <a:off x="199467" y="195840"/>
            <a:ext cx="6466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Quelques exemples de recherches 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044274E2-59DF-4CC6-AC88-007303FF02C4}"/>
              </a:ext>
            </a:extLst>
          </p:cNvPr>
          <p:cNvGrpSpPr/>
          <p:nvPr/>
        </p:nvGrpSpPr>
        <p:grpSpPr>
          <a:xfrm>
            <a:off x="373810" y="745396"/>
            <a:ext cx="6117428" cy="1722095"/>
            <a:chOff x="548154" y="887182"/>
            <a:chExt cx="6117428" cy="1722095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DE553066-E10B-45D7-8589-BE9D2857A6C2}"/>
                </a:ext>
              </a:extLst>
            </p:cNvPr>
            <p:cNvGrpSpPr/>
            <p:nvPr/>
          </p:nvGrpSpPr>
          <p:grpSpPr>
            <a:xfrm>
              <a:off x="548154" y="972293"/>
              <a:ext cx="1606138" cy="1636984"/>
              <a:chOff x="500893" y="1114077"/>
              <a:chExt cx="1606138" cy="1636984"/>
            </a:xfrm>
          </p:grpSpPr>
          <p:sp>
            <p:nvSpPr>
              <p:cNvPr id="5" name="CustomShape 5">
                <a:extLst>
                  <a:ext uri="{FF2B5EF4-FFF2-40B4-BE49-F238E27FC236}">
                    <a16:creationId xmlns:a16="http://schemas.microsoft.com/office/drawing/2014/main" id="{DAC2E691-1CCE-4D3A-9174-5B9BEFE39327}"/>
                  </a:ext>
                </a:extLst>
              </p:cNvPr>
              <p:cNvSpPr/>
              <p:nvPr/>
            </p:nvSpPr>
            <p:spPr>
              <a:xfrm>
                <a:off x="500893" y="2229295"/>
                <a:ext cx="1606137" cy="52176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90000" tIns="45000" rIns="90000" bIns="4500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fr-FR" b="1" spc="-1" dirty="0">
                    <a:solidFill>
                      <a:srgbClr val="00294A"/>
                    </a:solidFill>
                    <a:latin typeface="Calibri"/>
                  </a:rPr>
                  <a:t>Occupation des sols et des espaces</a:t>
                </a:r>
                <a:endParaRPr lang="fr-FR" sz="1400" b="1" strike="noStrike" spc="-1" dirty="0">
                  <a:solidFill>
                    <a:srgbClr val="00294A"/>
                  </a:solidFill>
                  <a:latin typeface="Calibri"/>
                </a:endParaRPr>
              </a:p>
            </p:txBody>
          </p:sp>
          <p:pic>
            <p:nvPicPr>
              <p:cNvPr id="6" name="Image 3">
                <a:extLst>
                  <a:ext uri="{FF2B5EF4-FFF2-40B4-BE49-F238E27FC236}">
                    <a16:creationId xmlns:a16="http://schemas.microsoft.com/office/drawing/2014/main" id="{6DF04A91-F960-4F08-90B7-890D57539998}"/>
                  </a:ext>
                </a:extLst>
              </p:cNvPr>
              <p:cNvPicPr/>
              <p:nvPr/>
            </p:nvPicPr>
            <p:blipFill>
              <a:blip r:embed="rId2"/>
              <a:srcRect r="30560"/>
              <a:stretch/>
            </p:blipFill>
            <p:spPr>
              <a:xfrm>
                <a:off x="500893" y="1114077"/>
                <a:ext cx="1606138" cy="110340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8FF6727D-49AA-4A93-AB24-EE90F80C8214}"/>
                </a:ext>
              </a:extLst>
            </p:cNvPr>
            <p:cNvSpPr txBox="1"/>
            <p:nvPr/>
          </p:nvSpPr>
          <p:spPr>
            <a:xfrm>
              <a:off x="2154291" y="887182"/>
              <a:ext cx="451129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lvl="1" indent="-285750">
                <a:buFont typeface="Courier New" panose="02070309020205020404" pitchFamily="49" charset="0"/>
                <a:buChar char="o"/>
              </a:pPr>
              <a:r>
                <a:rPr lang="fr-FR" sz="1800" dirty="0"/>
                <a:t>Caractérisation de la végétation </a:t>
              </a:r>
            </a:p>
            <a:p>
              <a:pPr marL="285750" lvl="1" indent="-285750">
                <a:buFont typeface="Courier New" panose="02070309020205020404" pitchFamily="49" charset="0"/>
                <a:buChar char="o"/>
              </a:pPr>
              <a:r>
                <a:rPr lang="fr-FR" sz="1800" dirty="0"/>
                <a:t>Continuité écologique</a:t>
              </a:r>
            </a:p>
            <a:p>
              <a:pPr marL="285750" lvl="1" indent="-285750">
                <a:buFont typeface="Courier New" panose="02070309020205020404" pitchFamily="49" charset="0"/>
                <a:buChar char="o"/>
              </a:pPr>
              <a:r>
                <a:rPr lang="fr-FR" sz="1800" dirty="0"/>
                <a:t>Evaluation de la pollution lumineuse</a:t>
              </a:r>
            </a:p>
            <a:p>
              <a:pPr marL="285750" lvl="1" indent="-285750">
                <a:buFont typeface="Courier New" panose="02070309020205020404" pitchFamily="49" charset="0"/>
                <a:buChar char="o"/>
              </a:pPr>
              <a:r>
                <a:rPr lang="fr-FR" sz="1800" dirty="0">
                  <a:solidFill>
                    <a:schemeClr val="accent1"/>
                  </a:solidFill>
                </a:rPr>
                <a:t>Cartographie des sous-sols</a:t>
              </a:r>
            </a:p>
            <a:p>
              <a:pPr marL="285750" lvl="1" indent="-285750">
                <a:buFont typeface="Courier New" panose="02070309020205020404" pitchFamily="49" charset="0"/>
                <a:buChar char="o"/>
              </a:pPr>
              <a:r>
                <a:rPr lang="fr-FR" sz="1800" dirty="0">
                  <a:solidFill>
                    <a:schemeClr val="accent1"/>
                  </a:solidFill>
                </a:rPr>
                <a:t>Concurrence sur l’occupation  </a:t>
              </a: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734C95E2-77FD-4631-8EB1-791D6007909A}"/>
              </a:ext>
            </a:extLst>
          </p:cNvPr>
          <p:cNvGrpSpPr/>
          <p:nvPr/>
        </p:nvGrpSpPr>
        <p:grpSpPr>
          <a:xfrm>
            <a:off x="2371858" y="2297613"/>
            <a:ext cx="9122725" cy="1649131"/>
            <a:chOff x="2346231" y="2103337"/>
            <a:chExt cx="9122725" cy="1649131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1B9EBD3E-B251-4A4B-ABDD-AD8DB08DB9C2}"/>
                </a:ext>
              </a:extLst>
            </p:cNvPr>
            <p:cNvGrpSpPr/>
            <p:nvPr/>
          </p:nvGrpSpPr>
          <p:grpSpPr>
            <a:xfrm>
              <a:off x="2346231" y="2129545"/>
              <a:ext cx="1390320" cy="1622923"/>
              <a:chOff x="2277195" y="2197021"/>
              <a:chExt cx="1390320" cy="1622923"/>
            </a:xfrm>
          </p:grpSpPr>
          <p:sp>
            <p:nvSpPr>
              <p:cNvPr id="9" name="CustomShape 7">
                <a:extLst>
                  <a:ext uri="{FF2B5EF4-FFF2-40B4-BE49-F238E27FC236}">
                    <a16:creationId xmlns:a16="http://schemas.microsoft.com/office/drawing/2014/main" id="{469DF83E-58B3-4761-B675-DE0995DEF5EA}"/>
                  </a:ext>
                </a:extLst>
              </p:cNvPr>
              <p:cNvSpPr/>
              <p:nvPr/>
            </p:nvSpPr>
            <p:spPr>
              <a:xfrm>
                <a:off x="2316615" y="3298178"/>
                <a:ext cx="1265360" cy="52176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90000" tIns="45000" rIns="90000" bIns="4500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fr-FR" sz="1400" b="1" strike="noStrike" spc="-1" dirty="0">
                    <a:solidFill>
                      <a:srgbClr val="00294A"/>
                    </a:solidFill>
                    <a:latin typeface="Calibri"/>
                  </a:rPr>
                  <a:t>Nature(s) en ville</a:t>
                </a:r>
                <a:endParaRPr lang="fr-FR" sz="1400" b="1" strike="noStrike" spc="-1" dirty="0">
                  <a:latin typeface="Arial"/>
                </a:endParaRPr>
              </a:p>
            </p:txBody>
          </p:sp>
          <p:pic>
            <p:nvPicPr>
              <p:cNvPr id="10" name="Image 4">
                <a:extLst>
                  <a:ext uri="{FF2B5EF4-FFF2-40B4-BE49-F238E27FC236}">
                    <a16:creationId xmlns:a16="http://schemas.microsoft.com/office/drawing/2014/main" id="{9A8907FF-C5D4-4B3D-BEEC-D51716901232}"/>
                  </a:ext>
                </a:extLst>
              </p:cNvPr>
              <p:cNvPicPr/>
              <p:nvPr/>
            </p:nvPicPr>
            <p:blipFill>
              <a:blip r:embed="rId3"/>
              <a:srcRect b="16243"/>
              <a:stretch/>
            </p:blipFill>
            <p:spPr>
              <a:xfrm>
                <a:off x="2277195" y="2197021"/>
                <a:ext cx="1390320" cy="110808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E9BED634-5840-4E56-9115-B8E729DF5B04}"/>
                </a:ext>
              </a:extLst>
            </p:cNvPr>
            <p:cNvSpPr txBox="1"/>
            <p:nvPr/>
          </p:nvSpPr>
          <p:spPr>
            <a:xfrm>
              <a:off x="3736551" y="2103337"/>
              <a:ext cx="77324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lvl="1" indent="-285750">
                <a:buFont typeface="Courier New" panose="02070309020205020404" pitchFamily="49" charset="0"/>
                <a:buChar char="o"/>
              </a:pPr>
              <a:r>
                <a:rPr lang="fr-FR" sz="1800" dirty="0"/>
                <a:t>Etude de la faune et flore</a:t>
              </a:r>
            </a:p>
            <a:p>
              <a:pPr marL="285750" lvl="1" indent="-285750">
                <a:buFont typeface="Courier New" panose="02070309020205020404" pitchFamily="49" charset="0"/>
                <a:buChar char="o"/>
              </a:pPr>
              <a:r>
                <a:rPr lang="fr-FR" sz="1800" dirty="0"/>
                <a:t>Effets des </a:t>
              </a:r>
              <a:r>
                <a:rPr lang="fr-FR" sz="1800" dirty="0">
                  <a:solidFill>
                    <a:schemeClr val="accent1"/>
                  </a:solidFill>
                </a:rPr>
                <a:t>perturbations environnementales </a:t>
              </a:r>
              <a:r>
                <a:rPr lang="fr-FR" sz="1800" dirty="0"/>
                <a:t>sur la biodiversité</a:t>
              </a:r>
            </a:p>
            <a:p>
              <a:pPr marL="285750" lvl="1" indent="-285750">
                <a:buFont typeface="Courier New" panose="02070309020205020404" pitchFamily="49" charset="0"/>
                <a:buChar char="o"/>
              </a:pPr>
              <a:r>
                <a:rPr lang="fr-FR" sz="1800" dirty="0">
                  <a:solidFill>
                    <a:schemeClr val="accent1"/>
                  </a:solidFill>
                </a:rPr>
                <a:t>Installation d’espèces envahissantes</a:t>
              </a:r>
            </a:p>
            <a:p>
              <a:pPr marL="285750" lvl="1" indent="-285750">
                <a:buFont typeface="Courier New" panose="02070309020205020404" pitchFamily="49" charset="0"/>
                <a:buChar char="o"/>
              </a:pPr>
              <a:r>
                <a:rPr lang="fr-FR" sz="1800" dirty="0">
                  <a:solidFill>
                    <a:schemeClr val="accent1"/>
                  </a:solidFill>
                </a:rPr>
                <a:t>Caractérisation des services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CDD15037-742A-4E04-8F8D-A340881B97D7}"/>
              </a:ext>
            </a:extLst>
          </p:cNvPr>
          <p:cNvGrpSpPr/>
          <p:nvPr/>
        </p:nvGrpSpPr>
        <p:grpSpPr>
          <a:xfrm>
            <a:off x="3855141" y="3491585"/>
            <a:ext cx="8055156" cy="1622341"/>
            <a:chOff x="3855141" y="3491585"/>
            <a:chExt cx="8055156" cy="1622341"/>
          </a:xfrm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3B29CAA5-46B0-41E5-B046-E9C7869A1D9F}"/>
                </a:ext>
              </a:extLst>
            </p:cNvPr>
            <p:cNvGrpSpPr/>
            <p:nvPr/>
          </p:nvGrpSpPr>
          <p:grpSpPr>
            <a:xfrm>
              <a:off x="3855141" y="3491585"/>
              <a:ext cx="1403640" cy="1622341"/>
              <a:chOff x="3797940" y="3347948"/>
              <a:chExt cx="1403640" cy="1622341"/>
            </a:xfrm>
          </p:grpSpPr>
          <p:sp>
            <p:nvSpPr>
              <p:cNvPr id="12" name="CustomShape 6">
                <a:extLst>
                  <a:ext uri="{FF2B5EF4-FFF2-40B4-BE49-F238E27FC236}">
                    <a16:creationId xmlns:a16="http://schemas.microsoft.com/office/drawing/2014/main" id="{000B95CF-CA35-40E3-8218-2990C1107B8C}"/>
                  </a:ext>
                </a:extLst>
              </p:cNvPr>
              <p:cNvSpPr/>
              <p:nvPr/>
            </p:nvSpPr>
            <p:spPr>
              <a:xfrm>
                <a:off x="3797940" y="4448523"/>
                <a:ext cx="1403640" cy="52176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endParaRPr lang="fr-FR" sz="1400" b="1" strike="noStrike" spc="-1" dirty="0">
                  <a:solidFill>
                    <a:srgbClr val="00294A"/>
                  </a:solidFill>
                  <a:latin typeface="Calibri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lang="fr-FR" sz="1400" b="1" strike="noStrike" spc="-1" dirty="0">
                    <a:solidFill>
                      <a:srgbClr val="00294A"/>
                    </a:solidFill>
                    <a:latin typeface="Calibri"/>
                  </a:rPr>
                  <a:t>Eau et durabilité</a:t>
                </a:r>
                <a:endParaRPr lang="fr-FR" sz="1400" b="1" spc="-1" dirty="0">
                  <a:solidFill>
                    <a:srgbClr val="00294A"/>
                  </a:solidFill>
                  <a:latin typeface="Arial"/>
                </a:endParaRPr>
              </a:p>
            </p:txBody>
          </p:sp>
          <p:pic>
            <p:nvPicPr>
              <p:cNvPr id="13" name="Image 5">
                <a:extLst>
                  <a:ext uri="{FF2B5EF4-FFF2-40B4-BE49-F238E27FC236}">
                    <a16:creationId xmlns:a16="http://schemas.microsoft.com/office/drawing/2014/main" id="{7AFD18EB-5477-469F-96BD-8BC1CD06AD65}"/>
                  </a:ext>
                </a:extLst>
              </p:cNvPr>
              <p:cNvPicPr/>
              <p:nvPr/>
            </p:nvPicPr>
            <p:blipFill>
              <a:blip r:embed="rId4"/>
              <a:stretch/>
            </p:blipFill>
            <p:spPr>
              <a:xfrm>
                <a:off x="3797940" y="3347948"/>
                <a:ext cx="1403640" cy="110844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814EF547-94D4-4933-B5C1-CCB590CE6132}"/>
                </a:ext>
              </a:extLst>
            </p:cNvPr>
            <p:cNvSpPr txBox="1"/>
            <p:nvPr/>
          </p:nvSpPr>
          <p:spPr>
            <a:xfrm>
              <a:off x="5258781" y="3540266"/>
              <a:ext cx="66515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lvl="1" indent="-285750">
                <a:buFont typeface="Courier New" panose="02070309020205020404" pitchFamily="49" charset="0"/>
                <a:buChar char="o"/>
              </a:pPr>
              <a:r>
                <a:rPr lang="fr-FR" sz="1800" dirty="0"/>
                <a:t>Etudier la </a:t>
              </a:r>
              <a:r>
                <a:rPr lang="fr-FR" sz="1800" dirty="0" err="1"/>
                <a:t>re-perméabilisation</a:t>
              </a:r>
              <a:r>
                <a:rPr lang="fr-FR" sz="1800" dirty="0"/>
                <a:t> des sols : </a:t>
              </a:r>
              <a:r>
                <a:rPr lang="fr-FR" sz="1800" dirty="0">
                  <a:solidFill>
                    <a:schemeClr val="accent1"/>
                  </a:solidFill>
                </a:rPr>
                <a:t>Eau - biodiversité </a:t>
              </a:r>
            </a:p>
            <a:p>
              <a:pPr marL="285750" lvl="1" indent="-285750">
                <a:buFont typeface="Courier New" panose="02070309020205020404" pitchFamily="49" charset="0"/>
                <a:buChar char="o"/>
              </a:pPr>
              <a:r>
                <a:rPr lang="fr-FR" sz="1800" dirty="0"/>
                <a:t>Identifier les sources de contaminants des eaux pluviales</a:t>
              </a:r>
            </a:p>
            <a:p>
              <a:pPr marL="285750" lvl="1" indent="-285750">
                <a:buFont typeface="Courier New" panose="02070309020205020404" pitchFamily="49" charset="0"/>
                <a:buChar char="o"/>
              </a:pPr>
              <a:r>
                <a:rPr lang="fr-FR" sz="1800" dirty="0"/>
                <a:t>Piégeage des métaux lourds</a:t>
              </a:r>
            </a:p>
            <a:p>
              <a:pPr marL="285750" lvl="1" indent="-285750">
                <a:buFont typeface="Courier New" panose="02070309020205020404" pitchFamily="49" charset="0"/>
                <a:buChar char="o"/>
              </a:pPr>
              <a:r>
                <a:rPr lang="fr-FR" sz="1800" dirty="0">
                  <a:solidFill>
                    <a:schemeClr val="accent1"/>
                  </a:solidFill>
                </a:rPr>
                <a:t>Tester des systèmes d’infiltration des eaux pluviales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506C5373-A19C-4DDC-BC9C-4DE9F5D04F73}"/>
              </a:ext>
            </a:extLst>
          </p:cNvPr>
          <p:cNvGrpSpPr/>
          <p:nvPr/>
        </p:nvGrpSpPr>
        <p:grpSpPr>
          <a:xfrm>
            <a:off x="567950" y="4963466"/>
            <a:ext cx="5828698" cy="1618957"/>
            <a:chOff x="567950" y="4963466"/>
            <a:chExt cx="5828698" cy="1618957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6FA11BCE-E9D3-4D90-AD8E-A2464859C7E2}"/>
                </a:ext>
              </a:extLst>
            </p:cNvPr>
            <p:cNvGrpSpPr/>
            <p:nvPr/>
          </p:nvGrpSpPr>
          <p:grpSpPr>
            <a:xfrm>
              <a:off x="567950" y="4963466"/>
              <a:ext cx="1778281" cy="1618957"/>
              <a:chOff x="961214" y="4658977"/>
              <a:chExt cx="1778281" cy="1618957"/>
            </a:xfrm>
          </p:grpSpPr>
          <p:sp>
            <p:nvSpPr>
              <p:cNvPr id="17" name="CustomShape 4">
                <a:extLst>
                  <a:ext uri="{FF2B5EF4-FFF2-40B4-BE49-F238E27FC236}">
                    <a16:creationId xmlns:a16="http://schemas.microsoft.com/office/drawing/2014/main" id="{971148CE-9C69-419D-B6E4-FD29B5A1C8AC}"/>
                  </a:ext>
                </a:extLst>
              </p:cNvPr>
              <p:cNvSpPr/>
              <p:nvPr/>
            </p:nvSpPr>
            <p:spPr>
              <a:xfrm>
                <a:off x="961214" y="5756168"/>
                <a:ext cx="1778281" cy="52176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90000" tIns="45000" rIns="90000" bIns="4500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fr-FR" sz="1400" b="1" strike="noStrike" spc="-1" dirty="0">
                    <a:solidFill>
                      <a:srgbClr val="00294A"/>
                    </a:solidFill>
                    <a:latin typeface="Calibri"/>
                  </a:rPr>
                  <a:t>Energies, pollution de l’air, </a:t>
                </a:r>
                <a:r>
                  <a:rPr lang="fr-FR" b="1" spc="-1" dirty="0">
                    <a:solidFill>
                      <a:srgbClr val="00294A"/>
                    </a:solidFill>
                    <a:latin typeface="Calibri"/>
                  </a:rPr>
                  <a:t>climat</a:t>
                </a:r>
                <a:r>
                  <a:rPr lang="fr-FR" sz="1400" b="1" strike="noStrike" spc="-1" dirty="0">
                    <a:solidFill>
                      <a:srgbClr val="00294A"/>
                    </a:solidFill>
                    <a:latin typeface="Calibri"/>
                  </a:rPr>
                  <a:t> </a:t>
                </a:r>
              </a:p>
            </p:txBody>
          </p:sp>
          <p:pic>
            <p:nvPicPr>
              <p:cNvPr id="18" name="Image 5">
                <a:extLst>
                  <a:ext uri="{FF2B5EF4-FFF2-40B4-BE49-F238E27FC236}">
                    <a16:creationId xmlns:a16="http://schemas.microsoft.com/office/drawing/2014/main" id="{D0073462-64A4-450D-9F05-A4296CB821E8}"/>
                  </a:ext>
                </a:extLst>
              </p:cNvPr>
              <p:cNvPicPr/>
              <p:nvPr/>
            </p:nvPicPr>
            <p:blipFill rotWithShape="1">
              <a:blip r:embed="rId5"/>
              <a:srcRect l="-724" t="-701" r="18080" b="701"/>
              <a:stretch/>
            </p:blipFill>
            <p:spPr>
              <a:xfrm>
                <a:off x="961214" y="4658977"/>
                <a:ext cx="1778281" cy="110412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2AE79404-8AF9-48B4-A932-9AA7B7E27662}"/>
                </a:ext>
              </a:extLst>
            </p:cNvPr>
            <p:cNvSpPr txBox="1"/>
            <p:nvPr/>
          </p:nvSpPr>
          <p:spPr>
            <a:xfrm>
              <a:off x="2346231" y="5346874"/>
              <a:ext cx="405041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lvl="1" indent="-285750">
                <a:buFont typeface="Courier New" panose="02070309020205020404" pitchFamily="49" charset="0"/>
                <a:buChar char="o"/>
              </a:pPr>
              <a:r>
                <a:rPr lang="fr-FR" sz="1800" dirty="0"/>
                <a:t>Modélisation et </a:t>
              </a:r>
              <a:r>
                <a:rPr lang="fr-FR" sz="1800" dirty="0">
                  <a:solidFill>
                    <a:schemeClr val="accent1"/>
                  </a:solidFill>
                </a:rPr>
                <a:t>mesures du climat urbain</a:t>
              </a:r>
              <a:r>
                <a:rPr lang="fr-FR" sz="1800" dirty="0"/>
                <a:t> et de la pollution de l’air</a:t>
              </a:r>
            </a:p>
            <a:p>
              <a:pPr marL="285750" lvl="1" indent="-285750">
                <a:buFont typeface="Courier New" panose="02070309020205020404" pitchFamily="49" charset="0"/>
                <a:buChar char="o"/>
              </a:pPr>
              <a:r>
                <a:rPr lang="fr-FR" sz="1800" dirty="0"/>
                <a:t>Etude du stress thermique </a:t>
              </a:r>
            </a:p>
            <a:p>
              <a:pPr marL="285750" lvl="1" indent="-285750">
                <a:buFont typeface="Courier New" panose="02070309020205020404" pitchFamily="49" charset="0"/>
                <a:buChar char="o"/>
              </a:pPr>
              <a:r>
                <a:rPr lang="fr-FR" sz="1800" dirty="0"/>
                <a:t>Stratégies énergétiques </a:t>
              </a: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16530573-1C6B-4B98-ADF1-EE7FA741E3F0}"/>
              </a:ext>
            </a:extLst>
          </p:cNvPr>
          <p:cNvGrpSpPr/>
          <p:nvPr/>
        </p:nvGrpSpPr>
        <p:grpSpPr>
          <a:xfrm>
            <a:off x="6877584" y="5080592"/>
            <a:ext cx="5170981" cy="1754326"/>
            <a:chOff x="6877584" y="5080592"/>
            <a:chExt cx="5170981" cy="1754326"/>
          </a:xfrm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EE46BA1A-EA54-451D-A213-DFD6CB0015DC}"/>
                </a:ext>
              </a:extLst>
            </p:cNvPr>
            <p:cNvGrpSpPr/>
            <p:nvPr/>
          </p:nvGrpSpPr>
          <p:grpSpPr>
            <a:xfrm>
              <a:off x="6877584" y="5135611"/>
              <a:ext cx="1252080" cy="1549430"/>
              <a:chOff x="7180875" y="5031783"/>
              <a:chExt cx="1252080" cy="1549430"/>
            </a:xfrm>
          </p:grpSpPr>
          <p:sp>
            <p:nvSpPr>
              <p:cNvPr id="23" name="CustomShape 9">
                <a:extLst>
                  <a:ext uri="{FF2B5EF4-FFF2-40B4-BE49-F238E27FC236}">
                    <a16:creationId xmlns:a16="http://schemas.microsoft.com/office/drawing/2014/main" id="{0B4E5767-1C66-4618-9872-0D4A32707E04}"/>
                  </a:ext>
                </a:extLst>
              </p:cNvPr>
              <p:cNvSpPr/>
              <p:nvPr/>
            </p:nvSpPr>
            <p:spPr>
              <a:xfrm>
                <a:off x="7186995" y="6059447"/>
                <a:ext cx="1245960" cy="52176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fr-FR" sz="1400" b="1" strike="noStrike" spc="-1" dirty="0">
                    <a:solidFill>
                      <a:srgbClr val="00294A"/>
                    </a:solidFill>
                    <a:latin typeface="Calibri"/>
                  </a:rPr>
                  <a:t>Mobilité et santé</a:t>
                </a:r>
                <a:endParaRPr lang="fr-FR" sz="1400" b="1" strike="noStrike" spc="-1" dirty="0">
                  <a:latin typeface="Arial"/>
                </a:endParaRPr>
              </a:p>
            </p:txBody>
          </p:sp>
          <p:pic>
            <p:nvPicPr>
              <p:cNvPr id="24" name="Image 15">
                <a:extLst>
                  <a:ext uri="{FF2B5EF4-FFF2-40B4-BE49-F238E27FC236}">
                    <a16:creationId xmlns:a16="http://schemas.microsoft.com/office/drawing/2014/main" id="{A9216538-564B-487E-93C8-62FDC1702704}"/>
                  </a:ext>
                </a:extLst>
              </p:cNvPr>
              <p:cNvPicPr/>
              <p:nvPr/>
            </p:nvPicPr>
            <p:blipFill>
              <a:blip r:embed="rId6"/>
              <a:srcRect l="24712" r="17128" b="7672"/>
              <a:stretch/>
            </p:blipFill>
            <p:spPr>
              <a:xfrm>
                <a:off x="7180875" y="5031783"/>
                <a:ext cx="1245960" cy="110412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6E7239CA-3C15-457A-9597-980045CF120F}"/>
                </a:ext>
              </a:extLst>
            </p:cNvPr>
            <p:cNvSpPr txBox="1"/>
            <p:nvPr/>
          </p:nvSpPr>
          <p:spPr>
            <a:xfrm>
              <a:off x="8135784" y="5080592"/>
              <a:ext cx="391278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lvl="1" indent="-285750">
                <a:buFont typeface="Courier New" panose="02070309020205020404" pitchFamily="49" charset="0"/>
                <a:buChar char="o"/>
              </a:pPr>
              <a:r>
                <a:rPr lang="fr-FR" sz="1800" dirty="0"/>
                <a:t>Analyser les mobilités (enquêtes &amp; modèles)</a:t>
              </a:r>
            </a:p>
            <a:p>
              <a:pPr marL="285750" lvl="1" indent="-285750">
                <a:buFont typeface="Courier New" panose="02070309020205020404" pitchFamily="49" charset="0"/>
                <a:buChar char="o"/>
              </a:pPr>
              <a:r>
                <a:rPr lang="fr-FR" sz="1800" dirty="0"/>
                <a:t>Caractériser les inégalités socio-territoriales</a:t>
              </a:r>
            </a:p>
            <a:p>
              <a:pPr marL="285750" lvl="1" indent="-285750">
                <a:buFont typeface="Courier New" panose="02070309020205020404" pitchFamily="49" charset="0"/>
                <a:buChar char="o"/>
              </a:pPr>
              <a:r>
                <a:rPr lang="fr-FR" sz="1800" dirty="0">
                  <a:solidFill>
                    <a:schemeClr val="accent1"/>
                  </a:solidFill>
                </a:rPr>
                <a:t>Accompagnement au changement de pratiques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87E62E12-D4D9-4134-A9DA-4E1D028183CB}"/>
              </a:ext>
            </a:extLst>
          </p:cNvPr>
          <p:cNvGrpSpPr/>
          <p:nvPr/>
        </p:nvGrpSpPr>
        <p:grpSpPr>
          <a:xfrm>
            <a:off x="7397782" y="209534"/>
            <a:ext cx="4727857" cy="1754326"/>
            <a:chOff x="7397782" y="209534"/>
            <a:chExt cx="4181974" cy="1754326"/>
          </a:xfrm>
        </p:grpSpPr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F312372B-907D-42C8-88BB-ED5F86C4E5C1}"/>
                </a:ext>
              </a:extLst>
            </p:cNvPr>
            <p:cNvGrpSpPr/>
            <p:nvPr/>
          </p:nvGrpSpPr>
          <p:grpSpPr>
            <a:xfrm>
              <a:off x="7397782" y="276787"/>
              <a:ext cx="1370598" cy="1568766"/>
              <a:chOff x="7397782" y="276787"/>
              <a:chExt cx="1370598" cy="1568766"/>
            </a:xfrm>
          </p:grpSpPr>
          <p:sp>
            <p:nvSpPr>
              <p:cNvPr id="26" name="CustomShape 8">
                <a:extLst>
                  <a:ext uri="{FF2B5EF4-FFF2-40B4-BE49-F238E27FC236}">
                    <a16:creationId xmlns:a16="http://schemas.microsoft.com/office/drawing/2014/main" id="{5563ED20-0A14-419D-BA37-39C8D05E9B65}"/>
                  </a:ext>
                </a:extLst>
              </p:cNvPr>
              <p:cNvSpPr/>
              <p:nvPr/>
            </p:nvSpPr>
            <p:spPr>
              <a:xfrm>
                <a:off x="7411651" y="1323787"/>
                <a:ext cx="1356729" cy="52176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90000" tIns="45000" rIns="90000" bIns="4500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fr-FR" sz="1400" b="1" strike="noStrike" spc="-1" dirty="0">
                    <a:solidFill>
                      <a:srgbClr val="00294A"/>
                    </a:solidFill>
                    <a:latin typeface="Calibri"/>
                  </a:rPr>
                  <a:t>Alimentation - déchets</a:t>
                </a:r>
                <a:endParaRPr lang="fr-FR" sz="1400" b="1" strike="noStrike" spc="-1" dirty="0">
                  <a:latin typeface="Arial"/>
                </a:endParaRPr>
              </a:p>
            </p:txBody>
          </p:sp>
          <p:pic>
            <p:nvPicPr>
              <p:cNvPr id="27" name="Image 1">
                <a:extLst>
                  <a:ext uri="{FF2B5EF4-FFF2-40B4-BE49-F238E27FC236}">
                    <a16:creationId xmlns:a16="http://schemas.microsoft.com/office/drawing/2014/main" id="{E93A0489-CB61-4F71-B276-660338B6F588}"/>
                  </a:ext>
                </a:extLst>
              </p:cNvPr>
              <p:cNvPicPr/>
              <p:nvPr/>
            </p:nvPicPr>
            <p:blipFill>
              <a:blip r:embed="rId7"/>
              <a:srcRect l="40990"/>
              <a:stretch/>
            </p:blipFill>
            <p:spPr>
              <a:xfrm>
                <a:off x="7397782" y="276787"/>
                <a:ext cx="1356730" cy="110412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5EACEBCC-A238-48CB-9978-7E754574A6AA}"/>
                </a:ext>
              </a:extLst>
            </p:cNvPr>
            <p:cNvSpPr txBox="1"/>
            <p:nvPr/>
          </p:nvSpPr>
          <p:spPr>
            <a:xfrm>
              <a:off x="8836555" y="209534"/>
              <a:ext cx="274320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lvl="1" indent="-285750">
                <a:buFont typeface="Courier New" panose="02070309020205020404" pitchFamily="49" charset="0"/>
                <a:buChar char="o"/>
              </a:pPr>
              <a:r>
                <a:rPr lang="fr-FR" sz="1800" dirty="0"/>
                <a:t>Valorisation des sols &gt; agriculture </a:t>
              </a:r>
            </a:p>
            <a:p>
              <a:pPr marL="285750" lvl="1" indent="-285750">
                <a:buFont typeface="Courier New" panose="02070309020205020404" pitchFamily="49" charset="0"/>
                <a:buChar char="o"/>
              </a:pPr>
              <a:r>
                <a:rPr lang="fr-FR" sz="1800" dirty="0"/>
                <a:t>Etudes des pratiques et des initiatives</a:t>
              </a:r>
            </a:p>
            <a:p>
              <a:pPr marL="285750" lvl="1" indent="-285750">
                <a:buFont typeface="Courier New" panose="02070309020205020404" pitchFamily="49" charset="0"/>
                <a:buChar char="o"/>
              </a:pPr>
              <a:r>
                <a:rPr lang="fr-FR" sz="1800" dirty="0">
                  <a:solidFill>
                    <a:schemeClr val="accent1"/>
                  </a:solidFill>
                </a:rPr>
                <a:t>Accompagnement au changement de pratiques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96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1CDE263-7185-4446-BE22-169C4FC8A857}"/>
              </a:ext>
            </a:extLst>
          </p:cNvPr>
          <p:cNvSpPr txBox="1"/>
          <p:nvPr/>
        </p:nvSpPr>
        <p:spPr>
          <a:xfrm>
            <a:off x="387532" y="430735"/>
            <a:ext cx="11282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Conclusion : ZAEU, un outil de la transformation urbaine ? 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088C80A-06EF-41E9-9F3D-A05A87139F30}"/>
              </a:ext>
            </a:extLst>
          </p:cNvPr>
          <p:cNvSpPr txBox="1"/>
          <p:nvPr/>
        </p:nvSpPr>
        <p:spPr>
          <a:xfrm>
            <a:off x="516744" y="1036171"/>
            <a:ext cx="5570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Oui, bien que l’impact est toujours difficile à évaluer. </a:t>
            </a:r>
          </a:p>
          <a:p>
            <a:r>
              <a:rPr lang="fr-FR" sz="1800" dirty="0"/>
              <a:t>Un signe concret : La ZAEU existe depuis 2011 …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E4B61A8-C730-47AE-A203-BCA98DEBCBCD}"/>
              </a:ext>
            </a:extLst>
          </p:cNvPr>
          <p:cNvSpPr/>
          <p:nvPr/>
        </p:nvSpPr>
        <p:spPr>
          <a:xfrm>
            <a:off x="8662321" y="3867372"/>
            <a:ext cx="2273664" cy="202603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Agents territoriaux</a:t>
            </a:r>
            <a:r>
              <a:rPr lang="fr-FR" dirty="0"/>
              <a:t> 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0CBFD28-02EB-4F62-9DE7-CA5D4719C155}"/>
              </a:ext>
            </a:extLst>
          </p:cNvPr>
          <p:cNvSpPr/>
          <p:nvPr/>
        </p:nvSpPr>
        <p:spPr>
          <a:xfrm>
            <a:off x="8464928" y="3648546"/>
            <a:ext cx="914400" cy="914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F6908A2-FD80-4E3C-B55A-FD93DF111C55}"/>
              </a:ext>
            </a:extLst>
          </p:cNvPr>
          <p:cNvSpPr/>
          <p:nvPr/>
        </p:nvSpPr>
        <p:spPr>
          <a:xfrm>
            <a:off x="10021584" y="3457142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52F4ABD-4E8C-4969-B6E2-EBDE892DE87E}"/>
              </a:ext>
            </a:extLst>
          </p:cNvPr>
          <p:cNvSpPr/>
          <p:nvPr/>
        </p:nvSpPr>
        <p:spPr>
          <a:xfrm>
            <a:off x="10600701" y="4616030"/>
            <a:ext cx="914400" cy="914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7AED4CC-EC12-4DA0-A888-0C4712E8C4A4}"/>
              </a:ext>
            </a:extLst>
          </p:cNvPr>
          <p:cNvSpPr/>
          <p:nvPr/>
        </p:nvSpPr>
        <p:spPr>
          <a:xfrm>
            <a:off x="9515600" y="5458058"/>
            <a:ext cx="914400" cy="9144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92A6052-F48C-4096-9AD0-F8F0CA9243C7}"/>
              </a:ext>
            </a:extLst>
          </p:cNvPr>
          <p:cNvSpPr/>
          <p:nvPr/>
        </p:nvSpPr>
        <p:spPr>
          <a:xfrm>
            <a:off x="8222899" y="4979009"/>
            <a:ext cx="914400" cy="914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335382B0-7B8D-4542-A90D-7C9B3BA21FE7}"/>
              </a:ext>
            </a:extLst>
          </p:cNvPr>
          <p:cNvSpPr/>
          <p:nvPr/>
        </p:nvSpPr>
        <p:spPr>
          <a:xfrm rot="18701640">
            <a:off x="9912223" y="3984941"/>
            <a:ext cx="609600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E269030C-F5C7-4132-A8D4-4A79DC11441E}"/>
              </a:ext>
            </a:extLst>
          </p:cNvPr>
          <p:cNvSpPr/>
          <p:nvPr/>
        </p:nvSpPr>
        <p:spPr>
          <a:xfrm rot="428599">
            <a:off x="10336090" y="4586424"/>
            <a:ext cx="609600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3BC329B3-24F9-4D44-9D1F-19A52B5B521B}"/>
              </a:ext>
            </a:extLst>
          </p:cNvPr>
          <p:cNvSpPr/>
          <p:nvPr/>
        </p:nvSpPr>
        <p:spPr>
          <a:xfrm rot="5400000">
            <a:off x="9659304" y="5276053"/>
            <a:ext cx="609600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05BC3681-3C0A-4ABB-B9B7-6A3BEA90F8CE}"/>
              </a:ext>
            </a:extLst>
          </p:cNvPr>
          <p:cNvSpPr/>
          <p:nvPr/>
        </p:nvSpPr>
        <p:spPr>
          <a:xfrm rot="7988719">
            <a:off x="8705285" y="5071607"/>
            <a:ext cx="609600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0ECA707F-24DA-48BB-BC2E-629CE0C42156}"/>
              </a:ext>
            </a:extLst>
          </p:cNvPr>
          <p:cNvSpPr/>
          <p:nvPr/>
        </p:nvSpPr>
        <p:spPr>
          <a:xfrm rot="13614924">
            <a:off x="8929909" y="4032269"/>
            <a:ext cx="609600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5A3078C-3C35-433B-B28A-D4E852747757}"/>
              </a:ext>
            </a:extLst>
          </p:cNvPr>
          <p:cNvSpPr/>
          <p:nvPr/>
        </p:nvSpPr>
        <p:spPr>
          <a:xfrm>
            <a:off x="6182152" y="4010597"/>
            <a:ext cx="1729163" cy="142561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Chercheurs</a:t>
            </a:r>
          </a:p>
          <a:p>
            <a:pPr algn="ctr"/>
            <a:r>
              <a:rPr lang="fr-FR" b="1" dirty="0">
                <a:solidFill>
                  <a:srgbClr val="FF0000"/>
                </a:solidFill>
              </a:rPr>
              <a:t>&amp; </a:t>
            </a:r>
          </a:p>
          <a:p>
            <a:pPr algn="ctr"/>
            <a:r>
              <a:rPr lang="fr-FR" b="1" dirty="0">
                <a:solidFill>
                  <a:srgbClr val="FF0000"/>
                </a:solidFill>
              </a:rPr>
              <a:t>Etudiants</a:t>
            </a: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9C3B39FB-DCF5-4693-B16E-1B6A00B5EC3E}"/>
              </a:ext>
            </a:extLst>
          </p:cNvPr>
          <p:cNvSpPr/>
          <p:nvPr/>
        </p:nvSpPr>
        <p:spPr>
          <a:xfrm>
            <a:off x="6567329" y="4322197"/>
            <a:ext cx="2667380" cy="1069405"/>
          </a:xfrm>
          <a:prstGeom prst="arc">
            <a:avLst>
              <a:gd name="adj1" fmla="val 15327726"/>
              <a:gd name="adj2" fmla="val 0"/>
            </a:avLst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Shape 23">
            <a:extLst>
              <a:ext uri="{FF2B5EF4-FFF2-40B4-BE49-F238E27FC236}">
                <a16:creationId xmlns:a16="http://schemas.microsoft.com/office/drawing/2014/main" id="{944DA688-832C-4BF7-AFCA-9F0631B150C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58417" t="36293" r="15899" b="12334"/>
          <a:stretch/>
        </p:blipFill>
        <p:spPr>
          <a:xfrm>
            <a:off x="2100362" y="3306293"/>
            <a:ext cx="3301493" cy="3390848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79E3ECE3-D901-4A77-B77B-D7C480FA3F32}"/>
              </a:ext>
            </a:extLst>
          </p:cNvPr>
          <p:cNvSpPr txBox="1"/>
          <p:nvPr/>
        </p:nvSpPr>
        <p:spPr>
          <a:xfrm>
            <a:off x="587792" y="2579204"/>
            <a:ext cx="4724501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800" dirty="0"/>
              <a:t>(1) Intenses et régulières discussions entre disciplines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77910C4A-0851-471D-A108-1E1D0BBE9713}"/>
              </a:ext>
            </a:extLst>
          </p:cNvPr>
          <p:cNvSpPr txBox="1"/>
          <p:nvPr/>
        </p:nvSpPr>
        <p:spPr>
          <a:xfrm>
            <a:off x="6350103" y="2782669"/>
            <a:ext cx="5319963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800" dirty="0"/>
              <a:t>(2) Un travail entre les agents territoriaux, associations à but non lucratif et chercheurs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D50D98A9-3EE0-404F-96A6-BFE73AB400B5}"/>
              </a:ext>
            </a:extLst>
          </p:cNvPr>
          <p:cNvSpPr txBox="1"/>
          <p:nvPr/>
        </p:nvSpPr>
        <p:spPr>
          <a:xfrm>
            <a:off x="3302122" y="1915265"/>
            <a:ext cx="49207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/>
              <a:t>Deux clefs du succès ? 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C6D7C1A9-BC32-4800-81E1-DB1B8F816F1F}"/>
              </a:ext>
            </a:extLst>
          </p:cNvPr>
          <p:cNvSpPr txBox="1"/>
          <p:nvPr/>
        </p:nvSpPr>
        <p:spPr>
          <a:xfrm>
            <a:off x="387532" y="3582450"/>
            <a:ext cx="18064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Se comprendre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Identifier des sources de tensions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S’accorder progressivement pour aider la décision </a:t>
            </a:r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FD519BEF-B130-4E4D-8567-95C63D453CC3}"/>
              </a:ext>
            </a:extLst>
          </p:cNvPr>
          <p:cNvSpPr/>
          <p:nvPr/>
        </p:nvSpPr>
        <p:spPr>
          <a:xfrm rot="20969281">
            <a:off x="7631145" y="4154309"/>
            <a:ext cx="2667380" cy="1069405"/>
          </a:xfrm>
          <a:prstGeom prst="arc">
            <a:avLst>
              <a:gd name="adj1" fmla="val 3124112"/>
              <a:gd name="adj2" fmla="val 10690348"/>
            </a:avLst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278333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10888</TotalTime>
  <Words>640</Words>
  <Application>Microsoft Office PowerPoint</Application>
  <PresentationFormat>Grand écran</PresentationFormat>
  <Paragraphs>141</Paragraphs>
  <Slides>10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Calibri</vt:lpstr>
      <vt:lpstr>Arial</vt:lpstr>
      <vt:lpstr>Courier New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Florentin Breton</dc:creator>
  <cp:lastModifiedBy>nadege</cp:lastModifiedBy>
  <cp:revision>345</cp:revision>
  <dcterms:created xsi:type="dcterms:W3CDTF">2023-04-21T16:25:24Z</dcterms:created>
  <dcterms:modified xsi:type="dcterms:W3CDTF">2025-06-12T07:05:07Z</dcterms:modified>
</cp:coreProperties>
</file>