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59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9F1AC01-3619-4155-AECC-21010DF19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231FF2C-2370-41A9-A370-7906B7564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F6FE627-B8C1-4B9E-9903-32CDFAC8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8573-A0B1-4A24-BED5-BBC9D029ED50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4EFBFDA-94E6-4FAF-BB4C-48B00B26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3FB1E02-04F2-4C17-9996-250545B3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8B85-83BF-4218-8681-6975BA189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02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3934B27-D82D-4F74-A6A7-509D8060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24032C9-4567-494D-87C1-88047807F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4FDD539-5E00-479D-8925-C972AA895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8573-A0B1-4A24-BED5-BBC9D029ED50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E2FB392-9AF8-44DC-950C-18D09082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B8671A4-8643-4FEB-B854-B853C6AB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8B85-83BF-4218-8681-6975BA189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31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C2D75FB6-30DF-449D-A9C6-4DC996689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A3606E9-7297-4FAC-BD14-29A14F27D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F387BD5-D339-42A8-9EF9-A92F4F36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8573-A0B1-4A24-BED5-BBC9D029ED50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DC11D3D-9ECA-4F50-A6CE-5D13B30A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B3139CB-975D-447D-8915-44AD8EA2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8B85-83BF-4218-8681-6975BA189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95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B22E555-447B-40F6-A55B-4F020AD1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C30F7BD-DC56-4A8A-937A-213511F80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1148278-5F5D-4684-A3E3-601CD8F0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8573-A0B1-4A24-BED5-BBC9D029ED50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9E90995-E0AA-46CA-AD73-7DAEF7700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9F8924D-FD11-4FEA-A6AB-84B6B727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8B85-83BF-4218-8681-6975BA189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63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F81D17C-B183-46EB-A537-7D2A4E70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7162A82-9A53-47C5-AE50-F262FC143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E9CE0B7-9B48-4334-BFAB-833B31F0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8573-A0B1-4A24-BED5-BBC9D029ED50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3122D32-7CDB-4300-83D4-6471CE0A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0F59A8C-3356-4B3A-B120-2220B2967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8B85-83BF-4218-8681-6975BA189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7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A9E0805-B96B-4855-895A-ECE0FD64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52EEC94-FB03-41D7-B171-411D79227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BCF935C-D17B-4C13-B6CE-D6E1A6A58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C3FF403-D99A-4B87-8292-38A1825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8573-A0B1-4A24-BED5-BBC9D029ED50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D78721B-60BB-440F-8900-A814C617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12A7C63-B144-4B43-824E-AA3A7139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8B85-83BF-4218-8681-6975BA189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06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103EFD5-770A-4326-B553-4250FB8B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90EE8E0-175E-4B04-B96C-18E7AE49C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6089801-14E2-41A9-9FA3-422F03DEB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D40F548-E65F-4ACE-A8BA-EEE763505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9DCDEA97-A34E-4606-8068-9FEB41171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9BE59FE4-5A2D-4D7B-A760-3B3ACCA4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8573-A0B1-4A24-BED5-BBC9D029ED50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EA79F817-BF18-4F28-8858-01BC5127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EE0EDCB-6FAB-4E45-BB44-8C909F06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8B85-83BF-4218-8681-6975BA189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66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A9FE2-2C46-4613-AD5C-65AEF5E3C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7D4BBA4-E801-440C-88DA-89DE79B09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8573-A0B1-4A24-BED5-BBC9D029ED50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65B4318-FE6F-43AE-8998-9054D473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B9E43F4-58BE-470F-B747-FB949FD6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8B85-83BF-4218-8681-6975BA189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57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E09A8C9A-56C2-46D6-A02D-557EFDCE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8573-A0B1-4A24-BED5-BBC9D029ED50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1557E24-20B0-4495-ABCF-9EEBF316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9A71ED5-8533-4F91-B36E-BF592063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8B85-83BF-4218-8681-6975BA189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48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CB1796-411E-40A2-9D58-27AB92E0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AF0589F-3C08-45E6-A2FE-A10919458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56B3DEA-572C-44BE-8451-1DE235B7B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BFC29CE-B668-410D-9A56-32E6F4EF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8573-A0B1-4A24-BED5-BBC9D029ED50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C6E0B0F-95C7-49C9-88FB-A7DA6597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854FD61-1B57-48D7-A435-27310856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8B85-83BF-4218-8681-6975BA189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75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70DB15-CFA9-44D6-BA2D-A3C0DDC12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56839B5E-F74B-4F02-BCEA-A33B26EF64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A6E7B1D-544E-4302-B9AA-8BCEA1DC8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940858E-94B3-4D08-AB3E-3EE84FAC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8573-A0B1-4A24-BED5-BBC9D029ED50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2E95567-9492-4603-8F80-00D04C06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8B99CC9-4A7A-4E86-B3DB-E8CB31B3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8B85-83BF-4218-8681-6975BA189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49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DBCC3B0C-E76A-46E3-8A46-956CEE6C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3750E67-9D90-4650-9961-757176D28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A596813-F03D-4548-8379-07F69890E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18573-A0B1-4A24-BED5-BBC9D029ED50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048625F-0B60-4A3D-B9F6-C6433988C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186EB18-D63C-472C-BFE9-12BDC18B2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18B85-83BF-4218-8681-6975BA189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97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18.svg"/><Relationship Id="rId3" Type="http://schemas.openxmlformats.org/officeDocument/2006/relationships/image" Target="../media/image3.emf"/><Relationship Id="rId21" Type="http://schemas.openxmlformats.org/officeDocument/2006/relationships/image" Target="../media/image18.png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24" Type="http://schemas.openxmlformats.org/officeDocument/2006/relationships/image" Target="../media/image24.svg"/><Relationship Id="rId5" Type="http://schemas.openxmlformats.org/officeDocument/2006/relationships/image" Target="../media/image5.emf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10" Type="http://schemas.openxmlformats.org/officeDocument/2006/relationships/image" Target="../media/image10.emf"/><Relationship Id="rId19" Type="http://schemas.openxmlformats.org/officeDocument/2006/relationships/image" Target="../media/image17.png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Relationship Id="rId22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cuc12.eu/" TargetMode="External"/><Relationship Id="rId2" Type="http://schemas.openxmlformats.org/officeDocument/2006/relationships/hyperlink" Target="https://icu-2025.sciencesconf.org/program?lang=f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9145E9-EB37-4854-9203-1E6C940EC868}"/>
              </a:ext>
            </a:extLst>
          </p:cNvPr>
          <p:cNvSpPr/>
          <p:nvPr/>
        </p:nvSpPr>
        <p:spPr>
          <a:xfrm>
            <a:off x="662507" y="397401"/>
            <a:ext cx="106679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6"/>
                </a:solidFill>
              </a:rPr>
              <a:t>GT-Climat/bâtiment : Infos diverses</a:t>
            </a:r>
          </a:p>
          <a:p>
            <a:endParaRPr lang="fr-FR" sz="2000" dirty="0">
              <a:solidFill>
                <a:schemeClr val="accent6"/>
              </a:solidFill>
            </a:endParaRPr>
          </a:p>
          <a:p>
            <a:endParaRPr lang="fr-FR" sz="2000" dirty="0"/>
          </a:p>
          <a:p>
            <a:pPr marL="457200" indent="-457200">
              <a:buFont typeface="+mj-lt"/>
              <a:buAutoNum type="arabicPeriod"/>
            </a:pPr>
            <a:r>
              <a:rPr lang="fr-FR" sz="2000" b="1" u="sng" dirty="0"/>
              <a:t>Comparaison des ICU de référence </a:t>
            </a:r>
            <a:r>
              <a:rPr lang="fr-FR" sz="2000" dirty="0"/>
              <a:t>(Dijon/Rennes/ Toulouse).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ym typeface="Wingdings" panose="05000000000000000000" pitchFamily="2" charset="2"/>
              </a:rPr>
              <a:t>Début des tests en 2022 sur données 2021 (incomplètes, peu propices…)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2023 : Les périodes de références ont été actualisées pour 2022. </a:t>
            </a:r>
            <a:endParaRPr lang="fr-FR" sz="20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ym typeface="Wingdings" panose="05000000000000000000" pitchFamily="2" charset="2"/>
              </a:rPr>
              <a:t>point en juin 2024 : choix commun de stations de références et méthodes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Calculs préliminaires et premiers tableaux comparatifs réalisés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Emergence de nouveaux réseaux, idée d ’étendre le travail sur la France… 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/>
          </a:p>
          <a:p>
            <a:endParaRPr 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D7A8782-7934-4F8B-B30F-5FD1B6BE28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7240" y="0"/>
            <a:ext cx="1274759" cy="99568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F414FAE-16C0-4918-A7FE-35A2B626B71D}"/>
              </a:ext>
            </a:extLst>
          </p:cNvPr>
          <p:cNvSpPr txBox="1"/>
          <p:nvPr/>
        </p:nvSpPr>
        <p:spPr>
          <a:xfrm>
            <a:off x="2764220" y="6419217"/>
            <a:ext cx="8153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i="1" dirty="0"/>
              <a:t>SNO-OBSERVIL-GT Climat (ICU-France), Coord.: Vincent Dubreuil, Yves Richard</a:t>
            </a:r>
          </a:p>
        </p:txBody>
      </p:sp>
    </p:spTree>
    <p:extLst>
      <p:ext uri="{BB962C8B-B14F-4D97-AF65-F5344CB8AC3E}">
        <p14:creationId xmlns:p14="http://schemas.microsoft.com/office/powerpoint/2010/main" val="264021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500EF16-F3DA-43B8-863D-380A626A8BBC}"/>
              </a:ext>
            </a:extLst>
          </p:cNvPr>
          <p:cNvSpPr/>
          <p:nvPr/>
        </p:nvSpPr>
        <p:spPr>
          <a:xfrm>
            <a:off x="881447" y="243512"/>
            <a:ext cx="980302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6"/>
                </a:solidFill>
              </a:rPr>
              <a:t>GT-Climat/bâtiment : Comparaison des ICU en France</a:t>
            </a:r>
          </a:p>
          <a:p>
            <a:endParaRPr lang="fr-FR" sz="2400" dirty="0"/>
          </a:p>
          <a:p>
            <a:r>
              <a:rPr lang="fr-FR" sz="2400" b="1" dirty="0"/>
              <a:t>• </a:t>
            </a:r>
            <a:r>
              <a:rPr lang="fr-FR" sz="2400" b="1" u="sng" dirty="0"/>
              <a:t>Appel national (observatoire dans et or SNO) le 12/2/2025 :</a:t>
            </a:r>
            <a:r>
              <a:rPr lang="fr-FR" sz="2400" dirty="0"/>
              <a:t> </a:t>
            </a:r>
          </a:p>
          <a:p>
            <a:r>
              <a:rPr lang="fr-FR" sz="2400" dirty="0"/>
              <a:t>Personnes / observatoires contactés (16) : </a:t>
            </a:r>
          </a:p>
          <a:p>
            <a:endParaRPr lang="fr-FR" sz="2400" b="1"/>
          </a:p>
          <a:p>
            <a:r>
              <a:rPr lang="fr-FR" sz="2400" b="1"/>
              <a:t>• </a:t>
            </a:r>
            <a:r>
              <a:rPr lang="fr-FR" sz="2400" b="1" u="sng" dirty="0"/>
              <a:t>Tests (non concluants) sur stations Météo-France</a:t>
            </a: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400" dirty="0">
                <a:sym typeface="Wingdings" panose="05000000000000000000" pitchFamily="2" charset="2"/>
              </a:rPr>
              <a:t>Roubaix-Lille, Rouen, Mende, Bordeaux, …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400" dirty="0"/>
              <a:t>Potentiel intéressant : Marseille, Paris, Vichy</a:t>
            </a:r>
          </a:p>
          <a:p>
            <a:endParaRPr lang="fr-FR" sz="2400" dirty="0"/>
          </a:p>
          <a:p>
            <a:r>
              <a:rPr lang="fr-FR" sz="2400" b="1" dirty="0"/>
              <a:t>• </a:t>
            </a:r>
            <a:r>
              <a:rPr lang="fr-FR" sz="2400" b="1" u="sng" dirty="0"/>
              <a:t>Retours au 12/06/2025 (13) : </a:t>
            </a:r>
          </a:p>
          <a:p>
            <a:r>
              <a:rPr lang="fr-FR" sz="2400" dirty="0"/>
              <a:t>Rennes, Dijon, Strasbourg, Nice, Metz, Nancy, Grenoble, </a:t>
            </a:r>
          </a:p>
          <a:p>
            <a:r>
              <a:rPr lang="fr-FR" sz="2400" dirty="0"/>
              <a:t>Caen, Paris PANAME + Paris </a:t>
            </a:r>
            <a:r>
              <a:rPr lang="fr-FR" sz="2400" dirty="0" err="1"/>
              <a:t>Netatmo</a:t>
            </a:r>
            <a:r>
              <a:rPr lang="fr-FR" sz="2400" dirty="0"/>
              <a:t>, Angers, Vitré, Toulouse, Nantes !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5116515-457D-48CA-904C-D773701545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7240" y="0"/>
            <a:ext cx="1274759" cy="99568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xmlns="" id="{798F6FFA-ABAD-4684-B3FA-2B0849FDEBF7}"/>
              </a:ext>
            </a:extLst>
          </p:cNvPr>
          <p:cNvSpPr txBox="1">
            <a:spLocks/>
          </p:cNvSpPr>
          <p:nvPr/>
        </p:nvSpPr>
        <p:spPr>
          <a:xfrm>
            <a:off x="3048000" y="6497637"/>
            <a:ext cx="9144000" cy="3603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i="1" dirty="0"/>
              <a:t>SNO-OBSERVIL-GT Climat (ICU-France), Coord.: Vincent Dubreuil, Yves Richard</a:t>
            </a:r>
          </a:p>
        </p:txBody>
      </p:sp>
    </p:spTree>
    <p:extLst>
      <p:ext uri="{BB962C8B-B14F-4D97-AF65-F5344CB8AC3E}">
        <p14:creationId xmlns:p14="http://schemas.microsoft.com/office/powerpoint/2010/main" val="143777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E07998F-7F97-4932-B875-1CA72B7A1B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48" y="1377181"/>
            <a:ext cx="4214096" cy="33457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9339D13-6DB4-42C3-8311-7C2D7B0FE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02" y="104598"/>
            <a:ext cx="6534150" cy="5334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1C08C65-CC64-4196-82E5-185D7F97B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02" y="684928"/>
            <a:ext cx="6534150" cy="5334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5C8F2A5-06EF-4A84-8952-450AFE85ED00}"/>
              </a:ext>
            </a:extLst>
          </p:cNvPr>
          <p:cNvSpPr txBox="1"/>
          <p:nvPr/>
        </p:nvSpPr>
        <p:spPr>
          <a:xfrm>
            <a:off x="3585745" y="182712"/>
            <a:ext cx="199525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dirty="0"/>
              <a:t>Dijon</a:t>
            </a:r>
          </a:p>
          <a:p>
            <a:pPr algn="r"/>
            <a:endParaRPr lang="fr-FR" sz="2000" dirty="0"/>
          </a:p>
          <a:p>
            <a:pPr algn="r"/>
            <a:r>
              <a:rPr lang="fr-FR" sz="2000" dirty="0"/>
              <a:t>Rennes</a:t>
            </a:r>
          </a:p>
          <a:p>
            <a:pPr algn="r"/>
            <a:endParaRPr lang="fr-FR" sz="2000" dirty="0"/>
          </a:p>
          <a:p>
            <a:pPr algn="r"/>
            <a:r>
              <a:rPr lang="fr-FR" sz="2000" dirty="0"/>
              <a:t>Toulouse</a:t>
            </a:r>
          </a:p>
          <a:p>
            <a:pPr algn="r"/>
            <a:endParaRPr lang="fr-FR" sz="2000" dirty="0"/>
          </a:p>
          <a:p>
            <a:pPr algn="r"/>
            <a:r>
              <a:rPr lang="fr-FR" sz="2000" dirty="0"/>
              <a:t>Metz</a:t>
            </a:r>
          </a:p>
          <a:p>
            <a:pPr algn="r"/>
            <a:endParaRPr lang="fr-FR" sz="2000" dirty="0"/>
          </a:p>
          <a:p>
            <a:pPr algn="r"/>
            <a:r>
              <a:rPr lang="fr-FR" sz="2000" dirty="0"/>
              <a:t>Nancy</a:t>
            </a:r>
          </a:p>
          <a:p>
            <a:pPr algn="r"/>
            <a:endParaRPr lang="fr-FR" sz="2000" dirty="0"/>
          </a:p>
          <a:p>
            <a:pPr algn="r"/>
            <a:r>
              <a:rPr lang="fr-FR" sz="2000" dirty="0"/>
              <a:t>Grenoble</a:t>
            </a:r>
          </a:p>
          <a:p>
            <a:pPr algn="r"/>
            <a:endParaRPr lang="fr-FR" sz="2000" dirty="0"/>
          </a:p>
          <a:p>
            <a:pPr algn="r"/>
            <a:r>
              <a:rPr lang="fr-FR" sz="2000" dirty="0"/>
              <a:t>Nice</a:t>
            </a:r>
          </a:p>
          <a:p>
            <a:pPr algn="r"/>
            <a:endParaRPr lang="fr-FR" sz="2000" dirty="0"/>
          </a:p>
          <a:p>
            <a:pPr algn="r"/>
            <a:r>
              <a:rPr lang="fr-FR" sz="2000" dirty="0"/>
              <a:t>Strasbourg</a:t>
            </a:r>
          </a:p>
          <a:p>
            <a:pPr algn="r"/>
            <a:r>
              <a:rPr lang="fr-FR" sz="2000" dirty="0"/>
              <a:t> </a:t>
            </a:r>
          </a:p>
          <a:p>
            <a:pPr algn="r"/>
            <a:r>
              <a:rPr lang="fr-FR" sz="2000" dirty="0"/>
              <a:t>Caen</a:t>
            </a:r>
          </a:p>
          <a:p>
            <a:pPr algn="r"/>
            <a:endParaRPr lang="fr-FR" sz="2000" dirty="0"/>
          </a:p>
          <a:p>
            <a:pPr algn="r"/>
            <a:r>
              <a:rPr lang="fr-FR" sz="2000" dirty="0"/>
              <a:t>Angers</a:t>
            </a:r>
          </a:p>
          <a:p>
            <a:pPr algn="r"/>
            <a:endParaRPr lang="fr-FR" sz="2000" dirty="0"/>
          </a:p>
          <a:p>
            <a:pPr algn="r"/>
            <a:r>
              <a:rPr lang="fr-FR" sz="2000" dirty="0"/>
              <a:t>Vitré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4B87685-344D-4DC3-8F8F-70302D8A5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02" y="1265258"/>
            <a:ext cx="6534150" cy="7048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96024DE5-66CD-4A68-8349-26FFF2644FB9}"/>
              </a:ext>
            </a:extLst>
          </p:cNvPr>
          <p:cNvSpPr txBox="1"/>
          <p:nvPr/>
        </p:nvSpPr>
        <p:spPr>
          <a:xfrm>
            <a:off x="67632" y="157899"/>
            <a:ext cx="45845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Stations urbaines disponibles pour étude comparée de l’ICU (hors Paris et MF)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858F9C9-2901-4D49-8632-1D81E244E2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02" y="2017038"/>
            <a:ext cx="6534150" cy="5334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435F258-C46C-4B39-9C90-B3B12EC28C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02" y="2597368"/>
            <a:ext cx="6534150" cy="5334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8093648D-E556-4583-8BAB-E41CB84713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02" y="3193833"/>
            <a:ext cx="6534150" cy="5334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AB7791D4-2B78-49C2-9157-73004DB8BE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02" y="3782718"/>
            <a:ext cx="6534150" cy="5334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6B80BB21-A3E8-43A9-993B-A35D43E70D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02" y="4491843"/>
            <a:ext cx="6534150" cy="36195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7768863D-D8AB-462A-BA26-BB0DD35593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02" y="4975205"/>
            <a:ext cx="6534150" cy="5334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E9E1B1D5-C908-46B5-B752-D988F2981A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02" y="5642894"/>
            <a:ext cx="6534150" cy="36195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58BA9954-9455-435D-95EE-4E1A509DF4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02" y="6139133"/>
            <a:ext cx="6534150" cy="5334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F6C8DA93-7475-4552-8A43-8087A25D25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00" y="6339213"/>
            <a:ext cx="2885612" cy="297971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1672750C-1D5A-490F-A89A-1EEB0AB826E3}"/>
              </a:ext>
            </a:extLst>
          </p:cNvPr>
          <p:cNvSpPr txBox="1"/>
          <p:nvPr/>
        </p:nvSpPr>
        <p:spPr>
          <a:xfrm>
            <a:off x="806642" y="5670464"/>
            <a:ext cx="3116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Nombre de données horaires manquantes par mois :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F87710A-C87B-4E26-86BB-CE5B34152A35}"/>
              </a:ext>
            </a:extLst>
          </p:cNvPr>
          <p:cNvSpPr/>
          <p:nvPr/>
        </p:nvSpPr>
        <p:spPr>
          <a:xfrm>
            <a:off x="806642" y="5686267"/>
            <a:ext cx="3116431" cy="10875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Graphique 26" descr="Main ouverte avec une plante avec un remplissage uni">
            <a:extLst>
              <a:ext uri="{FF2B5EF4-FFF2-40B4-BE49-F238E27FC236}">
                <a16:creationId xmlns:a16="http://schemas.microsoft.com/office/drawing/2014/main" xmlns="" id="{CA22828F-99DA-438B-8E99-FDFCE3E6F01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041067" y="2340528"/>
            <a:ext cx="419820" cy="419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Graphique 27" descr="Main ouverte avec une plante avec un remplissage uni">
            <a:extLst>
              <a:ext uri="{FF2B5EF4-FFF2-40B4-BE49-F238E27FC236}">
                <a16:creationId xmlns:a16="http://schemas.microsoft.com/office/drawing/2014/main" xmlns="" id="{F75E0CEB-3227-4619-896D-D48D7DA87D1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880419" y="2656256"/>
            <a:ext cx="419820" cy="419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phique 28" descr="Main ouverte avec une plante avec un remplissage uni">
            <a:extLst>
              <a:ext uri="{FF2B5EF4-FFF2-40B4-BE49-F238E27FC236}">
                <a16:creationId xmlns:a16="http://schemas.microsoft.com/office/drawing/2014/main" xmlns="" id="{807A6C9A-3F21-4794-A92A-D6E5E10045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860317" y="4121151"/>
            <a:ext cx="419820" cy="419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aphique 31" descr="Outils avec un remplissage uni">
            <a:extLst>
              <a:ext uri="{FF2B5EF4-FFF2-40B4-BE49-F238E27FC236}">
                <a16:creationId xmlns:a16="http://schemas.microsoft.com/office/drawing/2014/main" xmlns="" id="{889DD1E0-A418-4A4E-B553-5B5EB52759A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3215053" y="2226676"/>
            <a:ext cx="370692" cy="370692"/>
          </a:xfrm>
          <a:prstGeom prst="rect">
            <a:avLst/>
          </a:prstGeom>
        </p:spPr>
      </p:pic>
      <p:pic>
        <p:nvPicPr>
          <p:cNvPr id="33" name="Graphique 32" descr="Outils avec un remplissage uni">
            <a:extLst>
              <a:ext uri="{FF2B5EF4-FFF2-40B4-BE49-F238E27FC236}">
                <a16:creationId xmlns:a16="http://schemas.microsoft.com/office/drawing/2014/main" xmlns="" id="{A12D2F8E-3476-4752-933A-675EBDE844A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375701" y="2451983"/>
            <a:ext cx="370692" cy="370692"/>
          </a:xfrm>
          <a:prstGeom prst="rect">
            <a:avLst/>
          </a:prstGeom>
        </p:spPr>
      </p:pic>
      <p:pic>
        <p:nvPicPr>
          <p:cNvPr id="35" name="Graphique 34" descr="Bébé à quatre pattes avec un remplissage uni">
            <a:extLst>
              <a:ext uri="{FF2B5EF4-FFF2-40B4-BE49-F238E27FC236}">
                <a16:creationId xmlns:a16="http://schemas.microsoft.com/office/drawing/2014/main" xmlns="" id="{09F17F85-56FA-453D-857A-12796756B75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570195" y="4039939"/>
            <a:ext cx="441387" cy="441387"/>
          </a:xfrm>
          <a:prstGeom prst="rect">
            <a:avLst/>
          </a:prstGeom>
        </p:spPr>
      </p:pic>
      <p:pic>
        <p:nvPicPr>
          <p:cNvPr id="36" name="Graphique 35" descr="Bébé à quatre pattes avec un remplissage uni">
            <a:extLst>
              <a:ext uri="{FF2B5EF4-FFF2-40B4-BE49-F238E27FC236}">
                <a16:creationId xmlns:a16="http://schemas.microsoft.com/office/drawing/2014/main" xmlns="" id="{56745D3C-D89A-4B78-A582-83BC1841776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079545" y="3506539"/>
            <a:ext cx="441387" cy="441387"/>
          </a:xfrm>
          <a:prstGeom prst="rect">
            <a:avLst/>
          </a:prstGeom>
        </p:spPr>
      </p:pic>
      <p:pic>
        <p:nvPicPr>
          <p:cNvPr id="38" name="Graphique 37" descr="Outils avec un remplissage uni">
            <a:extLst>
              <a:ext uri="{FF2B5EF4-FFF2-40B4-BE49-F238E27FC236}">
                <a16:creationId xmlns:a16="http://schemas.microsoft.com/office/drawing/2014/main" xmlns="" id="{C3D5C012-1AAE-4864-A4F4-488A717EA3D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3114892" y="1961832"/>
            <a:ext cx="370692" cy="370692"/>
          </a:xfrm>
          <a:prstGeom prst="rect">
            <a:avLst/>
          </a:prstGeom>
        </p:spPr>
      </p:pic>
      <p:pic>
        <p:nvPicPr>
          <p:cNvPr id="39" name="Graphique 38" descr="Bébé à quatre pattes avec un remplissage uni">
            <a:extLst>
              <a:ext uri="{FF2B5EF4-FFF2-40B4-BE49-F238E27FC236}">
                <a16:creationId xmlns:a16="http://schemas.microsoft.com/office/drawing/2014/main" xmlns="" id="{9D7388C2-9437-4C2F-ABD6-3FC868A05D7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1469325" y="1923877"/>
            <a:ext cx="441387" cy="441387"/>
          </a:xfrm>
          <a:prstGeom prst="rect">
            <a:avLst/>
          </a:prstGeom>
        </p:spPr>
      </p:pic>
      <p:pic>
        <p:nvPicPr>
          <p:cNvPr id="43" name="Graphique 42" descr="Éclair avec un remplissage uni">
            <a:extLst>
              <a:ext uri="{FF2B5EF4-FFF2-40B4-BE49-F238E27FC236}">
                <a16:creationId xmlns:a16="http://schemas.microsoft.com/office/drawing/2014/main" xmlns="" id="{F058D034-5870-4481-B171-B5D9EBBEC25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3654915" y="2260909"/>
            <a:ext cx="383906" cy="383906"/>
          </a:xfrm>
          <a:prstGeom prst="rect">
            <a:avLst/>
          </a:prstGeom>
        </p:spPr>
      </p:pic>
      <p:pic>
        <p:nvPicPr>
          <p:cNvPr id="44" name="Graphique 43" descr="Éclair avec un remplissage uni">
            <a:extLst>
              <a:ext uri="{FF2B5EF4-FFF2-40B4-BE49-F238E27FC236}">
                <a16:creationId xmlns:a16="http://schemas.microsoft.com/office/drawing/2014/main" xmlns="" id="{A4491A24-4F1F-4B1C-A4DD-564A62B92D5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1411615" y="2725998"/>
            <a:ext cx="383906" cy="38390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763B0971-5AC8-41B5-82CF-AD9C9FAB43B1}"/>
              </a:ext>
            </a:extLst>
          </p:cNvPr>
          <p:cNvSpPr/>
          <p:nvPr/>
        </p:nvSpPr>
        <p:spPr>
          <a:xfrm>
            <a:off x="2280138" y="2260909"/>
            <a:ext cx="84720" cy="1043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6BE57B0-28BA-49B2-9F47-066E8E95CA86}"/>
              </a:ext>
            </a:extLst>
          </p:cNvPr>
          <p:cNvSpPr/>
          <p:nvPr/>
        </p:nvSpPr>
        <p:spPr>
          <a:xfrm>
            <a:off x="2565704" y="3318834"/>
            <a:ext cx="84720" cy="1043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0A86DB7-2375-49C6-9F31-30DB1CEE9882}"/>
              </a:ext>
            </a:extLst>
          </p:cNvPr>
          <p:cNvSpPr/>
          <p:nvPr/>
        </p:nvSpPr>
        <p:spPr>
          <a:xfrm>
            <a:off x="3116119" y="4419666"/>
            <a:ext cx="84720" cy="1043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Graphique 47" descr="Main ouverte avec une plante avec un remplissage uni">
            <a:extLst>
              <a:ext uri="{FF2B5EF4-FFF2-40B4-BE49-F238E27FC236}">
                <a16:creationId xmlns:a16="http://schemas.microsoft.com/office/drawing/2014/main" xmlns="" id="{1A80872C-06EB-439B-A08E-0545BDDCBCD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41197" y="4771204"/>
            <a:ext cx="419820" cy="419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Graphique 48" descr="Bébé à quatre pattes avec un remplissage uni">
            <a:extLst>
              <a:ext uri="{FF2B5EF4-FFF2-40B4-BE49-F238E27FC236}">
                <a16:creationId xmlns:a16="http://schemas.microsoft.com/office/drawing/2014/main" xmlns="" id="{273CEFEE-61DD-4A9F-BB08-674349384F7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19630" y="5151315"/>
            <a:ext cx="441387" cy="441387"/>
          </a:xfrm>
          <a:prstGeom prst="rect">
            <a:avLst/>
          </a:prstGeom>
        </p:spPr>
      </p:pic>
      <p:pic>
        <p:nvPicPr>
          <p:cNvPr id="50" name="Graphique 49" descr="Outils avec un remplissage uni">
            <a:extLst>
              <a:ext uri="{FF2B5EF4-FFF2-40B4-BE49-F238E27FC236}">
                <a16:creationId xmlns:a16="http://schemas.microsoft.com/office/drawing/2014/main" xmlns="" id="{DE7B8E2C-612E-4D47-BCBB-BB986DC5E52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595034" y="5189664"/>
            <a:ext cx="370692" cy="370692"/>
          </a:xfrm>
          <a:prstGeom prst="rect">
            <a:avLst/>
          </a:prstGeom>
        </p:spPr>
      </p:pic>
      <p:pic>
        <p:nvPicPr>
          <p:cNvPr id="51" name="Graphique 50" descr="Éclair avec un remplissage uni">
            <a:extLst>
              <a:ext uri="{FF2B5EF4-FFF2-40B4-BE49-F238E27FC236}">
                <a16:creationId xmlns:a16="http://schemas.microsoft.com/office/drawing/2014/main" xmlns="" id="{80DD4AC6-171D-4B54-946B-F438031A0D4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2662678" y="4792126"/>
            <a:ext cx="383906" cy="383906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xmlns="" id="{F27DC804-C0F6-4D8F-912D-0AD84777977A}"/>
              </a:ext>
            </a:extLst>
          </p:cNvPr>
          <p:cNvSpPr txBox="1"/>
          <p:nvPr/>
        </p:nvSpPr>
        <p:spPr>
          <a:xfrm>
            <a:off x="782584" y="4799413"/>
            <a:ext cx="1268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Disponible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6170898C-755B-46E4-886D-D423A028C760}"/>
              </a:ext>
            </a:extLst>
          </p:cNvPr>
          <p:cNvSpPr txBox="1"/>
          <p:nvPr/>
        </p:nvSpPr>
        <p:spPr>
          <a:xfrm>
            <a:off x="726057" y="5191024"/>
            <a:ext cx="1811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2022 incomplet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xmlns="" id="{637A137C-8EF5-476C-A780-534E834A5193}"/>
              </a:ext>
            </a:extLst>
          </p:cNvPr>
          <p:cNvSpPr txBox="1"/>
          <p:nvPr/>
        </p:nvSpPr>
        <p:spPr>
          <a:xfrm>
            <a:off x="2870426" y="5199963"/>
            <a:ext cx="1811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2024 incomplet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FB689A8A-0D3F-4F42-BE85-20667DC7CFF7}"/>
              </a:ext>
            </a:extLst>
          </p:cNvPr>
          <p:cNvSpPr txBox="1"/>
          <p:nvPr/>
        </p:nvSpPr>
        <p:spPr>
          <a:xfrm>
            <a:off x="2880419" y="4792126"/>
            <a:ext cx="1652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Une station ! </a:t>
            </a:r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xmlns="" id="{0EBABB07-77B8-44EE-93BE-7D2DEBEC9EB4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9017" y="1356787"/>
            <a:ext cx="651927" cy="5092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xmlns="" id="{0C916FCF-1A06-4514-8901-D7AECB1DE771}"/>
              </a:ext>
            </a:extLst>
          </p:cNvPr>
          <p:cNvSpPr txBox="1"/>
          <p:nvPr/>
        </p:nvSpPr>
        <p:spPr>
          <a:xfrm>
            <a:off x="1041067" y="798190"/>
            <a:ext cx="244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rgbClr val="0070C0"/>
                </a:solidFill>
              </a:rPr>
              <a:t>Inventaire au 20/5/2025</a:t>
            </a:r>
          </a:p>
          <a:p>
            <a:pPr algn="ctr"/>
            <a:r>
              <a:rPr lang="fr-FR" sz="1600" i="1" dirty="0" err="1">
                <a:solidFill>
                  <a:srgbClr val="0070C0"/>
                </a:solidFill>
              </a:rPr>
              <a:t>Y.Richard</a:t>
            </a:r>
            <a:r>
              <a:rPr lang="fr-FR" sz="1600" i="1" dirty="0">
                <a:solidFill>
                  <a:srgbClr val="0070C0"/>
                </a:solidFill>
              </a:rPr>
              <a:t> &amp; </a:t>
            </a:r>
            <a:r>
              <a:rPr lang="fr-FR" sz="1600" i="1" dirty="0" err="1">
                <a:solidFill>
                  <a:srgbClr val="0070C0"/>
                </a:solidFill>
              </a:rPr>
              <a:t>V.Dubreuil</a:t>
            </a:r>
            <a:endParaRPr lang="fr-FR" sz="1600" i="1" dirty="0">
              <a:solidFill>
                <a:srgbClr val="0070C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78052EEE-8A50-4095-8FD5-02DCDB7A2A40}"/>
              </a:ext>
            </a:extLst>
          </p:cNvPr>
          <p:cNvSpPr/>
          <p:nvPr/>
        </p:nvSpPr>
        <p:spPr>
          <a:xfrm rot="18816424">
            <a:off x="2174778" y="2844820"/>
            <a:ext cx="130208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Travaux en cours…. </a:t>
            </a:r>
          </a:p>
        </p:txBody>
      </p:sp>
    </p:spTree>
    <p:extLst>
      <p:ext uri="{BB962C8B-B14F-4D97-AF65-F5344CB8AC3E}">
        <p14:creationId xmlns:p14="http://schemas.microsoft.com/office/powerpoint/2010/main" val="428967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8D7C126-03B4-4203-A346-41A84B4B84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921" y="248575"/>
            <a:ext cx="5700044" cy="29296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DE9B346-4F94-4DEF-A436-D5E3B8E0BB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9488" y="3678685"/>
            <a:ext cx="5700045" cy="29296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DDA0DC8-EABF-4904-B651-C0D7B3FCF0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920" y="3679796"/>
            <a:ext cx="5700041" cy="292962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AA856D2-B19D-4016-8B48-C4480D471F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9491" y="248576"/>
            <a:ext cx="5700042" cy="29296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BF6EB080-6684-4D4A-AE89-FCCB8CD71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6018" y="248574"/>
            <a:ext cx="651927" cy="5092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8B52E8E-C933-4D0D-80A3-DFE93EA0DC6F}"/>
              </a:ext>
            </a:extLst>
          </p:cNvPr>
          <p:cNvSpPr/>
          <p:nvPr/>
        </p:nvSpPr>
        <p:spPr>
          <a:xfrm rot="20214233">
            <a:off x="-328903" y="2247179"/>
            <a:ext cx="1302083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15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Travaux en cours….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56D7C6A-8B9B-473F-8B39-6B29C1E13ED3}"/>
              </a:ext>
            </a:extLst>
          </p:cNvPr>
          <p:cNvSpPr txBox="1"/>
          <p:nvPr/>
        </p:nvSpPr>
        <p:spPr>
          <a:xfrm>
            <a:off x="2457471" y="6497546"/>
            <a:ext cx="6929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i="1" dirty="0" err="1">
                <a:solidFill>
                  <a:srgbClr val="0070C0"/>
                </a:solidFill>
              </a:rPr>
              <a:t>Y.Richard</a:t>
            </a:r>
            <a:r>
              <a:rPr lang="fr-FR" sz="1800" i="1" dirty="0">
                <a:solidFill>
                  <a:srgbClr val="0070C0"/>
                </a:solidFill>
              </a:rPr>
              <a:t> &amp; </a:t>
            </a:r>
            <a:r>
              <a:rPr lang="fr-FR" sz="1800" i="1" dirty="0" err="1">
                <a:solidFill>
                  <a:srgbClr val="0070C0"/>
                </a:solidFill>
              </a:rPr>
              <a:t>V.Dubreuil</a:t>
            </a:r>
            <a:r>
              <a:rPr lang="fr-FR" sz="1800" i="1" dirty="0">
                <a:solidFill>
                  <a:srgbClr val="0070C0"/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2746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CF5DF8D-C5D7-4581-B7E3-275429579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2134" y="1349405"/>
            <a:ext cx="9238319" cy="469628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0C8486D-EDF6-4C3D-8345-D493F15FA246}"/>
              </a:ext>
            </a:extLst>
          </p:cNvPr>
          <p:cNvSpPr txBox="1"/>
          <p:nvPr/>
        </p:nvSpPr>
        <p:spPr>
          <a:xfrm>
            <a:off x="2457471" y="6488668"/>
            <a:ext cx="6929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i="1" dirty="0" err="1">
                <a:solidFill>
                  <a:srgbClr val="0070C0"/>
                </a:solidFill>
              </a:rPr>
              <a:t>Y.Richard</a:t>
            </a:r>
            <a:r>
              <a:rPr lang="fr-FR" sz="1800" i="1" dirty="0">
                <a:solidFill>
                  <a:srgbClr val="0070C0"/>
                </a:solidFill>
              </a:rPr>
              <a:t> &amp; </a:t>
            </a:r>
            <a:r>
              <a:rPr lang="fr-FR" sz="1800" i="1" dirty="0" err="1">
                <a:solidFill>
                  <a:srgbClr val="0070C0"/>
                </a:solidFill>
              </a:rPr>
              <a:t>V.Dubreuil</a:t>
            </a:r>
            <a:r>
              <a:rPr lang="fr-FR" sz="1800" i="1" dirty="0">
                <a:solidFill>
                  <a:srgbClr val="0070C0"/>
                </a:solidFill>
              </a:rPr>
              <a:t>, 2025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66848E-695A-48E9-B860-4E0E3D483843}"/>
              </a:ext>
            </a:extLst>
          </p:cNvPr>
          <p:cNvSpPr/>
          <p:nvPr/>
        </p:nvSpPr>
        <p:spPr>
          <a:xfrm rot="20214233">
            <a:off x="-414416" y="1832668"/>
            <a:ext cx="1302083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15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Travaux en cours….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0E4FE22-40DC-4EBE-ADB7-830E14F100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96" y="88775"/>
            <a:ext cx="651927" cy="5092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919938EC-46FC-401E-8148-49435929B550}"/>
              </a:ext>
            </a:extLst>
          </p:cNvPr>
          <p:cNvSpPr txBox="1"/>
          <p:nvPr/>
        </p:nvSpPr>
        <p:spPr>
          <a:xfrm>
            <a:off x="1545366" y="313890"/>
            <a:ext cx="8753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Fréquences horaires des ICU supérieurs à 4°C (2022-2024)</a:t>
            </a:r>
          </a:p>
        </p:txBody>
      </p:sp>
    </p:spTree>
    <p:extLst>
      <p:ext uri="{BB962C8B-B14F-4D97-AF65-F5344CB8AC3E}">
        <p14:creationId xmlns:p14="http://schemas.microsoft.com/office/powerpoint/2010/main" val="373571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9145E9-EB37-4854-9203-1E6C940EC868}"/>
              </a:ext>
            </a:extLst>
          </p:cNvPr>
          <p:cNvSpPr/>
          <p:nvPr/>
        </p:nvSpPr>
        <p:spPr>
          <a:xfrm>
            <a:off x="662507" y="397401"/>
            <a:ext cx="1066799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6"/>
                </a:solidFill>
              </a:rPr>
              <a:t>GT-Climat/bâtiment : Infos diverses</a:t>
            </a:r>
          </a:p>
          <a:p>
            <a:endParaRPr lang="fr-FR" sz="2000" dirty="0">
              <a:solidFill>
                <a:schemeClr val="accent6"/>
              </a:solidFill>
            </a:endParaRPr>
          </a:p>
          <a:p>
            <a:endParaRPr lang="fr-FR" sz="2000" dirty="0"/>
          </a:p>
          <a:p>
            <a:r>
              <a:rPr lang="fr-FR" sz="2000" b="1" dirty="0"/>
              <a:t>Colloque ICU-2025 </a:t>
            </a:r>
            <a:r>
              <a:rPr lang="fr-FR" sz="2000" dirty="0"/>
              <a:t>(Nice, 3-4 avril) : </a:t>
            </a:r>
            <a:r>
              <a:rPr lang="fr-FR" sz="2000" dirty="0">
                <a:hlinkClick r:id="rId2"/>
              </a:rPr>
              <a:t>https://icu-2025.sciencesconf.org/program?lang=fr</a:t>
            </a:r>
            <a:r>
              <a:rPr lang="fr-FR" sz="2000" dirty="0"/>
              <a:t> </a:t>
            </a:r>
          </a:p>
          <a:p>
            <a:endParaRPr lang="fr-FR" sz="2000" dirty="0"/>
          </a:p>
          <a:p>
            <a:r>
              <a:rPr lang="fr-FR" sz="2000" b="1" dirty="0"/>
              <a:t>Colloque ICUC-2025 </a:t>
            </a:r>
            <a:r>
              <a:rPr lang="fr-FR" sz="2000" dirty="0"/>
              <a:t>(Rotterdam, 7-11 juillet) : </a:t>
            </a:r>
            <a:r>
              <a:rPr lang="fr-FR" sz="2000" dirty="0">
                <a:hlinkClick r:id="rId3"/>
              </a:rPr>
              <a:t>https://icuc12.eu/</a:t>
            </a:r>
            <a:endParaRPr lang="fr-FR" sz="2000" dirty="0"/>
          </a:p>
          <a:p>
            <a:endParaRPr lang="fr-FR" sz="2000" dirty="0"/>
          </a:p>
          <a:p>
            <a:r>
              <a:rPr lang="fr-FR" sz="2000" b="1" dirty="0"/>
              <a:t>Colloque AIC-2025 </a:t>
            </a:r>
            <a:r>
              <a:rPr lang="fr-FR" sz="2000" dirty="0"/>
              <a:t>(Cotonou, 8-10 juillet) : http://climato.be/aic/colloques.html</a:t>
            </a:r>
          </a:p>
          <a:p>
            <a:endParaRPr lang="fr-FR" sz="2000" dirty="0"/>
          </a:p>
          <a:p>
            <a:r>
              <a:rPr lang="fr-FR" sz="2000" b="1" dirty="0"/>
              <a:t>Colloque AIC-2026 </a:t>
            </a:r>
            <a:r>
              <a:rPr lang="fr-FR" sz="2000" dirty="0"/>
              <a:t>(Dijon, 8-10 juillet) : </a:t>
            </a:r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D7A8782-7934-4F8B-B30F-5FD1B6BE2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7240" y="0"/>
            <a:ext cx="1274759" cy="99568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xmlns="" id="{BE92A37B-AF1C-47EB-A91F-1921023A88A3}"/>
              </a:ext>
            </a:extLst>
          </p:cNvPr>
          <p:cNvSpPr txBox="1">
            <a:spLocks/>
          </p:cNvSpPr>
          <p:nvPr/>
        </p:nvSpPr>
        <p:spPr>
          <a:xfrm>
            <a:off x="3048000" y="6497637"/>
            <a:ext cx="9144000" cy="3603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i="1" dirty="0"/>
              <a:t>SNO-OBSERVIL-GT Climat et Thermique du </a:t>
            </a:r>
            <a:r>
              <a:rPr lang="fr-FR" sz="1800" i="1"/>
              <a:t>Bâtiment , </a:t>
            </a:r>
            <a:r>
              <a:rPr lang="fr-FR" sz="1800" i="1" dirty="0"/>
              <a:t>Coord.: </a:t>
            </a:r>
            <a:r>
              <a:rPr lang="fr-FR" sz="1800" i="1"/>
              <a:t>Vincent Dubreuil, </a:t>
            </a:r>
            <a:r>
              <a:rPr lang="fr-FR" sz="1800" i="1" dirty="0"/>
              <a:t>Sihem </a:t>
            </a:r>
            <a:r>
              <a:rPr lang="fr-FR" sz="1800" i="1" dirty="0" err="1"/>
              <a:t>Guernouti</a:t>
            </a:r>
            <a:endParaRPr lang="fr-FR" sz="1800" i="1" dirty="0"/>
          </a:p>
        </p:txBody>
      </p:sp>
    </p:spTree>
    <p:extLst>
      <p:ext uri="{BB962C8B-B14F-4D97-AF65-F5344CB8AC3E}">
        <p14:creationId xmlns:p14="http://schemas.microsoft.com/office/powerpoint/2010/main" val="491551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327</Words>
  <Application>Microsoft Office PowerPoint</Application>
  <PresentationFormat>Personnalisé</PresentationFormat>
  <Paragraphs>69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 Climat et Thermique du Bâtiment</dc:title>
  <dc:creator>dubreuil_v</dc:creator>
  <cp:lastModifiedBy>projecteur video</cp:lastModifiedBy>
  <cp:revision>41</cp:revision>
  <dcterms:created xsi:type="dcterms:W3CDTF">2023-12-01T10:08:18Z</dcterms:created>
  <dcterms:modified xsi:type="dcterms:W3CDTF">2025-06-12T17:50:35Z</dcterms:modified>
</cp:coreProperties>
</file>