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90" r:id="rId8"/>
    <p:sldId id="319" r:id="rId9"/>
    <p:sldId id="397" r:id="rId10"/>
    <p:sldId id="324" r:id="rId11"/>
    <p:sldId id="288" r:id="rId12"/>
    <p:sldId id="289" r:id="rId13"/>
    <p:sldId id="405" r:id="rId14"/>
    <p:sldId id="400" r:id="rId15"/>
    <p:sldId id="317" r:id="rId16"/>
    <p:sldId id="404" r:id="rId17"/>
    <p:sldId id="316" r:id="rId18"/>
  </p:sldIdLst>
  <p:sldSz cx="12192000" cy="6858000"/>
  <p:notesSz cx="9144000" cy="6858000"/>
  <p:embeddedFontLst>
    <p:embeddedFont>
      <p:font typeface="Calibri" panose="020F0502020204030204" pitchFamily="34" charset="0"/>
      <p:regular r:id="rId20"/>
      <p:bold r:id="rId21"/>
      <p:italic r:id="rId22"/>
      <p:boldItalic r:id="rId23"/>
    </p:embeddedFont>
    <p:embeddedFont>
      <p:font typeface="Quattrocento Sans" panose="020B060402020202020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4IpfGyu1h9R2sPZ5WiksmhzGN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CD3"/>
    <a:srgbClr val="8BD192"/>
    <a:srgbClr val="8B8094"/>
    <a:srgbClr val="FDD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476EFC-B0F4-4FF1-8D7F-E568E7B798BF}">
  <a:tblStyle styleId="{9A476EFC-B0F4-4FF1-8D7F-E568E7B798BF}" styleName="Table_0">
    <a:wholeTbl>
      <a:tcTxStyle b="off" i="off">
        <a:font>
          <a:latin typeface="Tahoma"/>
          <a:ea typeface="Tahoma"/>
          <a:cs typeface="Tahom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F6"/>
          </a:solidFill>
        </a:fill>
      </a:tcStyle>
    </a:wholeTbl>
    <a:band1H>
      <a:tcTxStyle/>
      <a:tcStyle>
        <a:tcBdr/>
        <a:fill>
          <a:solidFill>
            <a:srgbClr val="CBE3EE"/>
          </a:solidFill>
        </a:fill>
      </a:tcStyle>
    </a:band1H>
    <a:band2H>
      <a:tcTxStyle/>
      <a:tcStyle>
        <a:tcBdr/>
      </a:tcStyle>
    </a:band2H>
    <a:band1V>
      <a:tcTxStyle/>
      <a:tcStyle>
        <a:tcBdr/>
        <a:fill>
          <a:solidFill>
            <a:srgbClr val="CBE3EE"/>
          </a:solidFill>
        </a:fill>
      </a:tcStyle>
    </a:band1V>
    <a:band2V>
      <a:tcTxStyle/>
      <a:tcStyle>
        <a:tcBdr/>
      </a:tcStyle>
    </a:band2V>
    <a:lastCol>
      <a:tcTxStyle b="on" i="off">
        <a:font>
          <a:latin typeface="Tahoma"/>
          <a:ea typeface="Tahoma"/>
          <a:cs typeface="Tahoma"/>
        </a:font>
        <a:schemeClr val="lt1"/>
      </a:tcTxStyle>
      <a:tcStyle>
        <a:tcBdr/>
        <a:fill>
          <a:solidFill>
            <a:schemeClr val="accent1"/>
          </a:solidFill>
        </a:fill>
      </a:tcStyle>
    </a:lastCol>
    <a:firstCol>
      <a:tcTxStyle b="on" i="off">
        <a:font>
          <a:latin typeface="Tahoma"/>
          <a:ea typeface="Tahoma"/>
          <a:cs typeface="Tahoma"/>
        </a:font>
        <a:schemeClr val="lt1"/>
      </a:tcTxStyle>
      <a:tcStyle>
        <a:tcBdr/>
        <a:fill>
          <a:solidFill>
            <a:schemeClr val="accent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ahoma"/>
          <a:ea typeface="Tahoma"/>
          <a:cs typeface="Tahom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DD8EAC-2079-42AB-8CFF-CE5A4DF5779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57" autoAdjust="0"/>
  </p:normalViewPr>
  <p:slideViewPr>
    <p:cSldViewPr snapToGrid="0">
      <p:cViewPr varScale="1">
        <p:scale>
          <a:sx n="74" d="100"/>
          <a:sy n="74" d="100"/>
        </p:scale>
        <p:origin x="284" y="64"/>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8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8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8" Type="http://schemas.openxmlformats.org/officeDocument/2006/relationships/slide" Target="slides/slide7.xml"/><Relationship Id="rId8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BA7F9-60F3-411D-9E27-80774DC03289}" type="doc">
      <dgm:prSet loTypeId="urn:microsoft.com/office/officeart/2005/8/layout/venn1" loCatId="relationship" qsTypeId="urn:microsoft.com/office/officeart/2005/8/quickstyle/simple1" qsCatId="simple" csTypeId="urn:microsoft.com/office/officeart/2005/8/colors/colorful5" csCatId="colorful" phldr="1"/>
      <dgm:spPr/>
    </dgm:pt>
    <dgm:pt modelId="{FBA7DE26-D0F3-412A-9DE8-5E0212108491}">
      <dgm:prSet phldrT="[Texte]"/>
      <dgm:spPr/>
      <dgm:t>
        <a:bodyPr/>
        <a:lstStyle/>
        <a:p>
          <a:r>
            <a:rPr lang="fr-FR" dirty="0">
              <a:latin typeface="Tahoma" panose="020B0604030504040204" pitchFamily="34" charset="0"/>
              <a:ea typeface="Tahoma" panose="020B0604030504040204" pitchFamily="34" charset="0"/>
              <a:cs typeface="Tahoma" panose="020B0604030504040204" pitchFamily="34" charset="0"/>
            </a:rPr>
            <a:t>Réactivité – matrice(s) solide(s) &amp; en solution</a:t>
          </a:r>
        </a:p>
      </dgm:t>
    </dgm:pt>
    <dgm:pt modelId="{90577C6C-D684-470B-B966-33E42B80D9EB}" type="parTrans" cxnId="{E3B72D7B-EF8F-4A58-9415-6A7451FEEE39}">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BC9C0B54-BDC4-495E-9C29-7DED112E1B81}" type="sibTrans" cxnId="{E3B72D7B-EF8F-4A58-9415-6A7451FEEE39}">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50D24DB8-F724-4DEE-A5A9-66E7C8FEAAAE}">
      <dgm:prSet phldrT="[Texte]" custT="1"/>
      <dgm:spPr/>
      <dgm:t>
        <a:bodyPr/>
        <a:lstStyle/>
        <a:p>
          <a:r>
            <a:rPr lang="fr-FR" sz="2400" dirty="0">
              <a:latin typeface="Tahoma" panose="020B0604030504040204" pitchFamily="34" charset="0"/>
              <a:ea typeface="Tahoma" panose="020B0604030504040204" pitchFamily="34" charset="0"/>
              <a:cs typeface="Tahoma" panose="020B0604030504040204" pitchFamily="34" charset="0"/>
            </a:rPr>
            <a:t>Transport</a:t>
          </a:r>
        </a:p>
        <a:p>
          <a:r>
            <a:rPr lang="fr-FR" sz="1400" dirty="0">
              <a:latin typeface="Tahoma" panose="020B0604030504040204" pitchFamily="34" charset="0"/>
              <a:ea typeface="Tahoma" panose="020B0604030504040204" pitchFamily="34" charset="0"/>
              <a:cs typeface="Tahoma" panose="020B0604030504040204" pitchFamily="34" charset="0"/>
            </a:rPr>
            <a:t>(écoulement saturé seul)</a:t>
          </a:r>
        </a:p>
      </dgm:t>
    </dgm:pt>
    <dgm:pt modelId="{ED4959B3-B3BA-4A8E-BE80-5027B69263F3}" type="parTrans" cxnId="{A9E13CCE-C452-4C48-A66E-3BB7B6E8EFD7}">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7F007DA6-A905-4FBD-98CC-1D915AB0E900}" type="sibTrans" cxnId="{A9E13CCE-C452-4C48-A66E-3BB7B6E8EFD7}">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48DCCB51-2464-40E8-B844-A86FFE74F338}">
      <dgm:prSet phldrT="[Texte]"/>
      <dgm:spPr/>
      <dgm:t>
        <a:bodyPr/>
        <a:lstStyle/>
        <a:p>
          <a:r>
            <a:rPr lang="fr-FR" dirty="0">
              <a:latin typeface="Tahoma" panose="020B0604030504040204" pitchFamily="34" charset="0"/>
              <a:ea typeface="Tahoma" panose="020B0604030504040204" pitchFamily="34" charset="0"/>
              <a:cs typeface="Tahoma" panose="020B0604030504040204" pitchFamily="34" charset="0"/>
            </a:rPr>
            <a:t>Ecoulement variablement saturé</a:t>
          </a:r>
        </a:p>
      </dgm:t>
    </dgm:pt>
    <dgm:pt modelId="{454C4017-1D94-4F39-8175-3057D8F2FCE3}" type="parTrans" cxnId="{57FC77AE-9483-46EA-B4E1-731AC77E4651}">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00EDC39C-7095-4F22-8A09-B1EBD64A61CD}" type="sibTrans" cxnId="{57FC77AE-9483-46EA-B4E1-731AC77E4651}">
      <dgm:prSet/>
      <dgm:spPr/>
      <dgm:t>
        <a:bodyPr/>
        <a:lstStyle/>
        <a:p>
          <a:endParaRPr lang="fr-FR">
            <a:latin typeface="Tahoma" panose="020B0604030504040204" pitchFamily="34" charset="0"/>
            <a:ea typeface="Tahoma" panose="020B0604030504040204" pitchFamily="34" charset="0"/>
            <a:cs typeface="Tahoma" panose="020B0604030504040204" pitchFamily="34" charset="0"/>
          </a:endParaRPr>
        </a:p>
      </dgm:t>
    </dgm:pt>
    <dgm:pt modelId="{ACC560B5-4005-4D45-A5B8-C5FCD27678FD}" type="pres">
      <dgm:prSet presAssocID="{92EBA7F9-60F3-411D-9E27-80774DC03289}" presName="compositeShape" presStyleCnt="0">
        <dgm:presLayoutVars>
          <dgm:chMax val="7"/>
          <dgm:dir/>
          <dgm:resizeHandles val="exact"/>
        </dgm:presLayoutVars>
      </dgm:prSet>
      <dgm:spPr/>
    </dgm:pt>
    <dgm:pt modelId="{A7641415-0F85-4BD0-B432-2848BF73CA71}" type="pres">
      <dgm:prSet presAssocID="{FBA7DE26-D0F3-412A-9DE8-5E0212108491}" presName="circ1" presStyleLbl="vennNode1" presStyleIdx="0" presStyleCnt="3"/>
      <dgm:spPr/>
    </dgm:pt>
    <dgm:pt modelId="{B5BDBE11-A51A-46DA-86ED-6E962ECB6A46}" type="pres">
      <dgm:prSet presAssocID="{FBA7DE26-D0F3-412A-9DE8-5E0212108491}" presName="circ1Tx" presStyleLbl="revTx" presStyleIdx="0" presStyleCnt="0">
        <dgm:presLayoutVars>
          <dgm:chMax val="0"/>
          <dgm:chPref val="0"/>
          <dgm:bulletEnabled val="1"/>
        </dgm:presLayoutVars>
      </dgm:prSet>
      <dgm:spPr/>
    </dgm:pt>
    <dgm:pt modelId="{B65D9629-8B16-4644-8A99-F95F8BF2E582}" type="pres">
      <dgm:prSet presAssocID="{50D24DB8-F724-4DEE-A5A9-66E7C8FEAAAE}" presName="circ2" presStyleLbl="vennNode1" presStyleIdx="1" presStyleCnt="3"/>
      <dgm:spPr/>
    </dgm:pt>
    <dgm:pt modelId="{4B97E57C-9BE5-43EA-85A9-B8002B1572D7}" type="pres">
      <dgm:prSet presAssocID="{50D24DB8-F724-4DEE-A5A9-66E7C8FEAAAE}" presName="circ2Tx" presStyleLbl="revTx" presStyleIdx="0" presStyleCnt="0">
        <dgm:presLayoutVars>
          <dgm:chMax val="0"/>
          <dgm:chPref val="0"/>
          <dgm:bulletEnabled val="1"/>
        </dgm:presLayoutVars>
      </dgm:prSet>
      <dgm:spPr/>
    </dgm:pt>
    <dgm:pt modelId="{669D2E4C-3E90-41D8-8F90-91525249AE33}" type="pres">
      <dgm:prSet presAssocID="{48DCCB51-2464-40E8-B844-A86FFE74F338}" presName="circ3" presStyleLbl="vennNode1" presStyleIdx="2" presStyleCnt="3"/>
      <dgm:spPr/>
    </dgm:pt>
    <dgm:pt modelId="{7358732B-556A-458E-A52B-C6C618D49D96}" type="pres">
      <dgm:prSet presAssocID="{48DCCB51-2464-40E8-B844-A86FFE74F338}" presName="circ3Tx" presStyleLbl="revTx" presStyleIdx="0" presStyleCnt="0">
        <dgm:presLayoutVars>
          <dgm:chMax val="0"/>
          <dgm:chPref val="0"/>
          <dgm:bulletEnabled val="1"/>
        </dgm:presLayoutVars>
      </dgm:prSet>
      <dgm:spPr/>
    </dgm:pt>
  </dgm:ptLst>
  <dgm:cxnLst>
    <dgm:cxn modelId="{52494F0F-2FD4-4CF7-88BB-1239AB66CB86}" type="presOf" srcId="{FBA7DE26-D0F3-412A-9DE8-5E0212108491}" destId="{A7641415-0F85-4BD0-B432-2848BF73CA71}" srcOrd="0" destOrd="0" presId="urn:microsoft.com/office/officeart/2005/8/layout/venn1"/>
    <dgm:cxn modelId="{068C9A11-B1B3-4541-B68D-D1DE2AB9E05F}" type="presOf" srcId="{48DCCB51-2464-40E8-B844-A86FFE74F338}" destId="{7358732B-556A-458E-A52B-C6C618D49D96}" srcOrd="1" destOrd="0" presId="urn:microsoft.com/office/officeart/2005/8/layout/venn1"/>
    <dgm:cxn modelId="{7B590E29-4585-452A-AE8F-E3F202C8438B}" type="presOf" srcId="{92EBA7F9-60F3-411D-9E27-80774DC03289}" destId="{ACC560B5-4005-4D45-A5B8-C5FCD27678FD}" srcOrd="0" destOrd="0" presId="urn:microsoft.com/office/officeart/2005/8/layout/venn1"/>
    <dgm:cxn modelId="{C57C7429-0A2F-4364-836D-8D17AC051AC8}" type="presOf" srcId="{50D24DB8-F724-4DEE-A5A9-66E7C8FEAAAE}" destId="{B65D9629-8B16-4644-8A99-F95F8BF2E582}" srcOrd="0" destOrd="0" presId="urn:microsoft.com/office/officeart/2005/8/layout/venn1"/>
    <dgm:cxn modelId="{E3B72D7B-EF8F-4A58-9415-6A7451FEEE39}" srcId="{92EBA7F9-60F3-411D-9E27-80774DC03289}" destId="{FBA7DE26-D0F3-412A-9DE8-5E0212108491}" srcOrd="0" destOrd="0" parTransId="{90577C6C-D684-470B-B966-33E42B80D9EB}" sibTransId="{BC9C0B54-BDC4-495E-9C29-7DED112E1B81}"/>
    <dgm:cxn modelId="{57FC77AE-9483-46EA-B4E1-731AC77E4651}" srcId="{92EBA7F9-60F3-411D-9E27-80774DC03289}" destId="{48DCCB51-2464-40E8-B844-A86FFE74F338}" srcOrd="2" destOrd="0" parTransId="{454C4017-1D94-4F39-8175-3057D8F2FCE3}" sibTransId="{00EDC39C-7095-4F22-8A09-B1EBD64A61CD}"/>
    <dgm:cxn modelId="{98FD8FBF-C85E-4C5A-AEC4-C31D78A12399}" type="presOf" srcId="{50D24DB8-F724-4DEE-A5A9-66E7C8FEAAAE}" destId="{4B97E57C-9BE5-43EA-85A9-B8002B1572D7}" srcOrd="1" destOrd="0" presId="urn:microsoft.com/office/officeart/2005/8/layout/venn1"/>
    <dgm:cxn modelId="{31544EC7-8B37-4CE3-86C6-35695C41011E}" type="presOf" srcId="{FBA7DE26-D0F3-412A-9DE8-5E0212108491}" destId="{B5BDBE11-A51A-46DA-86ED-6E962ECB6A46}" srcOrd="1" destOrd="0" presId="urn:microsoft.com/office/officeart/2005/8/layout/venn1"/>
    <dgm:cxn modelId="{A9E13CCE-C452-4C48-A66E-3BB7B6E8EFD7}" srcId="{92EBA7F9-60F3-411D-9E27-80774DC03289}" destId="{50D24DB8-F724-4DEE-A5A9-66E7C8FEAAAE}" srcOrd="1" destOrd="0" parTransId="{ED4959B3-B3BA-4A8E-BE80-5027B69263F3}" sibTransId="{7F007DA6-A905-4FBD-98CC-1D915AB0E900}"/>
    <dgm:cxn modelId="{69C532E7-86FC-44CD-A1CE-65000DCCC3FD}" type="presOf" srcId="{48DCCB51-2464-40E8-B844-A86FFE74F338}" destId="{669D2E4C-3E90-41D8-8F90-91525249AE33}" srcOrd="0" destOrd="0" presId="urn:microsoft.com/office/officeart/2005/8/layout/venn1"/>
    <dgm:cxn modelId="{E0E31F37-31A2-4054-8C62-6A30C9B2C6DC}" type="presParOf" srcId="{ACC560B5-4005-4D45-A5B8-C5FCD27678FD}" destId="{A7641415-0F85-4BD0-B432-2848BF73CA71}" srcOrd="0" destOrd="0" presId="urn:microsoft.com/office/officeart/2005/8/layout/venn1"/>
    <dgm:cxn modelId="{2076D1FB-1FFB-4CA3-9BE0-07B9CDE83720}" type="presParOf" srcId="{ACC560B5-4005-4D45-A5B8-C5FCD27678FD}" destId="{B5BDBE11-A51A-46DA-86ED-6E962ECB6A46}" srcOrd="1" destOrd="0" presId="urn:microsoft.com/office/officeart/2005/8/layout/venn1"/>
    <dgm:cxn modelId="{50168EE7-9F1B-4A8E-BCE3-5D8899195B61}" type="presParOf" srcId="{ACC560B5-4005-4D45-A5B8-C5FCD27678FD}" destId="{B65D9629-8B16-4644-8A99-F95F8BF2E582}" srcOrd="2" destOrd="0" presId="urn:microsoft.com/office/officeart/2005/8/layout/venn1"/>
    <dgm:cxn modelId="{EFED746A-39DB-4815-824E-C062E15DC3F1}" type="presParOf" srcId="{ACC560B5-4005-4D45-A5B8-C5FCD27678FD}" destId="{4B97E57C-9BE5-43EA-85A9-B8002B1572D7}" srcOrd="3" destOrd="0" presId="urn:microsoft.com/office/officeart/2005/8/layout/venn1"/>
    <dgm:cxn modelId="{14FEAC50-07A0-4D91-96C4-14F6087B70DA}" type="presParOf" srcId="{ACC560B5-4005-4D45-A5B8-C5FCD27678FD}" destId="{669D2E4C-3E90-41D8-8F90-91525249AE33}" srcOrd="4" destOrd="0" presId="urn:microsoft.com/office/officeart/2005/8/layout/venn1"/>
    <dgm:cxn modelId="{B865C050-BD4F-47B5-86A8-835BCE8E845C}" type="presParOf" srcId="{ACC560B5-4005-4D45-A5B8-C5FCD27678FD}" destId="{7358732B-556A-458E-A52B-C6C618D49D9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1415-0F85-4BD0-B432-2848BF73CA71}">
      <dsp:nvSpPr>
        <dsp:cNvPr id="0" name=""/>
        <dsp:cNvSpPr/>
      </dsp:nvSpPr>
      <dsp:spPr>
        <a:xfrm>
          <a:off x="2184262" y="60673"/>
          <a:ext cx="2912350" cy="291235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Tahoma" panose="020B0604030504040204" pitchFamily="34" charset="0"/>
              <a:ea typeface="Tahoma" panose="020B0604030504040204" pitchFamily="34" charset="0"/>
              <a:cs typeface="Tahoma" panose="020B0604030504040204" pitchFamily="34" charset="0"/>
            </a:rPr>
            <a:t>Réactivité – matrice(s) solide(s) &amp; en solution</a:t>
          </a:r>
        </a:p>
      </dsp:txBody>
      <dsp:txXfrm>
        <a:off x="2572576" y="570335"/>
        <a:ext cx="2135723" cy="1310557"/>
      </dsp:txXfrm>
    </dsp:sp>
    <dsp:sp modelId="{B65D9629-8B16-4644-8A99-F95F8BF2E582}">
      <dsp:nvSpPr>
        <dsp:cNvPr id="0" name=""/>
        <dsp:cNvSpPr/>
      </dsp:nvSpPr>
      <dsp:spPr>
        <a:xfrm>
          <a:off x="3235135" y="1880893"/>
          <a:ext cx="2912350" cy="2912350"/>
        </a:xfrm>
        <a:prstGeom prst="ellipse">
          <a:avLst/>
        </a:prstGeom>
        <a:solidFill>
          <a:schemeClr val="accent5">
            <a:alpha val="50000"/>
            <a:hueOff val="7458424"/>
            <a:satOff val="-23739"/>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ahoma" panose="020B0604030504040204" pitchFamily="34" charset="0"/>
              <a:ea typeface="Tahoma" panose="020B0604030504040204" pitchFamily="34" charset="0"/>
              <a:cs typeface="Tahoma" panose="020B0604030504040204" pitchFamily="34" charset="0"/>
            </a:rPr>
            <a:t>Transport</a:t>
          </a:r>
        </a:p>
        <a:p>
          <a:pPr marL="0" lvl="0" indent="0" algn="ctr" defTabSz="1066800">
            <a:lnSpc>
              <a:spcPct val="90000"/>
            </a:lnSpc>
            <a:spcBef>
              <a:spcPct val="0"/>
            </a:spcBef>
            <a:spcAft>
              <a:spcPct val="35000"/>
            </a:spcAft>
            <a:buNone/>
          </a:pPr>
          <a:r>
            <a:rPr lang="fr-FR" sz="1400" kern="1200" dirty="0">
              <a:latin typeface="Tahoma" panose="020B0604030504040204" pitchFamily="34" charset="0"/>
              <a:ea typeface="Tahoma" panose="020B0604030504040204" pitchFamily="34" charset="0"/>
              <a:cs typeface="Tahoma" panose="020B0604030504040204" pitchFamily="34" charset="0"/>
            </a:rPr>
            <a:t>(écoulement saturé seul)</a:t>
          </a:r>
        </a:p>
      </dsp:txBody>
      <dsp:txXfrm>
        <a:off x="4125829" y="2633250"/>
        <a:ext cx="1747410" cy="1601792"/>
      </dsp:txXfrm>
    </dsp:sp>
    <dsp:sp modelId="{669D2E4C-3E90-41D8-8F90-91525249AE33}">
      <dsp:nvSpPr>
        <dsp:cNvPr id="0" name=""/>
        <dsp:cNvSpPr/>
      </dsp:nvSpPr>
      <dsp:spPr>
        <a:xfrm>
          <a:off x="1133389" y="1880893"/>
          <a:ext cx="2912350" cy="2912350"/>
        </a:xfrm>
        <a:prstGeom prst="ellipse">
          <a:avLst/>
        </a:prstGeom>
        <a:solidFill>
          <a:schemeClr val="accent5">
            <a:alpha val="50000"/>
            <a:hueOff val="14916848"/>
            <a:satOff val="-47477"/>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Tahoma" panose="020B0604030504040204" pitchFamily="34" charset="0"/>
              <a:ea typeface="Tahoma" panose="020B0604030504040204" pitchFamily="34" charset="0"/>
              <a:cs typeface="Tahoma" panose="020B0604030504040204" pitchFamily="34" charset="0"/>
            </a:rPr>
            <a:t>Ecoulement variablement saturé</a:t>
          </a:r>
        </a:p>
      </dsp:txBody>
      <dsp:txXfrm>
        <a:off x="1407635" y="2633250"/>
        <a:ext cx="1747410" cy="16017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28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Rajouter des objectifs en lien avec l’approche flux</a:t>
            </a:r>
            <a:endParaRPr/>
          </a:p>
        </p:txBody>
      </p:sp>
      <p:sp>
        <p:nvSpPr>
          <p:cNvPr id="491" name="Google Shape;491;p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p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47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4" name="Google Shape;624;p4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29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228600" indent="0" algn="just" rtl="0" fontAlgn="base">
              <a:spcBef>
                <a:spcPts val="0"/>
              </a:spcBef>
              <a:spcAft>
                <a:spcPts val="500"/>
              </a:spcAft>
              <a:buFont typeface="+mj-lt"/>
              <a:buNone/>
            </a:pPr>
            <a:r>
              <a:rPr lang="fr-FR" sz="1800" b="0" i="0" u="none" strike="noStrike" dirty="0">
                <a:solidFill>
                  <a:srgbClr val="000000"/>
                </a:solidFill>
                <a:effectLst/>
                <a:latin typeface="Quattrocento Sans" panose="020B0604020202020204" charset="0"/>
              </a:rPr>
              <a:t>Identification de cas d’études liant géochimie et hydrologie des ouvrages avec suffisamment de données pour la construction, la calibration et la validation des modèles. La priorité est la valorisation de données issues d’études existantes. Un objectif de cette étape est d’identifier un cas d’étude principal à partir duquel développer la démarche de modélisation. On identifie déjà comme potentiel point de départ plusieurs travaux de thèses sur le bassin d’infiltration de Cheviré, ayant produit des données expérimentales</a:t>
            </a:r>
          </a:p>
          <a:p>
            <a:pPr marL="228600" indent="0" algn="just" rtl="0" fontAlgn="base">
              <a:spcBef>
                <a:spcPts val="0"/>
              </a:spcBef>
              <a:spcAft>
                <a:spcPts val="500"/>
              </a:spcAft>
              <a:buFont typeface="+mj-lt"/>
              <a:buNone/>
            </a:pPr>
            <a:endParaRPr lang="fr-FR" sz="1800" b="0" i="0" u="none" strike="noStrike" dirty="0">
              <a:solidFill>
                <a:srgbClr val="000000"/>
              </a:solidFill>
              <a:effectLst/>
              <a:latin typeface="Quattrocento Sans" panose="020B0604020202020204" charset="0"/>
            </a:endParaRPr>
          </a:p>
          <a:p>
            <a:pPr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Carole Delmas (2000) : Influence des conditions physico-chimiques sur la mobilité du plomb et du zinc dans un sol et un sédiment en domaine routier</a:t>
            </a:r>
          </a:p>
          <a:p>
            <a:pPr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Bertrand Durin (2006) : Transfert et transport colloïdal de polluants métalliques - Applications en assainissement routier</a:t>
            </a:r>
          </a:p>
          <a:p>
            <a:pPr algn="just" rtl="0" fontAlgn="base">
              <a:spcBef>
                <a:spcPts val="0"/>
              </a:spcBef>
              <a:spcAft>
                <a:spcPts val="50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Du </a:t>
            </a:r>
            <a:r>
              <a:rPr lang="fr-FR" sz="1800" b="0" i="0" u="none" strike="noStrike" dirty="0" err="1">
                <a:solidFill>
                  <a:srgbClr val="000000"/>
                </a:solidFill>
                <a:effectLst/>
                <a:latin typeface="Quattrocento Sans" panose="020B0604020202020204" charset="0"/>
              </a:rPr>
              <a:t>Phuc</a:t>
            </a:r>
            <a:r>
              <a:rPr lang="fr-FR" sz="1800" b="0" i="0" u="none" strike="noStrike" dirty="0">
                <a:solidFill>
                  <a:srgbClr val="000000"/>
                </a:solidFill>
                <a:effectLst/>
                <a:latin typeface="Quattrocento Sans" panose="020B0604020202020204" charset="0"/>
              </a:rPr>
              <a:t> </a:t>
            </a:r>
            <a:r>
              <a:rPr lang="fr-FR" sz="1800" b="0" i="0" u="none" strike="noStrike" dirty="0" err="1">
                <a:solidFill>
                  <a:srgbClr val="000000"/>
                </a:solidFill>
                <a:effectLst/>
                <a:latin typeface="Quattrocento Sans" panose="020B0604020202020204" charset="0"/>
              </a:rPr>
              <a:t>Tho</a:t>
            </a:r>
            <a:r>
              <a:rPr lang="fr-FR" sz="1800" b="0" i="0" u="none" strike="noStrike" dirty="0">
                <a:solidFill>
                  <a:srgbClr val="000000"/>
                </a:solidFill>
                <a:effectLst/>
                <a:latin typeface="Quattrocento Sans" panose="020B0604020202020204" charset="0"/>
              </a:rPr>
              <a:t> Dang (2023) : Dynamique des contaminants métalliques en gestion  des eaux pluviales : apports de la spéciation physique et chimique</a:t>
            </a:r>
          </a:p>
          <a:p>
            <a:pPr algn="just" rtl="0">
              <a:spcBef>
                <a:spcPts val="0"/>
              </a:spcBef>
              <a:spcAft>
                <a:spcPts val="500"/>
              </a:spcAft>
            </a:pPr>
            <a:endParaRPr lang="fr-FR" sz="1800" b="0" i="0" u="none" strike="noStrike" dirty="0">
              <a:solidFill>
                <a:srgbClr val="000000"/>
              </a:solidFill>
              <a:effectLst/>
              <a:latin typeface="Quattrocento Sans" panose="020B0604020202020204" charset="0"/>
            </a:endParaRPr>
          </a:p>
          <a:p>
            <a:pPr algn="just" rtl="0">
              <a:spcBef>
                <a:spcPts val="0"/>
              </a:spcBef>
              <a:spcAft>
                <a:spcPts val="500"/>
              </a:spcAft>
            </a:pPr>
            <a:r>
              <a:rPr lang="fr-FR" sz="1800" b="0" i="0" u="none" strike="noStrike" dirty="0">
                <a:solidFill>
                  <a:srgbClr val="000000"/>
                </a:solidFill>
                <a:effectLst/>
                <a:latin typeface="Quattrocento Sans" panose="020B0604020202020204" charset="0"/>
              </a:rPr>
              <a:t>Une étape importante sera ainsi la collecte, le tri et l’organisation de données expérimentales pour la constitution d’une base de données, relative au bassin de Cheviré, qui servira pour la modélisation.  On s’intéressera par exemple aux données telles que : </a:t>
            </a:r>
            <a:endParaRPr lang="fr-FR" dirty="0">
              <a:effectLst/>
            </a:endParaRPr>
          </a:p>
          <a:p>
            <a:pPr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Données géochimiques : composition minéralogique du sol et des sédiments, distribution des métaux dans les différentes fractions</a:t>
            </a:r>
          </a:p>
          <a:p>
            <a:pPr algn="just" rtl="0" fontAlgn="base">
              <a:spcBef>
                <a:spcPts val="0"/>
              </a:spcBef>
              <a:spcAft>
                <a:spcPts val="50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Données expérimentales d’adsorption en batch </a:t>
            </a:r>
          </a:p>
          <a:p>
            <a:pPr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Quattrocento Sans" panose="020B0604020202020204" charset="0"/>
              </a:rPr>
              <a:t>Données expérimentales relatives au transport issues d’expériences en colonnes </a:t>
            </a:r>
          </a:p>
          <a:p>
            <a:pPr marL="0" lvl="0" indent="0" algn="l" rtl="0">
              <a:spcBef>
                <a:spcPts val="0"/>
              </a:spcBef>
              <a:spcAft>
                <a:spcPts val="0"/>
              </a:spcAft>
              <a:buNone/>
            </a:pPr>
            <a:endParaRPr lang="fr-FR" dirty="0"/>
          </a:p>
        </p:txBody>
      </p:sp>
      <p:sp>
        <p:nvSpPr>
          <p:cNvPr id="793" name="Google Shape;793;p5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47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certains nombre d’ouvrages rencontrés lors de la phase d’état de l’art pour plusieurs observatoires issus d’études antérieures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18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6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6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Ouvrages qui accueillent des eaux de ruissellement potentiellement polluées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Ici on s’intéresse aux micropolluants métalliques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 raison des processus de décantation et de filtration, ces polluants peuvent se retrouver dans plusieurs phases dans un ouvrage : particulaire, dissoute, colloïdale</a:t>
            </a:r>
            <a:endParaRPr dirty="0"/>
          </a:p>
        </p:txBody>
      </p:sp>
      <p:sp>
        <p:nvSpPr>
          <p:cNvPr id="97" name="Google Shape;97;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fr-FR" dirty="0"/>
              <a:t>Evaluation des performances hydrauliques et épuratoire : essentielle pour dimensionner les ouvrages, caractériser le risque de contamination, éviter les rejets de ces polluants</a:t>
            </a:r>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
        <p:nvSpPr>
          <p:cNvPr id="108" name="Google Shape;108;p1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52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Utiliser des données faciles à mobiliser</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455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titre">
  <p:cSld name="Page titre">
    <p:spTree>
      <p:nvGrpSpPr>
        <p:cNvPr id="1" name="Shape 13"/>
        <p:cNvGrpSpPr/>
        <p:nvPr/>
      </p:nvGrpSpPr>
      <p:grpSpPr>
        <a:xfrm>
          <a:off x="0" y="0"/>
          <a:ext cx="0" cy="0"/>
          <a:chOff x="0" y="0"/>
          <a:chExt cx="0" cy="0"/>
        </a:xfrm>
      </p:grpSpPr>
      <p:sp>
        <p:nvSpPr>
          <p:cNvPr id="14" name="Google Shape;14;p63"/>
          <p:cNvSpPr/>
          <p:nvPr/>
        </p:nvSpPr>
        <p:spPr>
          <a:xfrm>
            <a:off x="0" y="0"/>
            <a:ext cx="12192000" cy="6858003"/>
          </a:xfrm>
          <a:custGeom>
            <a:avLst/>
            <a:gdLst/>
            <a:ahLst/>
            <a:cxnLst/>
            <a:rect l="l" t="t" r="r" b="b"/>
            <a:pathLst>
              <a:path w="9144000" h="3786504" extrusionOk="0">
                <a:moveTo>
                  <a:pt x="0" y="0"/>
                </a:moveTo>
                <a:lnTo>
                  <a:pt x="9144000" y="0"/>
                </a:lnTo>
                <a:lnTo>
                  <a:pt x="9144000" y="3786187"/>
                </a:lnTo>
                <a:lnTo>
                  <a:pt x="0" y="3786187"/>
                </a:lnTo>
                <a:lnTo>
                  <a:pt x="0" y="0"/>
                </a:lnTo>
                <a:close/>
              </a:path>
            </a:pathLst>
          </a:custGeom>
          <a:solidFill>
            <a:srgbClr val="312E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pic>
        <p:nvPicPr>
          <p:cNvPr id="15" name="Google Shape;15;p63"/>
          <p:cNvPicPr preferRelativeResize="0"/>
          <p:nvPr/>
        </p:nvPicPr>
        <p:blipFill rotWithShape="1">
          <a:blip r:embed="rId2">
            <a:alphaModFix/>
          </a:blip>
          <a:srcRect/>
          <a:stretch/>
        </p:blipFill>
        <p:spPr>
          <a:xfrm rot="10800000" flipH="1">
            <a:off x="9027902" y="4575870"/>
            <a:ext cx="3164098" cy="1859441"/>
          </a:xfrm>
          <a:prstGeom prst="rect">
            <a:avLst/>
          </a:prstGeom>
          <a:noFill/>
          <a:ln>
            <a:noFill/>
          </a:ln>
        </p:spPr>
      </p:pic>
      <p:pic>
        <p:nvPicPr>
          <p:cNvPr id="16" name="Google Shape;16;p63"/>
          <p:cNvPicPr preferRelativeResize="0"/>
          <p:nvPr/>
        </p:nvPicPr>
        <p:blipFill rotWithShape="1">
          <a:blip r:embed="rId3">
            <a:alphaModFix/>
          </a:blip>
          <a:srcRect/>
          <a:stretch/>
        </p:blipFill>
        <p:spPr>
          <a:xfrm>
            <a:off x="7379239" y="2"/>
            <a:ext cx="1597290" cy="1420491"/>
          </a:xfrm>
          <a:prstGeom prst="rect">
            <a:avLst/>
          </a:prstGeom>
          <a:noFill/>
          <a:ln>
            <a:noFill/>
          </a:ln>
        </p:spPr>
      </p:pic>
      <p:sp>
        <p:nvSpPr>
          <p:cNvPr id="17" name="Google Shape;17;p63"/>
          <p:cNvSpPr txBox="1">
            <a:spLocks noGrp="1"/>
          </p:cNvSpPr>
          <p:nvPr>
            <p:ph type="title"/>
          </p:nvPr>
        </p:nvSpPr>
        <p:spPr>
          <a:xfrm>
            <a:off x="1089458" y="2999424"/>
            <a:ext cx="7749742" cy="210597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chemeClr val="lt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63"/>
          <p:cNvSpPr/>
          <p:nvPr/>
        </p:nvSpPr>
        <p:spPr>
          <a:xfrm>
            <a:off x="9295960" y="255176"/>
            <a:ext cx="1348942" cy="28195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pic>
        <p:nvPicPr>
          <p:cNvPr id="19" name="Google Shape;19;p63"/>
          <p:cNvPicPr preferRelativeResize="0"/>
          <p:nvPr/>
        </p:nvPicPr>
        <p:blipFill rotWithShape="1">
          <a:blip r:embed="rId5">
            <a:alphaModFix/>
          </a:blip>
          <a:srcRect/>
          <a:stretch/>
        </p:blipFill>
        <p:spPr>
          <a:xfrm>
            <a:off x="7386808" y="6227642"/>
            <a:ext cx="1054699" cy="627942"/>
          </a:xfrm>
          <a:prstGeom prst="rect">
            <a:avLst/>
          </a:prstGeom>
          <a:noFill/>
          <a:ln>
            <a:noFill/>
          </a:ln>
        </p:spPr>
      </p:pic>
      <p:pic>
        <p:nvPicPr>
          <p:cNvPr id="20" name="Google Shape;20;p63"/>
          <p:cNvPicPr preferRelativeResize="0"/>
          <p:nvPr/>
        </p:nvPicPr>
        <p:blipFill rotWithShape="1">
          <a:blip r:embed="rId2">
            <a:alphaModFix/>
          </a:blip>
          <a:srcRect/>
          <a:stretch/>
        </p:blipFill>
        <p:spPr>
          <a:xfrm>
            <a:off x="9027902" y="1147000"/>
            <a:ext cx="3164098" cy="1859441"/>
          </a:xfrm>
          <a:prstGeom prst="rect">
            <a:avLst/>
          </a:prstGeom>
          <a:noFill/>
          <a:ln>
            <a:noFill/>
          </a:ln>
        </p:spPr>
      </p:pic>
      <p:sp>
        <p:nvSpPr>
          <p:cNvPr id="21" name="Google Shape;21;p63"/>
          <p:cNvSpPr txBox="1">
            <a:spLocks noGrp="1"/>
          </p:cNvSpPr>
          <p:nvPr>
            <p:ph type="body" idx="1"/>
          </p:nvPr>
        </p:nvSpPr>
        <p:spPr>
          <a:xfrm>
            <a:off x="228600" y="636373"/>
            <a:ext cx="2356783" cy="63722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00" b="1" i="0" u="none" strike="noStrike" cap="none">
                <a:solidFill>
                  <a:schemeClr val="lt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Tahoma"/>
                <a:ea typeface="Tahoma"/>
                <a:cs typeface="Tahoma"/>
                <a:sym typeface="Tahoma"/>
              </a:defRPr>
            </a:lvl2pPr>
            <a:lvl3pPr marL="1371600" marR="0" lvl="2" indent="-228600" algn="l" rtl="0">
              <a:spcBef>
                <a:spcPts val="0"/>
              </a:spcBef>
              <a:spcAft>
                <a:spcPts val="0"/>
              </a:spcAft>
              <a:buSzPts val="1400"/>
              <a:buNone/>
              <a:defRPr sz="1800" b="0" i="0" u="none" strike="noStrike" cap="none">
                <a:latin typeface="Tahoma"/>
                <a:ea typeface="Tahoma"/>
                <a:cs typeface="Tahoma"/>
                <a:sym typeface="Tahoma"/>
              </a:defRPr>
            </a:lvl3pPr>
            <a:lvl4pPr marL="1828800" marR="0" lvl="3" indent="-228600" algn="l" rtl="0">
              <a:spcBef>
                <a:spcPts val="0"/>
              </a:spcBef>
              <a:spcAft>
                <a:spcPts val="0"/>
              </a:spcAft>
              <a:buSzPts val="1400"/>
              <a:buNone/>
              <a:defRPr sz="1800" b="0" i="0" u="none" strike="noStrike" cap="none">
                <a:latin typeface="Tahoma"/>
                <a:ea typeface="Tahoma"/>
                <a:cs typeface="Tahoma"/>
                <a:sym typeface="Tahoma"/>
              </a:defRPr>
            </a:lvl4pPr>
            <a:lvl5pPr marL="2286000" marR="0" lvl="4" indent="-228600" algn="l" rtl="0">
              <a:spcBef>
                <a:spcPts val="0"/>
              </a:spcBef>
              <a:spcAft>
                <a:spcPts val="0"/>
              </a:spcAft>
              <a:buSzPts val="1400"/>
              <a:buNone/>
              <a:defRPr sz="1800" b="0" i="0" u="none" strike="noStrike" cap="none">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22" name="Google Shape;22;p63"/>
          <p:cNvSpPr txBox="1">
            <a:spLocks noGrp="1"/>
          </p:cNvSpPr>
          <p:nvPr>
            <p:ph type="body" idx="2"/>
          </p:nvPr>
        </p:nvSpPr>
        <p:spPr>
          <a:xfrm>
            <a:off x="228600" y="277077"/>
            <a:ext cx="2356783" cy="28115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00" b="1" i="0" u="none" strike="noStrike" cap="none">
                <a:solidFill>
                  <a:schemeClr val="lt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Tahoma"/>
                <a:ea typeface="Tahoma"/>
                <a:cs typeface="Tahoma"/>
                <a:sym typeface="Tahoma"/>
              </a:defRPr>
            </a:lvl2pPr>
            <a:lvl3pPr marL="1371600" marR="0" lvl="2" indent="-228600" algn="l" rtl="0">
              <a:spcBef>
                <a:spcPts val="0"/>
              </a:spcBef>
              <a:spcAft>
                <a:spcPts val="0"/>
              </a:spcAft>
              <a:buSzPts val="1400"/>
              <a:buNone/>
              <a:defRPr sz="1800" b="0" i="0" u="none" strike="noStrike" cap="none">
                <a:latin typeface="Tahoma"/>
                <a:ea typeface="Tahoma"/>
                <a:cs typeface="Tahoma"/>
                <a:sym typeface="Tahoma"/>
              </a:defRPr>
            </a:lvl3pPr>
            <a:lvl4pPr marL="1828800" marR="0" lvl="3" indent="-228600" algn="l" rtl="0">
              <a:spcBef>
                <a:spcPts val="0"/>
              </a:spcBef>
              <a:spcAft>
                <a:spcPts val="0"/>
              </a:spcAft>
              <a:buSzPts val="1400"/>
              <a:buNone/>
              <a:defRPr sz="1800" b="0" i="0" u="none" strike="noStrike" cap="none">
                <a:latin typeface="Tahoma"/>
                <a:ea typeface="Tahoma"/>
                <a:cs typeface="Tahoma"/>
                <a:sym typeface="Tahoma"/>
              </a:defRPr>
            </a:lvl4pPr>
            <a:lvl5pPr marL="2286000" marR="0" lvl="4" indent="-228600" algn="l" rtl="0">
              <a:spcBef>
                <a:spcPts val="0"/>
              </a:spcBef>
              <a:spcAft>
                <a:spcPts val="0"/>
              </a:spcAft>
              <a:buSzPts val="1400"/>
              <a:buNone/>
              <a:defRPr sz="1800" b="0" i="0" u="none" strike="noStrike" cap="none">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23" name="Google Shape;23;p63"/>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i="0" u="none" strike="noStrike" cap="none">
                <a:solidFill>
                  <a:schemeClr val="lt1"/>
                </a:solidFill>
                <a:latin typeface="Tahoma"/>
                <a:ea typeface="Tahoma"/>
                <a:cs typeface="Tahoma"/>
                <a:sym typeface="Tahoma"/>
              </a:defRPr>
            </a:lvl1pPr>
            <a:lvl2pPr marL="0" lvl="1" indent="0" algn="l">
              <a:spcBef>
                <a:spcPts val="0"/>
              </a:spcBef>
              <a:buNone/>
              <a:defRPr sz="1100" b="1" i="0" u="none" strike="noStrike" cap="none">
                <a:solidFill>
                  <a:schemeClr val="lt1"/>
                </a:solidFill>
                <a:latin typeface="Tahoma"/>
                <a:ea typeface="Tahoma"/>
                <a:cs typeface="Tahoma"/>
                <a:sym typeface="Tahoma"/>
              </a:defRPr>
            </a:lvl2pPr>
            <a:lvl3pPr marL="0" lvl="2" indent="0" algn="l">
              <a:spcBef>
                <a:spcPts val="0"/>
              </a:spcBef>
              <a:buNone/>
              <a:defRPr sz="1100" b="1" i="0" u="none" strike="noStrike" cap="none">
                <a:solidFill>
                  <a:schemeClr val="lt1"/>
                </a:solidFill>
                <a:latin typeface="Tahoma"/>
                <a:ea typeface="Tahoma"/>
                <a:cs typeface="Tahoma"/>
                <a:sym typeface="Tahoma"/>
              </a:defRPr>
            </a:lvl3pPr>
            <a:lvl4pPr marL="0" lvl="3" indent="0" algn="l">
              <a:spcBef>
                <a:spcPts val="0"/>
              </a:spcBef>
              <a:buNone/>
              <a:defRPr sz="1100" b="1" i="0" u="none" strike="noStrike" cap="none">
                <a:solidFill>
                  <a:schemeClr val="lt1"/>
                </a:solidFill>
                <a:latin typeface="Tahoma"/>
                <a:ea typeface="Tahoma"/>
                <a:cs typeface="Tahoma"/>
                <a:sym typeface="Tahoma"/>
              </a:defRPr>
            </a:lvl4pPr>
            <a:lvl5pPr marL="0" lvl="4" indent="0" algn="l">
              <a:spcBef>
                <a:spcPts val="0"/>
              </a:spcBef>
              <a:buNone/>
              <a:defRPr sz="1100" b="1" i="0" u="none" strike="noStrike" cap="none">
                <a:solidFill>
                  <a:schemeClr val="lt1"/>
                </a:solidFill>
                <a:latin typeface="Tahoma"/>
                <a:ea typeface="Tahoma"/>
                <a:cs typeface="Tahoma"/>
                <a:sym typeface="Tahoma"/>
              </a:defRPr>
            </a:lvl5pPr>
            <a:lvl6pPr marL="0" lvl="5" indent="0" algn="l">
              <a:spcBef>
                <a:spcPts val="0"/>
              </a:spcBef>
              <a:buNone/>
              <a:defRPr sz="1100" b="1" i="0" u="none" strike="noStrike" cap="none">
                <a:solidFill>
                  <a:schemeClr val="lt1"/>
                </a:solidFill>
                <a:latin typeface="Tahoma"/>
                <a:ea typeface="Tahoma"/>
                <a:cs typeface="Tahoma"/>
                <a:sym typeface="Tahoma"/>
              </a:defRPr>
            </a:lvl6pPr>
            <a:lvl7pPr marL="0" lvl="6" indent="0" algn="l">
              <a:spcBef>
                <a:spcPts val="0"/>
              </a:spcBef>
              <a:buNone/>
              <a:defRPr sz="1100" b="1" i="0" u="none" strike="noStrike" cap="none">
                <a:solidFill>
                  <a:schemeClr val="lt1"/>
                </a:solidFill>
                <a:latin typeface="Tahoma"/>
                <a:ea typeface="Tahoma"/>
                <a:cs typeface="Tahoma"/>
                <a:sym typeface="Tahoma"/>
              </a:defRPr>
            </a:lvl7pPr>
            <a:lvl8pPr marL="0" lvl="7" indent="0" algn="l">
              <a:spcBef>
                <a:spcPts val="0"/>
              </a:spcBef>
              <a:buNone/>
              <a:defRPr sz="1100" b="1" i="0" u="none" strike="noStrike" cap="none">
                <a:solidFill>
                  <a:schemeClr val="lt1"/>
                </a:solidFill>
                <a:latin typeface="Tahoma"/>
                <a:ea typeface="Tahoma"/>
                <a:cs typeface="Tahoma"/>
                <a:sym typeface="Tahoma"/>
              </a:defRPr>
            </a:lvl8pPr>
            <a:lvl9pPr marL="0" lvl="8" indent="0" algn="l">
              <a:spcBef>
                <a:spcPts val="0"/>
              </a:spcBef>
              <a:buNone/>
              <a:defRPr sz="1100" b="1" i="0" u="none" strike="noStrike" cap="none">
                <a:solidFill>
                  <a:schemeClr val="lt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pic>
        <p:nvPicPr>
          <p:cNvPr id="24" name="Google Shape;24;p63"/>
          <p:cNvPicPr preferRelativeResize="0"/>
          <p:nvPr/>
        </p:nvPicPr>
        <p:blipFill rotWithShape="1">
          <a:blip r:embed="rId6">
            <a:alphaModFix/>
          </a:blip>
          <a:srcRect/>
          <a:stretch/>
        </p:blipFill>
        <p:spPr>
          <a:xfrm>
            <a:off x="10964333" y="158960"/>
            <a:ext cx="990600" cy="4743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age titre de section">
  <p:cSld name="Page titre de section">
    <p:bg>
      <p:bgPr>
        <a:solidFill>
          <a:schemeClr val="lt1"/>
        </a:solidFill>
        <a:effectLst/>
      </p:bgPr>
    </p:bg>
    <p:spTree>
      <p:nvGrpSpPr>
        <p:cNvPr id="1" name="Shape 25"/>
        <p:cNvGrpSpPr/>
        <p:nvPr/>
      </p:nvGrpSpPr>
      <p:grpSpPr>
        <a:xfrm>
          <a:off x="0" y="0"/>
          <a:ext cx="0" cy="0"/>
          <a:chOff x="0" y="0"/>
          <a:chExt cx="0" cy="0"/>
        </a:xfrm>
      </p:grpSpPr>
      <p:sp>
        <p:nvSpPr>
          <p:cNvPr id="26" name="Google Shape;26;p64"/>
          <p:cNvSpPr/>
          <p:nvPr/>
        </p:nvSpPr>
        <p:spPr>
          <a:xfrm>
            <a:off x="0" y="0"/>
            <a:ext cx="12192000" cy="6858000"/>
          </a:xfrm>
          <a:custGeom>
            <a:avLst/>
            <a:gdLst/>
            <a:ahLst/>
            <a:cxnLst/>
            <a:rect l="l" t="t" r="r" b="b"/>
            <a:pathLst>
              <a:path w="9144000" h="6858000" extrusionOk="0">
                <a:moveTo>
                  <a:pt x="0" y="0"/>
                </a:moveTo>
                <a:lnTo>
                  <a:pt x="9144000" y="0"/>
                </a:lnTo>
                <a:lnTo>
                  <a:pt x="9144000" y="6857999"/>
                </a:lnTo>
                <a:lnTo>
                  <a:pt x="0" y="6857999"/>
                </a:lnTo>
                <a:lnTo>
                  <a:pt x="0" y="0"/>
                </a:lnTo>
                <a:close/>
              </a:path>
            </a:pathLst>
          </a:custGeom>
          <a:solidFill>
            <a:srgbClr val="312E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grpSp>
        <p:nvGrpSpPr>
          <p:cNvPr id="27" name="Google Shape;27;p64"/>
          <p:cNvGrpSpPr/>
          <p:nvPr/>
        </p:nvGrpSpPr>
        <p:grpSpPr>
          <a:xfrm>
            <a:off x="0" y="3650861"/>
            <a:ext cx="3216618" cy="3207140"/>
            <a:chOff x="0" y="3650861"/>
            <a:chExt cx="3216618" cy="3207140"/>
          </a:xfrm>
        </p:grpSpPr>
        <p:pic>
          <p:nvPicPr>
            <p:cNvPr id="28" name="Google Shape;28;p64"/>
            <p:cNvPicPr preferRelativeResize="0"/>
            <p:nvPr/>
          </p:nvPicPr>
          <p:blipFill rotWithShape="1">
            <a:blip r:embed="rId2">
              <a:alphaModFix/>
            </a:blip>
            <a:srcRect l="7486"/>
            <a:stretch/>
          </p:blipFill>
          <p:spPr>
            <a:xfrm>
              <a:off x="0" y="3650861"/>
              <a:ext cx="2064284" cy="1310754"/>
            </a:xfrm>
            <a:prstGeom prst="rect">
              <a:avLst/>
            </a:prstGeom>
            <a:noFill/>
            <a:ln>
              <a:noFill/>
            </a:ln>
          </p:spPr>
        </p:pic>
        <p:pic>
          <p:nvPicPr>
            <p:cNvPr id="29" name="Google Shape;29;p64"/>
            <p:cNvPicPr preferRelativeResize="0"/>
            <p:nvPr/>
          </p:nvPicPr>
          <p:blipFill rotWithShape="1">
            <a:blip r:embed="rId3">
              <a:alphaModFix/>
            </a:blip>
            <a:srcRect b="6537"/>
            <a:stretch/>
          </p:blipFill>
          <p:spPr>
            <a:xfrm>
              <a:off x="1905864" y="4772535"/>
              <a:ext cx="1310754" cy="2085466"/>
            </a:xfrm>
            <a:prstGeom prst="rect">
              <a:avLst/>
            </a:prstGeom>
            <a:noFill/>
            <a:ln>
              <a:noFill/>
            </a:ln>
          </p:spPr>
        </p:pic>
        <p:pic>
          <p:nvPicPr>
            <p:cNvPr id="30" name="Google Shape;30;p64"/>
            <p:cNvPicPr preferRelativeResize="0"/>
            <p:nvPr/>
          </p:nvPicPr>
          <p:blipFill rotWithShape="1">
            <a:blip r:embed="rId4">
              <a:alphaModFix/>
            </a:blip>
            <a:srcRect l="36486" b="35303"/>
            <a:stretch/>
          </p:blipFill>
          <p:spPr>
            <a:xfrm>
              <a:off x="0" y="5871928"/>
              <a:ext cx="968038" cy="986072"/>
            </a:xfrm>
            <a:prstGeom prst="rect">
              <a:avLst/>
            </a:prstGeom>
            <a:noFill/>
            <a:ln>
              <a:noFill/>
            </a:ln>
          </p:spPr>
        </p:pic>
      </p:grpSp>
      <p:pic>
        <p:nvPicPr>
          <p:cNvPr id="31" name="Google Shape;31;p64"/>
          <p:cNvPicPr preferRelativeResize="0"/>
          <p:nvPr/>
        </p:nvPicPr>
        <p:blipFill rotWithShape="1">
          <a:blip r:embed="rId2">
            <a:alphaModFix/>
          </a:blip>
          <a:srcRect l="41853"/>
          <a:stretch/>
        </p:blipFill>
        <p:spPr>
          <a:xfrm rot="5400000">
            <a:off x="1896426" y="-6666"/>
            <a:ext cx="1297423" cy="1310754"/>
          </a:xfrm>
          <a:prstGeom prst="rect">
            <a:avLst/>
          </a:prstGeom>
          <a:noFill/>
          <a:ln>
            <a:noFill/>
          </a:ln>
        </p:spPr>
      </p:pic>
      <p:pic>
        <p:nvPicPr>
          <p:cNvPr id="32" name="Google Shape;32;p64"/>
          <p:cNvPicPr preferRelativeResize="0"/>
          <p:nvPr/>
        </p:nvPicPr>
        <p:blipFill rotWithShape="1">
          <a:blip r:embed="rId3">
            <a:alphaModFix/>
          </a:blip>
          <a:srcRect b="6537"/>
          <a:stretch/>
        </p:blipFill>
        <p:spPr>
          <a:xfrm rot="5400000">
            <a:off x="380730" y="751648"/>
            <a:ext cx="1310754" cy="2085466"/>
          </a:xfrm>
          <a:prstGeom prst="rect">
            <a:avLst/>
          </a:prstGeom>
          <a:noFill/>
          <a:ln>
            <a:noFill/>
          </a:ln>
        </p:spPr>
      </p:pic>
      <p:pic>
        <p:nvPicPr>
          <p:cNvPr id="33" name="Google Shape;33;p64"/>
          <p:cNvPicPr preferRelativeResize="0"/>
          <p:nvPr/>
        </p:nvPicPr>
        <p:blipFill rotWithShape="1">
          <a:blip r:embed="rId4">
            <a:alphaModFix/>
          </a:blip>
          <a:srcRect l="86801" b="35303"/>
          <a:stretch/>
        </p:blipFill>
        <p:spPr>
          <a:xfrm rot="5400000">
            <a:off x="385823" y="-392448"/>
            <a:ext cx="201177" cy="986072"/>
          </a:xfrm>
          <a:prstGeom prst="rect">
            <a:avLst/>
          </a:prstGeom>
          <a:noFill/>
          <a:ln>
            <a:noFill/>
          </a:ln>
        </p:spPr>
      </p:pic>
      <p:sp>
        <p:nvSpPr>
          <p:cNvPr id="34" name="Google Shape;34;p64"/>
          <p:cNvSpPr txBox="1">
            <a:spLocks noGrp="1"/>
          </p:cNvSpPr>
          <p:nvPr>
            <p:ph type="title"/>
          </p:nvPr>
        </p:nvSpPr>
        <p:spPr>
          <a:xfrm>
            <a:off x="2667000" y="2057400"/>
            <a:ext cx="9207498" cy="151667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chemeClr val="lt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4"/>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a:solidFill>
                  <a:schemeClr val="lt1"/>
                </a:solidFill>
                <a:latin typeface="Tahoma"/>
                <a:ea typeface="Tahoma"/>
                <a:cs typeface="Tahoma"/>
                <a:sym typeface="Tahoma"/>
              </a:defRPr>
            </a:lvl1pPr>
            <a:lvl2pPr marL="0" lvl="1" indent="0" algn="l">
              <a:spcBef>
                <a:spcPts val="0"/>
              </a:spcBef>
              <a:buNone/>
              <a:defRPr sz="1100" b="1">
                <a:solidFill>
                  <a:schemeClr val="lt1"/>
                </a:solidFill>
                <a:latin typeface="Tahoma"/>
                <a:ea typeface="Tahoma"/>
                <a:cs typeface="Tahoma"/>
                <a:sym typeface="Tahoma"/>
              </a:defRPr>
            </a:lvl2pPr>
            <a:lvl3pPr marL="0" lvl="2" indent="0" algn="l">
              <a:spcBef>
                <a:spcPts val="0"/>
              </a:spcBef>
              <a:buNone/>
              <a:defRPr sz="1100" b="1">
                <a:solidFill>
                  <a:schemeClr val="lt1"/>
                </a:solidFill>
                <a:latin typeface="Tahoma"/>
                <a:ea typeface="Tahoma"/>
                <a:cs typeface="Tahoma"/>
                <a:sym typeface="Tahoma"/>
              </a:defRPr>
            </a:lvl3pPr>
            <a:lvl4pPr marL="0" lvl="3" indent="0" algn="l">
              <a:spcBef>
                <a:spcPts val="0"/>
              </a:spcBef>
              <a:buNone/>
              <a:defRPr sz="1100" b="1">
                <a:solidFill>
                  <a:schemeClr val="lt1"/>
                </a:solidFill>
                <a:latin typeface="Tahoma"/>
                <a:ea typeface="Tahoma"/>
                <a:cs typeface="Tahoma"/>
                <a:sym typeface="Tahoma"/>
              </a:defRPr>
            </a:lvl4pPr>
            <a:lvl5pPr marL="0" lvl="4" indent="0" algn="l">
              <a:spcBef>
                <a:spcPts val="0"/>
              </a:spcBef>
              <a:buNone/>
              <a:defRPr sz="1100" b="1">
                <a:solidFill>
                  <a:schemeClr val="lt1"/>
                </a:solidFill>
                <a:latin typeface="Tahoma"/>
                <a:ea typeface="Tahoma"/>
                <a:cs typeface="Tahoma"/>
                <a:sym typeface="Tahoma"/>
              </a:defRPr>
            </a:lvl5pPr>
            <a:lvl6pPr marL="0" lvl="5" indent="0" algn="l">
              <a:spcBef>
                <a:spcPts val="0"/>
              </a:spcBef>
              <a:buNone/>
              <a:defRPr sz="1100" b="1">
                <a:solidFill>
                  <a:schemeClr val="lt1"/>
                </a:solidFill>
                <a:latin typeface="Tahoma"/>
                <a:ea typeface="Tahoma"/>
                <a:cs typeface="Tahoma"/>
                <a:sym typeface="Tahoma"/>
              </a:defRPr>
            </a:lvl6pPr>
            <a:lvl7pPr marL="0" lvl="6" indent="0" algn="l">
              <a:spcBef>
                <a:spcPts val="0"/>
              </a:spcBef>
              <a:buNone/>
              <a:defRPr sz="1100" b="1">
                <a:solidFill>
                  <a:schemeClr val="lt1"/>
                </a:solidFill>
                <a:latin typeface="Tahoma"/>
                <a:ea typeface="Tahoma"/>
                <a:cs typeface="Tahoma"/>
                <a:sym typeface="Tahoma"/>
              </a:defRPr>
            </a:lvl7pPr>
            <a:lvl8pPr marL="0" lvl="7" indent="0" algn="l">
              <a:spcBef>
                <a:spcPts val="0"/>
              </a:spcBef>
              <a:buNone/>
              <a:defRPr sz="1100" b="1">
                <a:solidFill>
                  <a:schemeClr val="lt1"/>
                </a:solidFill>
                <a:latin typeface="Tahoma"/>
                <a:ea typeface="Tahoma"/>
                <a:cs typeface="Tahoma"/>
                <a:sym typeface="Tahoma"/>
              </a:defRPr>
            </a:lvl8pPr>
            <a:lvl9pPr marL="0" lvl="8" indent="0" algn="l">
              <a:spcBef>
                <a:spcPts val="0"/>
              </a:spcBef>
              <a:buNone/>
              <a:defRPr sz="1100" b="1">
                <a:solidFill>
                  <a:schemeClr val="lt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Page contenu classique">
  <p:cSld name="1_Page contenu classique">
    <p:spTree>
      <p:nvGrpSpPr>
        <p:cNvPr id="1" name="Shape 36"/>
        <p:cNvGrpSpPr/>
        <p:nvPr/>
      </p:nvGrpSpPr>
      <p:grpSpPr>
        <a:xfrm>
          <a:off x="0" y="0"/>
          <a:ext cx="0" cy="0"/>
          <a:chOff x="0" y="0"/>
          <a:chExt cx="0" cy="0"/>
        </a:xfrm>
      </p:grpSpPr>
      <p:sp>
        <p:nvSpPr>
          <p:cNvPr id="37" name="Google Shape;37;p65"/>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5"/>
          <p:cNvSpPr txBox="1">
            <a:spLocks noGrp="1"/>
          </p:cNvSpPr>
          <p:nvPr>
            <p:ph type="body" idx="1"/>
          </p:nvPr>
        </p:nvSpPr>
        <p:spPr>
          <a:xfrm>
            <a:off x="780696" y="1524000"/>
            <a:ext cx="10496904" cy="51054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1pPr>
            <a:lvl2pPr marL="914400" marR="0" lvl="1" indent="-330200" algn="l" rtl="0">
              <a:spcBef>
                <a:spcPts val="0"/>
              </a:spcBef>
              <a:spcAft>
                <a:spcPts val="0"/>
              </a:spcAft>
              <a:buClr>
                <a:schemeClr val="accent1"/>
              </a:buClr>
              <a:buSzPts val="1600"/>
              <a:buFont typeface="Arial"/>
              <a:buChar char="•"/>
              <a:defRPr sz="1600" b="0"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39" name="Google Shape;39;p65"/>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1pPr>
            <a:lvl2pPr marL="914400" marR="0" lvl="1"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40" name="Google Shape;40;p65"/>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a:solidFill>
                  <a:srgbClr val="312E82"/>
                </a:solidFill>
                <a:latin typeface="Tahoma"/>
                <a:ea typeface="Tahoma"/>
                <a:cs typeface="Tahoma"/>
                <a:sym typeface="Tahoma"/>
              </a:defRPr>
            </a:lvl1pPr>
            <a:lvl2pPr marL="0" lvl="1" indent="0" algn="l">
              <a:spcBef>
                <a:spcPts val="0"/>
              </a:spcBef>
              <a:buNone/>
              <a:defRPr sz="1100" b="1">
                <a:solidFill>
                  <a:srgbClr val="312E82"/>
                </a:solidFill>
                <a:latin typeface="Tahoma"/>
                <a:ea typeface="Tahoma"/>
                <a:cs typeface="Tahoma"/>
                <a:sym typeface="Tahoma"/>
              </a:defRPr>
            </a:lvl2pPr>
            <a:lvl3pPr marL="0" lvl="2" indent="0" algn="l">
              <a:spcBef>
                <a:spcPts val="0"/>
              </a:spcBef>
              <a:buNone/>
              <a:defRPr sz="1100" b="1">
                <a:solidFill>
                  <a:srgbClr val="312E82"/>
                </a:solidFill>
                <a:latin typeface="Tahoma"/>
                <a:ea typeface="Tahoma"/>
                <a:cs typeface="Tahoma"/>
                <a:sym typeface="Tahoma"/>
              </a:defRPr>
            </a:lvl3pPr>
            <a:lvl4pPr marL="0" lvl="3" indent="0" algn="l">
              <a:spcBef>
                <a:spcPts val="0"/>
              </a:spcBef>
              <a:buNone/>
              <a:defRPr sz="1100" b="1">
                <a:solidFill>
                  <a:srgbClr val="312E82"/>
                </a:solidFill>
                <a:latin typeface="Tahoma"/>
                <a:ea typeface="Tahoma"/>
                <a:cs typeface="Tahoma"/>
                <a:sym typeface="Tahoma"/>
              </a:defRPr>
            </a:lvl4pPr>
            <a:lvl5pPr marL="0" lvl="4" indent="0" algn="l">
              <a:spcBef>
                <a:spcPts val="0"/>
              </a:spcBef>
              <a:buNone/>
              <a:defRPr sz="1100" b="1">
                <a:solidFill>
                  <a:srgbClr val="312E82"/>
                </a:solidFill>
                <a:latin typeface="Tahoma"/>
                <a:ea typeface="Tahoma"/>
                <a:cs typeface="Tahoma"/>
                <a:sym typeface="Tahoma"/>
              </a:defRPr>
            </a:lvl5pPr>
            <a:lvl6pPr marL="0" lvl="5" indent="0" algn="l">
              <a:spcBef>
                <a:spcPts val="0"/>
              </a:spcBef>
              <a:buNone/>
              <a:defRPr sz="1100" b="1">
                <a:solidFill>
                  <a:srgbClr val="312E82"/>
                </a:solidFill>
                <a:latin typeface="Tahoma"/>
                <a:ea typeface="Tahoma"/>
                <a:cs typeface="Tahoma"/>
                <a:sym typeface="Tahoma"/>
              </a:defRPr>
            </a:lvl6pPr>
            <a:lvl7pPr marL="0" lvl="6" indent="0" algn="l">
              <a:spcBef>
                <a:spcPts val="0"/>
              </a:spcBef>
              <a:buNone/>
              <a:defRPr sz="1100" b="1">
                <a:solidFill>
                  <a:srgbClr val="312E82"/>
                </a:solidFill>
                <a:latin typeface="Tahoma"/>
                <a:ea typeface="Tahoma"/>
                <a:cs typeface="Tahoma"/>
                <a:sym typeface="Tahoma"/>
              </a:defRPr>
            </a:lvl7pPr>
            <a:lvl8pPr marL="0" lvl="7" indent="0" algn="l">
              <a:spcBef>
                <a:spcPts val="0"/>
              </a:spcBef>
              <a:buNone/>
              <a:defRPr sz="1100" b="1">
                <a:solidFill>
                  <a:srgbClr val="312E82"/>
                </a:solidFill>
                <a:latin typeface="Tahoma"/>
                <a:ea typeface="Tahoma"/>
                <a:cs typeface="Tahoma"/>
                <a:sym typeface="Tahoma"/>
              </a:defRPr>
            </a:lvl8pPr>
            <a:lvl9pPr marL="0" lvl="8" indent="0" algn="l">
              <a:spcBef>
                <a:spcPts val="0"/>
              </a:spcBef>
              <a:buNone/>
              <a:defRPr sz="1100" b="1">
                <a:solidFill>
                  <a:srgbClr val="312E82"/>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age Fin">
  <p:cSld name="Page Fin">
    <p:bg>
      <p:bgPr>
        <a:solidFill>
          <a:schemeClr val="lt1"/>
        </a:solidFill>
        <a:effectLst/>
      </p:bgPr>
    </p:bg>
    <p:spTree>
      <p:nvGrpSpPr>
        <p:cNvPr id="1" name="Shape 49"/>
        <p:cNvGrpSpPr/>
        <p:nvPr/>
      </p:nvGrpSpPr>
      <p:grpSpPr>
        <a:xfrm>
          <a:off x="0" y="0"/>
          <a:ext cx="0" cy="0"/>
          <a:chOff x="0" y="0"/>
          <a:chExt cx="0" cy="0"/>
        </a:xfrm>
      </p:grpSpPr>
      <p:sp>
        <p:nvSpPr>
          <p:cNvPr id="50" name="Google Shape;50;p67"/>
          <p:cNvSpPr/>
          <p:nvPr/>
        </p:nvSpPr>
        <p:spPr>
          <a:xfrm>
            <a:off x="0" y="0"/>
            <a:ext cx="12192000" cy="6858000"/>
          </a:xfrm>
          <a:custGeom>
            <a:avLst/>
            <a:gdLst/>
            <a:ahLst/>
            <a:cxnLst/>
            <a:rect l="l" t="t" r="r" b="b"/>
            <a:pathLst>
              <a:path w="9144000" h="6858000" extrusionOk="0">
                <a:moveTo>
                  <a:pt x="0" y="0"/>
                </a:moveTo>
                <a:lnTo>
                  <a:pt x="9144000" y="0"/>
                </a:lnTo>
                <a:lnTo>
                  <a:pt x="9144000" y="6857999"/>
                </a:lnTo>
                <a:lnTo>
                  <a:pt x="0" y="6857999"/>
                </a:lnTo>
                <a:lnTo>
                  <a:pt x="0" y="0"/>
                </a:lnTo>
                <a:close/>
              </a:path>
            </a:pathLst>
          </a:custGeom>
          <a:solidFill>
            <a:srgbClr val="312E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51" name="Google Shape;51;p67"/>
          <p:cNvSpPr txBox="1">
            <a:spLocks noGrp="1"/>
          </p:cNvSpPr>
          <p:nvPr>
            <p:ph type="body" idx="1"/>
          </p:nvPr>
        </p:nvSpPr>
        <p:spPr>
          <a:xfrm>
            <a:off x="5665487" y="2781299"/>
            <a:ext cx="5668479" cy="3837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1" i="0" u="none" strike="noStrike" cap="none">
                <a:solidFill>
                  <a:schemeClr val="lt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Tahoma"/>
                <a:ea typeface="Tahoma"/>
                <a:cs typeface="Tahoma"/>
                <a:sym typeface="Tahoma"/>
              </a:defRPr>
            </a:lvl2pPr>
            <a:lvl3pPr marL="1371600" marR="0" lvl="2" indent="-228600" algn="l" rtl="0">
              <a:spcBef>
                <a:spcPts val="0"/>
              </a:spcBef>
              <a:spcAft>
                <a:spcPts val="0"/>
              </a:spcAft>
              <a:buSzPts val="1400"/>
              <a:buNone/>
              <a:defRPr sz="1800" b="0" i="0" u="none" strike="noStrike" cap="none">
                <a:latin typeface="Tahoma"/>
                <a:ea typeface="Tahoma"/>
                <a:cs typeface="Tahoma"/>
                <a:sym typeface="Tahoma"/>
              </a:defRPr>
            </a:lvl3pPr>
            <a:lvl4pPr marL="1828800" marR="0" lvl="3" indent="-228600" algn="l" rtl="0">
              <a:spcBef>
                <a:spcPts val="0"/>
              </a:spcBef>
              <a:spcAft>
                <a:spcPts val="0"/>
              </a:spcAft>
              <a:buSzPts val="1400"/>
              <a:buNone/>
              <a:defRPr sz="1800" b="0" i="0" u="none" strike="noStrike" cap="none">
                <a:latin typeface="Tahoma"/>
                <a:ea typeface="Tahoma"/>
                <a:cs typeface="Tahoma"/>
                <a:sym typeface="Tahoma"/>
              </a:defRPr>
            </a:lvl4pPr>
            <a:lvl5pPr marL="2286000" marR="0" lvl="4" indent="-228600" algn="l" rtl="0">
              <a:spcBef>
                <a:spcPts val="0"/>
              </a:spcBef>
              <a:spcAft>
                <a:spcPts val="0"/>
              </a:spcAft>
              <a:buSzPts val="1400"/>
              <a:buNone/>
              <a:defRPr sz="1800" b="0" i="0" u="none" strike="noStrike" cap="none">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52" name="Google Shape;52;p67"/>
          <p:cNvSpPr txBox="1">
            <a:spLocks noGrp="1"/>
          </p:cNvSpPr>
          <p:nvPr>
            <p:ph type="body" idx="2"/>
          </p:nvPr>
        </p:nvSpPr>
        <p:spPr>
          <a:xfrm>
            <a:off x="5665487" y="3180106"/>
            <a:ext cx="5668479" cy="3837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lt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Tahoma"/>
                <a:ea typeface="Tahoma"/>
                <a:cs typeface="Tahoma"/>
                <a:sym typeface="Tahoma"/>
              </a:defRPr>
            </a:lvl2pPr>
            <a:lvl3pPr marL="1371600" marR="0" lvl="2" indent="-228600" algn="l" rtl="0">
              <a:spcBef>
                <a:spcPts val="0"/>
              </a:spcBef>
              <a:spcAft>
                <a:spcPts val="0"/>
              </a:spcAft>
              <a:buSzPts val="1400"/>
              <a:buNone/>
              <a:defRPr sz="1800" b="0" i="0" u="none" strike="noStrike" cap="none">
                <a:latin typeface="Tahoma"/>
                <a:ea typeface="Tahoma"/>
                <a:cs typeface="Tahoma"/>
                <a:sym typeface="Tahoma"/>
              </a:defRPr>
            </a:lvl3pPr>
            <a:lvl4pPr marL="1828800" marR="0" lvl="3" indent="-228600" algn="l" rtl="0">
              <a:spcBef>
                <a:spcPts val="0"/>
              </a:spcBef>
              <a:spcAft>
                <a:spcPts val="0"/>
              </a:spcAft>
              <a:buSzPts val="1400"/>
              <a:buNone/>
              <a:defRPr sz="1800" b="0" i="0" u="none" strike="noStrike" cap="none">
                <a:latin typeface="Tahoma"/>
                <a:ea typeface="Tahoma"/>
                <a:cs typeface="Tahoma"/>
                <a:sym typeface="Tahoma"/>
              </a:defRPr>
            </a:lvl4pPr>
            <a:lvl5pPr marL="2286000" marR="0" lvl="4" indent="-228600" algn="l" rtl="0">
              <a:spcBef>
                <a:spcPts val="0"/>
              </a:spcBef>
              <a:spcAft>
                <a:spcPts val="0"/>
              </a:spcAft>
              <a:buSzPts val="1400"/>
              <a:buNone/>
              <a:defRPr sz="1800" b="0" i="0" u="none" strike="noStrike" cap="none">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53" name="Google Shape;53;p67"/>
          <p:cNvSpPr txBox="1">
            <a:spLocks noGrp="1"/>
          </p:cNvSpPr>
          <p:nvPr>
            <p:ph type="body" idx="3"/>
          </p:nvPr>
        </p:nvSpPr>
        <p:spPr>
          <a:xfrm>
            <a:off x="5665487" y="3578913"/>
            <a:ext cx="5668479" cy="3837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lt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Tahoma"/>
                <a:ea typeface="Tahoma"/>
                <a:cs typeface="Tahoma"/>
                <a:sym typeface="Tahoma"/>
              </a:defRPr>
            </a:lvl2pPr>
            <a:lvl3pPr marL="1371600" marR="0" lvl="2" indent="-228600" algn="l" rtl="0">
              <a:spcBef>
                <a:spcPts val="0"/>
              </a:spcBef>
              <a:spcAft>
                <a:spcPts val="0"/>
              </a:spcAft>
              <a:buSzPts val="1400"/>
              <a:buNone/>
              <a:defRPr sz="1800" b="0" i="0" u="none" strike="noStrike" cap="none">
                <a:latin typeface="Tahoma"/>
                <a:ea typeface="Tahoma"/>
                <a:cs typeface="Tahoma"/>
                <a:sym typeface="Tahoma"/>
              </a:defRPr>
            </a:lvl3pPr>
            <a:lvl4pPr marL="1828800" marR="0" lvl="3" indent="-228600" algn="l" rtl="0">
              <a:spcBef>
                <a:spcPts val="0"/>
              </a:spcBef>
              <a:spcAft>
                <a:spcPts val="0"/>
              </a:spcAft>
              <a:buSzPts val="1400"/>
              <a:buNone/>
              <a:defRPr sz="1800" b="0" i="0" u="none" strike="noStrike" cap="none">
                <a:latin typeface="Tahoma"/>
                <a:ea typeface="Tahoma"/>
                <a:cs typeface="Tahoma"/>
                <a:sym typeface="Tahoma"/>
              </a:defRPr>
            </a:lvl4pPr>
            <a:lvl5pPr marL="2286000" marR="0" lvl="4" indent="-228600" algn="l" rtl="0">
              <a:spcBef>
                <a:spcPts val="0"/>
              </a:spcBef>
              <a:spcAft>
                <a:spcPts val="0"/>
              </a:spcAft>
              <a:buSzPts val="1400"/>
              <a:buNone/>
              <a:defRPr sz="1800" b="0" i="0" u="none" strike="noStrike" cap="none">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grpSp>
        <p:nvGrpSpPr>
          <p:cNvPr id="54" name="Google Shape;54;p67"/>
          <p:cNvGrpSpPr/>
          <p:nvPr/>
        </p:nvGrpSpPr>
        <p:grpSpPr>
          <a:xfrm>
            <a:off x="0" y="3650861"/>
            <a:ext cx="3216618" cy="3207140"/>
            <a:chOff x="0" y="3650861"/>
            <a:chExt cx="3216618" cy="3207140"/>
          </a:xfrm>
        </p:grpSpPr>
        <p:pic>
          <p:nvPicPr>
            <p:cNvPr id="55" name="Google Shape;55;p67"/>
            <p:cNvPicPr preferRelativeResize="0"/>
            <p:nvPr/>
          </p:nvPicPr>
          <p:blipFill rotWithShape="1">
            <a:blip r:embed="rId2">
              <a:alphaModFix/>
            </a:blip>
            <a:srcRect l="7486"/>
            <a:stretch/>
          </p:blipFill>
          <p:spPr>
            <a:xfrm>
              <a:off x="0" y="3650861"/>
              <a:ext cx="2064284" cy="1310754"/>
            </a:xfrm>
            <a:prstGeom prst="rect">
              <a:avLst/>
            </a:prstGeom>
            <a:noFill/>
            <a:ln>
              <a:noFill/>
            </a:ln>
          </p:spPr>
        </p:pic>
        <p:pic>
          <p:nvPicPr>
            <p:cNvPr id="56" name="Google Shape;56;p67"/>
            <p:cNvPicPr preferRelativeResize="0"/>
            <p:nvPr/>
          </p:nvPicPr>
          <p:blipFill rotWithShape="1">
            <a:blip r:embed="rId3">
              <a:alphaModFix/>
            </a:blip>
            <a:srcRect b="6537"/>
            <a:stretch/>
          </p:blipFill>
          <p:spPr>
            <a:xfrm>
              <a:off x="1905864" y="4772535"/>
              <a:ext cx="1310754" cy="2085466"/>
            </a:xfrm>
            <a:prstGeom prst="rect">
              <a:avLst/>
            </a:prstGeom>
            <a:noFill/>
            <a:ln>
              <a:noFill/>
            </a:ln>
          </p:spPr>
        </p:pic>
        <p:pic>
          <p:nvPicPr>
            <p:cNvPr id="57" name="Google Shape;57;p67"/>
            <p:cNvPicPr preferRelativeResize="0"/>
            <p:nvPr/>
          </p:nvPicPr>
          <p:blipFill rotWithShape="1">
            <a:blip r:embed="rId4">
              <a:alphaModFix/>
            </a:blip>
            <a:srcRect l="36486" b="35303"/>
            <a:stretch/>
          </p:blipFill>
          <p:spPr>
            <a:xfrm>
              <a:off x="0" y="5871928"/>
              <a:ext cx="968038" cy="986072"/>
            </a:xfrm>
            <a:prstGeom prst="rect">
              <a:avLst/>
            </a:prstGeom>
            <a:noFill/>
            <a:ln>
              <a:noFill/>
            </a:ln>
          </p:spPr>
        </p:pic>
      </p:grpSp>
      <p:pic>
        <p:nvPicPr>
          <p:cNvPr id="58" name="Google Shape;58;p67"/>
          <p:cNvPicPr preferRelativeResize="0"/>
          <p:nvPr/>
        </p:nvPicPr>
        <p:blipFill rotWithShape="1">
          <a:blip r:embed="rId2">
            <a:alphaModFix/>
          </a:blip>
          <a:srcRect l="41853"/>
          <a:stretch/>
        </p:blipFill>
        <p:spPr>
          <a:xfrm rot="5400000">
            <a:off x="1896426" y="-6666"/>
            <a:ext cx="1297423" cy="1310754"/>
          </a:xfrm>
          <a:prstGeom prst="rect">
            <a:avLst/>
          </a:prstGeom>
          <a:noFill/>
          <a:ln>
            <a:noFill/>
          </a:ln>
        </p:spPr>
      </p:pic>
      <p:pic>
        <p:nvPicPr>
          <p:cNvPr id="59" name="Google Shape;59;p67"/>
          <p:cNvPicPr preferRelativeResize="0"/>
          <p:nvPr/>
        </p:nvPicPr>
        <p:blipFill rotWithShape="1">
          <a:blip r:embed="rId3">
            <a:alphaModFix/>
          </a:blip>
          <a:srcRect b="6537"/>
          <a:stretch/>
        </p:blipFill>
        <p:spPr>
          <a:xfrm rot="5400000">
            <a:off x="380730" y="751648"/>
            <a:ext cx="1310754" cy="2085466"/>
          </a:xfrm>
          <a:prstGeom prst="rect">
            <a:avLst/>
          </a:prstGeom>
          <a:noFill/>
          <a:ln>
            <a:noFill/>
          </a:ln>
        </p:spPr>
      </p:pic>
      <p:pic>
        <p:nvPicPr>
          <p:cNvPr id="60" name="Google Shape;60;p67"/>
          <p:cNvPicPr preferRelativeResize="0"/>
          <p:nvPr/>
        </p:nvPicPr>
        <p:blipFill rotWithShape="1">
          <a:blip r:embed="rId4">
            <a:alphaModFix/>
          </a:blip>
          <a:srcRect l="86801" b="35303"/>
          <a:stretch/>
        </p:blipFill>
        <p:spPr>
          <a:xfrm rot="5400000">
            <a:off x="385823" y="-392448"/>
            <a:ext cx="201177" cy="986072"/>
          </a:xfrm>
          <a:prstGeom prst="rect">
            <a:avLst/>
          </a:prstGeom>
          <a:noFill/>
          <a:ln>
            <a:noFill/>
          </a:ln>
        </p:spPr>
      </p:pic>
      <p:sp>
        <p:nvSpPr>
          <p:cNvPr id="61" name="Google Shape;61;p67"/>
          <p:cNvSpPr/>
          <p:nvPr/>
        </p:nvSpPr>
        <p:spPr>
          <a:xfrm>
            <a:off x="5791200" y="4771682"/>
            <a:ext cx="1911910" cy="39962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re de sous-sous partie">
  <p:cSld name="Titre de sous-sous partie">
    <p:bg>
      <p:bgPr>
        <a:solidFill>
          <a:schemeClr val="lt1"/>
        </a:solidFill>
        <a:effectLst/>
      </p:bgPr>
    </p:bg>
    <p:spTree>
      <p:nvGrpSpPr>
        <p:cNvPr id="1" name="Shape 62"/>
        <p:cNvGrpSpPr/>
        <p:nvPr/>
      </p:nvGrpSpPr>
      <p:grpSpPr>
        <a:xfrm>
          <a:off x="0" y="0"/>
          <a:ext cx="0" cy="0"/>
          <a:chOff x="0" y="0"/>
          <a:chExt cx="0" cy="0"/>
        </a:xfrm>
      </p:grpSpPr>
      <p:sp>
        <p:nvSpPr>
          <p:cNvPr id="63" name="Google Shape;63;p68"/>
          <p:cNvSpPr/>
          <p:nvPr/>
        </p:nvSpPr>
        <p:spPr>
          <a:xfrm>
            <a:off x="0" y="3012416"/>
            <a:ext cx="12192000" cy="3845903"/>
          </a:xfrm>
          <a:custGeom>
            <a:avLst/>
            <a:gdLst/>
            <a:ahLst/>
            <a:cxnLst/>
            <a:rect l="l" t="t" r="r" b="b"/>
            <a:pathLst>
              <a:path w="9144000" h="3786504" extrusionOk="0">
                <a:moveTo>
                  <a:pt x="0" y="0"/>
                </a:moveTo>
                <a:lnTo>
                  <a:pt x="9144000" y="0"/>
                </a:lnTo>
                <a:lnTo>
                  <a:pt x="9144000" y="3786187"/>
                </a:lnTo>
                <a:lnTo>
                  <a:pt x="0" y="3786187"/>
                </a:lnTo>
                <a:lnTo>
                  <a:pt x="0" y="0"/>
                </a:lnTo>
                <a:close/>
              </a:path>
            </a:pathLst>
          </a:custGeom>
          <a:solidFill>
            <a:srgbClr val="1EAF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pic>
        <p:nvPicPr>
          <p:cNvPr id="64" name="Google Shape;64;p68"/>
          <p:cNvPicPr preferRelativeResize="0"/>
          <p:nvPr/>
        </p:nvPicPr>
        <p:blipFill rotWithShape="1">
          <a:blip r:embed="rId2">
            <a:alphaModFix/>
          </a:blip>
          <a:srcRect/>
          <a:stretch/>
        </p:blipFill>
        <p:spPr>
          <a:xfrm>
            <a:off x="7379239" y="6225837"/>
            <a:ext cx="1054699" cy="627942"/>
          </a:xfrm>
          <a:prstGeom prst="rect">
            <a:avLst/>
          </a:prstGeom>
          <a:noFill/>
          <a:ln>
            <a:noFill/>
          </a:ln>
        </p:spPr>
      </p:pic>
      <p:pic>
        <p:nvPicPr>
          <p:cNvPr id="65" name="Google Shape;65;p68"/>
          <p:cNvPicPr preferRelativeResize="0"/>
          <p:nvPr/>
        </p:nvPicPr>
        <p:blipFill rotWithShape="1">
          <a:blip r:embed="rId3">
            <a:alphaModFix/>
          </a:blip>
          <a:srcRect/>
          <a:stretch/>
        </p:blipFill>
        <p:spPr>
          <a:xfrm>
            <a:off x="9027902" y="4565234"/>
            <a:ext cx="3164098" cy="1865538"/>
          </a:xfrm>
          <a:prstGeom prst="rect">
            <a:avLst/>
          </a:prstGeom>
          <a:noFill/>
          <a:ln>
            <a:noFill/>
          </a:ln>
        </p:spPr>
      </p:pic>
      <p:sp>
        <p:nvSpPr>
          <p:cNvPr id="66" name="Google Shape;66;p68"/>
          <p:cNvSpPr/>
          <p:nvPr/>
        </p:nvSpPr>
        <p:spPr>
          <a:xfrm>
            <a:off x="2781302" y="0"/>
            <a:ext cx="9410700" cy="4603750"/>
          </a:xfrm>
          <a:custGeom>
            <a:avLst/>
            <a:gdLst/>
            <a:ahLst/>
            <a:cxnLst/>
            <a:rect l="l" t="t" r="r" b="b"/>
            <a:pathLst>
              <a:path w="7058025" h="4603750" extrusionOk="0">
                <a:moveTo>
                  <a:pt x="0" y="0"/>
                </a:moveTo>
                <a:lnTo>
                  <a:pt x="7058025" y="0"/>
                </a:lnTo>
                <a:lnTo>
                  <a:pt x="7058025" y="4603625"/>
                </a:lnTo>
                <a:lnTo>
                  <a:pt x="0" y="4603625"/>
                </a:lnTo>
                <a:lnTo>
                  <a:pt x="0" y="0"/>
                </a:lnTo>
                <a:close/>
              </a:path>
            </a:pathLst>
          </a:custGeom>
          <a:solidFill>
            <a:srgbClr val="312E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67" name="Google Shape;67;p68"/>
          <p:cNvSpPr txBox="1">
            <a:spLocks noGrp="1"/>
          </p:cNvSpPr>
          <p:nvPr>
            <p:ph type="title"/>
          </p:nvPr>
        </p:nvSpPr>
        <p:spPr>
          <a:xfrm>
            <a:off x="2781302" y="3042581"/>
            <a:ext cx="9207498" cy="151667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600" b="1" i="0" u="none" strike="noStrike" cap="none">
                <a:solidFill>
                  <a:schemeClr val="lt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 name="Google Shape;68;p68"/>
          <p:cNvPicPr preferRelativeResize="0"/>
          <p:nvPr/>
        </p:nvPicPr>
        <p:blipFill rotWithShape="1">
          <a:blip r:embed="rId4">
            <a:alphaModFix/>
          </a:blip>
          <a:srcRect/>
          <a:stretch/>
        </p:blipFill>
        <p:spPr>
          <a:xfrm>
            <a:off x="9027902" y="1147000"/>
            <a:ext cx="3164098" cy="1859441"/>
          </a:xfrm>
          <a:prstGeom prst="rect">
            <a:avLst/>
          </a:prstGeom>
          <a:noFill/>
          <a:ln>
            <a:noFill/>
          </a:ln>
        </p:spPr>
      </p:pic>
      <p:pic>
        <p:nvPicPr>
          <p:cNvPr id="69" name="Google Shape;69;p68"/>
          <p:cNvPicPr preferRelativeResize="0"/>
          <p:nvPr/>
        </p:nvPicPr>
        <p:blipFill rotWithShape="1">
          <a:blip r:embed="rId5">
            <a:alphaModFix/>
          </a:blip>
          <a:srcRect/>
          <a:stretch/>
        </p:blipFill>
        <p:spPr>
          <a:xfrm>
            <a:off x="7379239" y="2"/>
            <a:ext cx="1597290" cy="1420491"/>
          </a:xfrm>
          <a:prstGeom prst="rect">
            <a:avLst/>
          </a:prstGeom>
          <a:noFill/>
          <a:ln>
            <a:noFill/>
          </a:ln>
        </p:spPr>
      </p:pic>
      <p:sp>
        <p:nvSpPr>
          <p:cNvPr id="70" name="Google Shape;70;p68"/>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a:solidFill>
                  <a:schemeClr val="lt1"/>
                </a:solidFill>
                <a:latin typeface="Tahoma"/>
                <a:ea typeface="Tahoma"/>
                <a:cs typeface="Tahoma"/>
                <a:sym typeface="Tahoma"/>
              </a:defRPr>
            </a:lvl1pPr>
            <a:lvl2pPr marL="0" lvl="1" indent="0" algn="l">
              <a:spcBef>
                <a:spcPts val="0"/>
              </a:spcBef>
              <a:buNone/>
              <a:defRPr sz="1100" b="1">
                <a:solidFill>
                  <a:schemeClr val="lt1"/>
                </a:solidFill>
                <a:latin typeface="Tahoma"/>
                <a:ea typeface="Tahoma"/>
                <a:cs typeface="Tahoma"/>
                <a:sym typeface="Tahoma"/>
              </a:defRPr>
            </a:lvl2pPr>
            <a:lvl3pPr marL="0" lvl="2" indent="0" algn="l">
              <a:spcBef>
                <a:spcPts val="0"/>
              </a:spcBef>
              <a:buNone/>
              <a:defRPr sz="1100" b="1">
                <a:solidFill>
                  <a:schemeClr val="lt1"/>
                </a:solidFill>
                <a:latin typeface="Tahoma"/>
                <a:ea typeface="Tahoma"/>
                <a:cs typeface="Tahoma"/>
                <a:sym typeface="Tahoma"/>
              </a:defRPr>
            </a:lvl3pPr>
            <a:lvl4pPr marL="0" lvl="3" indent="0" algn="l">
              <a:spcBef>
                <a:spcPts val="0"/>
              </a:spcBef>
              <a:buNone/>
              <a:defRPr sz="1100" b="1">
                <a:solidFill>
                  <a:schemeClr val="lt1"/>
                </a:solidFill>
                <a:latin typeface="Tahoma"/>
                <a:ea typeface="Tahoma"/>
                <a:cs typeface="Tahoma"/>
                <a:sym typeface="Tahoma"/>
              </a:defRPr>
            </a:lvl4pPr>
            <a:lvl5pPr marL="0" lvl="4" indent="0" algn="l">
              <a:spcBef>
                <a:spcPts val="0"/>
              </a:spcBef>
              <a:buNone/>
              <a:defRPr sz="1100" b="1">
                <a:solidFill>
                  <a:schemeClr val="lt1"/>
                </a:solidFill>
                <a:latin typeface="Tahoma"/>
                <a:ea typeface="Tahoma"/>
                <a:cs typeface="Tahoma"/>
                <a:sym typeface="Tahoma"/>
              </a:defRPr>
            </a:lvl5pPr>
            <a:lvl6pPr marL="0" lvl="5" indent="0" algn="l">
              <a:spcBef>
                <a:spcPts val="0"/>
              </a:spcBef>
              <a:buNone/>
              <a:defRPr sz="1100" b="1">
                <a:solidFill>
                  <a:schemeClr val="lt1"/>
                </a:solidFill>
                <a:latin typeface="Tahoma"/>
                <a:ea typeface="Tahoma"/>
                <a:cs typeface="Tahoma"/>
                <a:sym typeface="Tahoma"/>
              </a:defRPr>
            </a:lvl6pPr>
            <a:lvl7pPr marL="0" lvl="6" indent="0" algn="l">
              <a:spcBef>
                <a:spcPts val="0"/>
              </a:spcBef>
              <a:buNone/>
              <a:defRPr sz="1100" b="1">
                <a:solidFill>
                  <a:schemeClr val="lt1"/>
                </a:solidFill>
                <a:latin typeface="Tahoma"/>
                <a:ea typeface="Tahoma"/>
                <a:cs typeface="Tahoma"/>
                <a:sym typeface="Tahoma"/>
              </a:defRPr>
            </a:lvl7pPr>
            <a:lvl8pPr marL="0" lvl="7" indent="0" algn="l">
              <a:spcBef>
                <a:spcPts val="0"/>
              </a:spcBef>
              <a:buNone/>
              <a:defRPr sz="1100" b="1">
                <a:solidFill>
                  <a:schemeClr val="lt1"/>
                </a:solidFill>
                <a:latin typeface="Tahoma"/>
                <a:ea typeface="Tahoma"/>
                <a:cs typeface="Tahoma"/>
                <a:sym typeface="Tahoma"/>
              </a:defRPr>
            </a:lvl8pPr>
            <a:lvl9pPr marL="0" lvl="8" indent="0" algn="l">
              <a:spcBef>
                <a:spcPts val="0"/>
              </a:spcBef>
              <a:buNone/>
              <a:defRPr sz="1100" b="1">
                <a:solidFill>
                  <a:schemeClr val="lt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ge contenu">
  <p:cSld name="Page contenu">
    <p:spTree>
      <p:nvGrpSpPr>
        <p:cNvPr id="1" name="Shape 71"/>
        <p:cNvGrpSpPr/>
        <p:nvPr/>
      </p:nvGrpSpPr>
      <p:grpSpPr>
        <a:xfrm>
          <a:off x="0" y="0"/>
          <a:ext cx="0" cy="0"/>
          <a:chOff x="0" y="0"/>
          <a:chExt cx="0" cy="0"/>
        </a:xfrm>
      </p:grpSpPr>
      <p:sp>
        <p:nvSpPr>
          <p:cNvPr id="72" name="Google Shape;72;p69"/>
          <p:cNvSpPr txBox="1">
            <a:spLocks noGrp="1"/>
          </p:cNvSpPr>
          <p:nvPr>
            <p:ph type="title"/>
          </p:nvPr>
        </p:nvSpPr>
        <p:spPr>
          <a:xfrm>
            <a:off x="779848" y="384280"/>
            <a:ext cx="8508016" cy="7819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69"/>
          <p:cNvSpPr txBox="1">
            <a:spLocks noGrp="1"/>
          </p:cNvSpPr>
          <p:nvPr>
            <p:ph type="body" idx="1"/>
          </p:nvPr>
        </p:nvSpPr>
        <p:spPr>
          <a:xfrm>
            <a:off x="780696" y="2910806"/>
            <a:ext cx="8525019" cy="33002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L="914400" marR="0" lvl="1"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74" name="Google Shape;74;p69"/>
          <p:cNvSpPr txBox="1">
            <a:spLocks noGrp="1"/>
          </p:cNvSpPr>
          <p:nvPr>
            <p:ph type="body" idx="2"/>
          </p:nvPr>
        </p:nvSpPr>
        <p:spPr>
          <a:xfrm>
            <a:off x="780696" y="1390798"/>
            <a:ext cx="8525019" cy="1295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1pPr>
            <a:lvl2pPr marL="914400" marR="0" lvl="1"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75" name="Google Shape;75;p69"/>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a:solidFill>
                  <a:srgbClr val="312E82"/>
                </a:solidFill>
                <a:latin typeface="Tahoma"/>
                <a:ea typeface="Tahoma"/>
                <a:cs typeface="Tahoma"/>
                <a:sym typeface="Tahoma"/>
              </a:defRPr>
            </a:lvl1pPr>
            <a:lvl2pPr marL="0" lvl="1" indent="0" algn="l">
              <a:spcBef>
                <a:spcPts val="0"/>
              </a:spcBef>
              <a:buNone/>
              <a:defRPr sz="1100" b="1">
                <a:solidFill>
                  <a:srgbClr val="312E82"/>
                </a:solidFill>
                <a:latin typeface="Tahoma"/>
                <a:ea typeface="Tahoma"/>
                <a:cs typeface="Tahoma"/>
                <a:sym typeface="Tahoma"/>
              </a:defRPr>
            </a:lvl2pPr>
            <a:lvl3pPr marL="0" lvl="2" indent="0" algn="l">
              <a:spcBef>
                <a:spcPts val="0"/>
              </a:spcBef>
              <a:buNone/>
              <a:defRPr sz="1100" b="1">
                <a:solidFill>
                  <a:srgbClr val="312E82"/>
                </a:solidFill>
                <a:latin typeface="Tahoma"/>
                <a:ea typeface="Tahoma"/>
                <a:cs typeface="Tahoma"/>
                <a:sym typeface="Tahoma"/>
              </a:defRPr>
            </a:lvl3pPr>
            <a:lvl4pPr marL="0" lvl="3" indent="0" algn="l">
              <a:spcBef>
                <a:spcPts val="0"/>
              </a:spcBef>
              <a:buNone/>
              <a:defRPr sz="1100" b="1">
                <a:solidFill>
                  <a:srgbClr val="312E82"/>
                </a:solidFill>
                <a:latin typeface="Tahoma"/>
                <a:ea typeface="Tahoma"/>
                <a:cs typeface="Tahoma"/>
                <a:sym typeface="Tahoma"/>
              </a:defRPr>
            </a:lvl4pPr>
            <a:lvl5pPr marL="0" lvl="4" indent="0" algn="l">
              <a:spcBef>
                <a:spcPts val="0"/>
              </a:spcBef>
              <a:buNone/>
              <a:defRPr sz="1100" b="1">
                <a:solidFill>
                  <a:srgbClr val="312E82"/>
                </a:solidFill>
                <a:latin typeface="Tahoma"/>
                <a:ea typeface="Tahoma"/>
                <a:cs typeface="Tahoma"/>
                <a:sym typeface="Tahoma"/>
              </a:defRPr>
            </a:lvl5pPr>
            <a:lvl6pPr marL="0" lvl="5" indent="0" algn="l">
              <a:spcBef>
                <a:spcPts val="0"/>
              </a:spcBef>
              <a:buNone/>
              <a:defRPr sz="1100" b="1">
                <a:solidFill>
                  <a:srgbClr val="312E82"/>
                </a:solidFill>
                <a:latin typeface="Tahoma"/>
                <a:ea typeface="Tahoma"/>
                <a:cs typeface="Tahoma"/>
                <a:sym typeface="Tahoma"/>
              </a:defRPr>
            </a:lvl6pPr>
            <a:lvl7pPr marL="0" lvl="6" indent="0" algn="l">
              <a:spcBef>
                <a:spcPts val="0"/>
              </a:spcBef>
              <a:buNone/>
              <a:defRPr sz="1100" b="1">
                <a:solidFill>
                  <a:srgbClr val="312E82"/>
                </a:solidFill>
                <a:latin typeface="Tahoma"/>
                <a:ea typeface="Tahoma"/>
                <a:cs typeface="Tahoma"/>
                <a:sym typeface="Tahoma"/>
              </a:defRPr>
            </a:lvl7pPr>
            <a:lvl8pPr marL="0" lvl="7" indent="0" algn="l">
              <a:spcBef>
                <a:spcPts val="0"/>
              </a:spcBef>
              <a:buNone/>
              <a:defRPr sz="1100" b="1">
                <a:solidFill>
                  <a:srgbClr val="312E82"/>
                </a:solidFill>
                <a:latin typeface="Tahoma"/>
                <a:ea typeface="Tahoma"/>
                <a:cs typeface="Tahoma"/>
                <a:sym typeface="Tahoma"/>
              </a:defRPr>
            </a:lvl8pPr>
            <a:lvl9pPr marL="0" lvl="8" indent="0" algn="l">
              <a:spcBef>
                <a:spcPts val="0"/>
              </a:spcBef>
              <a:buNone/>
              <a:defRPr sz="1100" b="1">
                <a:solidFill>
                  <a:srgbClr val="312E82"/>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e contenu double colonne">
  <p:cSld name="Page contenu double colonne">
    <p:spTree>
      <p:nvGrpSpPr>
        <p:cNvPr id="1" name="Shape 76"/>
        <p:cNvGrpSpPr/>
        <p:nvPr/>
      </p:nvGrpSpPr>
      <p:grpSpPr>
        <a:xfrm>
          <a:off x="0" y="0"/>
          <a:ext cx="0" cy="0"/>
          <a:chOff x="0" y="0"/>
          <a:chExt cx="0" cy="0"/>
        </a:xfrm>
      </p:grpSpPr>
      <p:sp>
        <p:nvSpPr>
          <p:cNvPr id="77" name="Google Shape;77;p70"/>
          <p:cNvSpPr txBox="1">
            <a:spLocks noGrp="1"/>
          </p:cNvSpPr>
          <p:nvPr>
            <p:ph type="title"/>
          </p:nvPr>
        </p:nvSpPr>
        <p:spPr>
          <a:xfrm>
            <a:off x="779848" y="384280"/>
            <a:ext cx="8508016" cy="7819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0"/>
          <p:cNvSpPr txBox="1">
            <a:spLocks noGrp="1"/>
          </p:cNvSpPr>
          <p:nvPr>
            <p:ph type="body" idx="1"/>
          </p:nvPr>
        </p:nvSpPr>
        <p:spPr>
          <a:xfrm>
            <a:off x="780697" y="1447800"/>
            <a:ext cx="4096105" cy="47632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L="914400" marR="0" lvl="1"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79" name="Google Shape;79;p70"/>
          <p:cNvSpPr txBox="1">
            <a:spLocks noGrp="1"/>
          </p:cNvSpPr>
          <p:nvPr>
            <p:ph type="body" idx="2"/>
          </p:nvPr>
        </p:nvSpPr>
        <p:spPr>
          <a:xfrm>
            <a:off x="5191761" y="1447800"/>
            <a:ext cx="4096105" cy="47632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L="914400" marR="0" lvl="1"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2pPr>
            <a:lvl3pPr marL="1371600" marR="0" lvl="2"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3pPr>
            <a:lvl4pPr marL="1828800" marR="0" lvl="3"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4pPr>
            <a:lvl5pPr marL="2286000" marR="0" lvl="4" indent="-228600" algn="l" rtl="0">
              <a:spcBef>
                <a:spcPts val="0"/>
              </a:spcBef>
              <a:spcAft>
                <a:spcPts val="0"/>
              </a:spcAft>
              <a:buSzPts val="1400"/>
              <a:buNone/>
              <a:defRPr sz="1800" b="1" i="0" u="none" strike="noStrike" cap="none">
                <a:solidFill>
                  <a:schemeClr val="accent1"/>
                </a:solidFill>
                <a:latin typeface="Tahoma"/>
                <a:ea typeface="Tahoma"/>
                <a:cs typeface="Tahoma"/>
                <a:sym typeface="Tahoma"/>
              </a:defRPr>
            </a:lvl5pPr>
            <a:lvl6pPr marL="2743200" marR="0" lvl="5" indent="-228600" algn="l" rtl="0">
              <a:spcBef>
                <a:spcPts val="0"/>
              </a:spcBef>
              <a:spcAft>
                <a:spcPts val="0"/>
              </a:spcAft>
              <a:buSzPts val="1400"/>
              <a:buNone/>
              <a:defRPr sz="1800" b="0" i="0" u="none" strike="noStrike" cap="none">
                <a:latin typeface="Tahoma"/>
                <a:ea typeface="Tahoma"/>
                <a:cs typeface="Tahoma"/>
                <a:sym typeface="Tahoma"/>
              </a:defRPr>
            </a:lvl6pPr>
            <a:lvl7pPr marL="3200400" marR="0" lvl="6" indent="-228600" algn="l" rtl="0">
              <a:spcBef>
                <a:spcPts val="0"/>
              </a:spcBef>
              <a:spcAft>
                <a:spcPts val="0"/>
              </a:spcAft>
              <a:buSzPts val="1400"/>
              <a:buNone/>
              <a:defRPr sz="1800" b="0" i="0" u="none" strike="noStrike" cap="none">
                <a:latin typeface="Tahoma"/>
                <a:ea typeface="Tahoma"/>
                <a:cs typeface="Tahoma"/>
                <a:sym typeface="Tahoma"/>
              </a:defRPr>
            </a:lvl7pPr>
            <a:lvl8pPr marL="3657600" marR="0" lvl="7" indent="-228600" algn="l" rtl="0">
              <a:spcBef>
                <a:spcPts val="0"/>
              </a:spcBef>
              <a:spcAft>
                <a:spcPts val="0"/>
              </a:spcAft>
              <a:buSzPts val="1400"/>
              <a:buNone/>
              <a:defRPr sz="1800" b="0" i="0" u="none" strike="noStrike" cap="none">
                <a:latin typeface="Tahoma"/>
                <a:ea typeface="Tahoma"/>
                <a:cs typeface="Tahoma"/>
                <a:sym typeface="Tahoma"/>
              </a:defRPr>
            </a:lvl8pPr>
            <a:lvl9pPr marL="4114800" marR="0" lvl="8" indent="-228600" algn="l" rtl="0">
              <a:spcBef>
                <a:spcPts val="0"/>
              </a:spcBef>
              <a:spcAft>
                <a:spcPts val="0"/>
              </a:spcAft>
              <a:buSzPts val="1400"/>
              <a:buNone/>
              <a:defRPr sz="1800" b="0" i="0" u="none" strike="noStrike" cap="none">
                <a:latin typeface="Tahoma"/>
                <a:ea typeface="Tahoma"/>
                <a:cs typeface="Tahoma"/>
                <a:sym typeface="Tahoma"/>
              </a:defRPr>
            </a:lvl9pPr>
          </a:lstStyle>
          <a:p>
            <a:endParaRPr/>
          </a:p>
        </p:txBody>
      </p:sp>
      <p:sp>
        <p:nvSpPr>
          <p:cNvPr id="80" name="Google Shape;80;p70"/>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b="1">
                <a:solidFill>
                  <a:srgbClr val="312E82"/>
                </a:solidFill>
                <a:latin typeface="Tahoma"/>
                <a:ea typeface="Tahoma"/>
                <a:cs typeface="Tahoma"/>
                <a:sym typeface="Tahoma"/>
              </a:defRPr>
            </a:lvl1pPr>
            <a:lvl2pPr marL="0" lvl="1" indent="0" algn="l">
              <a:spcBef>
                <a:spcPts val="0"/>
              </a:spcBef>
              <a:buNone/>
              <a:defRPr sz="1100" b="1">
                <a:solidFill>
                  <a:srgbClr val="312E82"/>
                </a:solidFill>
                <a:latin typeface="Tahoma"/>
                <a:ea typeface="Tahoma"/>
                <a:cs typeface="Tahoma"/>
                <a:sym typeface="Tahoma"/>
              </a:defRPr>
            </a:lvl2pPr>
            <a:lvl3pPr marL="0" lvl="2" indent="0" algn="l">
              <a:spcBef>
                <a:spcPts val="0"/>
              </a:spcBef>
              <a:buNone/>
              <a:defRPr sz="1100" b="1">
                <a:solidFill>
                  <a:srgbClr val="312E82"/>
                </a:solidFill>
                <a:latin typeface="Tahoma"/>
                <a:ea typeface="Tahoma"/>
                <a:cs typeface="Tahoma"/>
                <a:sym typeface="Tahoma"/>
              </a:defRPr>
            </a:lvl3pPr>
            <a:lvl4pPr marL="0" lvl="3" indent="0" algn="l">
              <a:spcBef>
                <a:spcPts val="0"/>
              </a:spcBef>
              <a:buNone/>
              <a:defRPr sz="1100" b="1">
                <a:solidFill>
                  <a:srgbClr val="312E82"/>
                </a:solidFill>
                <a:latin typeface="Tahoma"/>
                <a:ea typeface="Tahoma"/>
                <a:cs typeface="Tahoma"/>
                <a:sym typeface="Tahoma"/>
              </a:defRPr>
            </a:lvl4pPr>
            <a:lvl5pPr marL="0" lvl="4" indent="0" algn="l">
              <a:spcBef>
                <a:spcPts val="0"/>
              </a:spcBef>
              <a:buNone/>
              <a:defRPr sz="1100" b="1">
                <a:solidFill>
                  <a:srgbClr val="312E82"/>
                </a:solidFill>
                <a:latin typeface="Tahoma"/>
                <a:ea typeface="Tahoma"/>
                <a:cs typeface="Tahoma"/>
                <a:sym typeface="Tahoma"/>
              </a:defRPr>
            </a:lvl5pPr>
            <a:lvl6pPr marL="0" lvl="5" indent="0" algn="l">
              <a:spcBef>
                <a:spcPts val="0"/>
              </a:spcBef>
              <a:buNone/>
              <a:defRPr sz="1100" b="1">
                <a:solidFill>
                  <a:srgbClr val="312E82"/>
                </a:solidFill>
                <a:latin typeface="Tahoma"/>
                <a:ea typeface="Tahoma"/>
                <a:cs typeface="Tahoma"/>
                <a:sym typeface="Tahoma"/>
              </a:defRPr>
            </a:lvl6pPr>
            <a:lvl7pPr marL="0" lvl="6" indent="0" algn="l">
              <a:spcBef>
                <a:spcPts val="0"/>
              </a:spcBef>
              <a:buNone/>
              <a:defRPr sz="1100" b="1">
                <a:solidFill>
                  <a:srgbClr val="312E82"/>
                </a:solidFill>
                <a:latin typeface="Tahoma"/>
                <a:ea typeface="Tahoma"/>
                <a:cs typeface="Tahoma"/>
                <a:sym typeface="Tahoma"/>
              </a:defRPr>
            </a:lvl7pPr>
            <a:lvl8pPr marL="0" lvl="7" indent="0" algn="l">
              <a:spcBef>
                <a:spcPts val="0"/>
              </a:spcBef>
              <a:buNone/>
              <a:defRPr sz="1100" b="1">
                <a:solidFill>
                  <a:srgbClr val="312E82"/>
                </a:solidFill>
                <a:latin typeface="Tahoma"/>
                <a:ea typeface="Tahoma"/>
                <a:cs typeface="Tahoma"/>
                <a:sym typeface="Tahoma"/>
              </a:defRPr>
            </a:lvl8pPr>
            <a:lvl9pPr marL="0" lvl="8" indent="0" algn="l">
              <a:spcBef>
                <a:spcPts val="0"/>
              </a:spcBef>
              <a:buNone/>
              <a:defRPr sz="1100" b="1">
                <a:solidFill>
                  <a:srgbClr val="312E82"/>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2"/>
          <p:cNvPicPr preferRelativeResize="0"/>
          <p:nvPr/>
        </p:nvPicPr>
        <p:blipFill rotWithShape="1">
          <a:blip r:embed="rId9">
            <a:alphaModFix/>
          </a:blip>
          <a:srcRect/>
          <a:stretch/>
        </p:blipFill>
        <p:spPr>
          <a:xfrm>
            <a:off x="10744200" y="6400800"/>
            <a:ext cx="1228784" cy="253981"/>
          </a:xfrm>
          <a:prstGeom prst="rect">
            <a:avLst/>
          </a:prstGeom>
          <a:noFill/>
          <a:ln>
            <a:noFill/>
          </a:ln>
        </p:spPr>
      </p:pic>
      <p:sp>
        <p:nvSpPr>
          <p:cNvPr id="11" name="Google Shape;1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C8BAE"/>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2" name="Google Shape;1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C8BAE"/>
                </a:solidFill>
                <a:latin typeface="Tahoma"/>
                <a:ea typeface="Tahoma"/>
                <a:cs typeface="Tahoma"/>
                <a:sym typeface="Tahoma"/>
              </a:defRPr>
            </a:lvl1pPr>
            <a:lvl2pPr marL="0" marR="0" lvl="1" indent="0" algn="r" rtl="0">
              <a:spcBef>
                <a:spcPts val="0"/>
              </a:spcBef>
              <a:buNone/>
              <a:defRPr sz="1200" b="0" i="0" u="none" strike="noStrike" cap="none">
                <a:solidFill>
                  <a:srgbClr val="8C8BAE"/>
                </a:solidFill>
                <a:latin typeface="Tahoma"/>
                <a:ea typeface="Tahoma"/>
                <a:cs typeface="Tahoma"/>
                <a:sym typeface="Tahoma"/>
              </a:defRPr>
            </a:lvl2pPr>
            <a:lvl3pPr marL="0" marR="0" lvl="2" indent="0" algn="r" rtl="0">
              <a:spcBef>
                <a:spcPts val="0"/>
              </a:spcBef>
              <a:buNone/>
              <a:defRPr sz="1200" b="0" i="0" u="none" strike="noStrike" cap="none">
                <a:solidFill>
                  <a:srgbClr val="8C8BAE"/>
                </a:solidFill>
                <a:latin typeface="Tahoma"/>
                <a:ea typeface="Tahoma"/>
                <a:cs typeface="Tahoma"/>
                <a:sym typeface="Tahoma"/>
              </a:defRPr>
            </a:lvl3pPr>
            <a:lvl4pPr marL="0" marR="0" lvl="3" indent="0" algn="r" rtl="0">
              <a:spcBef>
                <a:spcPts val="0"/>
              </a:spcBef>
              <a:buNone/>
              <a:defRPr sz="1200" b="0" i="0" u="none" strike="noStrike" cap="none">
                <a:solidFill>
                  <a:srgbClr val="8C8BAE"/>
                </a:solidFill>
                <a:latin typeface="Tahoma"/>
                <a:ea typeface="Tahoma"/>
                <a:cs typeface="Tahoma"/>
                <a:sym typeface="Tahoma"/>
              </a:defRPr>
            </a:lvl4pPr>
            <a:lvl5pPr marL="0" marR="0" lvl="4" indent="0" algn="r" rtl="0">
              <a:spcBef>
                <a:spcPts val="0"/>
              </a:spcBef>
              <a:buNone/>
              <a:defRPr sz="1200" b="0" i="0" u="none" strike="noStrike" cap="none">
                <a:solidFill>
                  <a:srgbClr val="8C8BAE"/>
                </a:solidFill>
                <a:latin typeface="Tahoma"/>
                <a:ea typeface="Tahoma"/>
                <a:cs typeface="Tahoma"/>
                <a:sym typeface="Tahoma"/>
              </a:defRPr>
            </a:lvl5pPr>
            <a:lvl6pPr marL="0" marR="0" lvl="5" indent="0" algn="r" rtl="0">
              <a:spcBef>
                <a:spcPts val="0"/>
              </a:spcBef>
              <a:buNone/>
              <a:defRPr sz="1200" b="0" i="0" u="none" strike="noStrike" cap="none">
                <a:solidFill>
                  <a:srgbClr val="8C8BAE"/>
                </a:solidFill>
                <a:latin typeface="Tahoma"/>
                <a:ea typeface="Tahoma"/>
                <a:cs typeface="Tahoma"/>
                <a:sym typeface="Tahoma"/>
              </a:defRPr>
            </a:lvl6pPr>
            <a:lvl7pPr marL="0" marR="0" lvl="6" indent="0" algn="r" rtl="0">
              <a:spcBef>
                <a:spcPts val="0"/>
              </a:spcBef>
              <a:buNone/>
              <a:defRPr sz="1200" b="0" i="0" u="none" strike="noStrike" cap="none">
                <a:solidFill>
                  <a:srgbClr val="8C8BAE"/>
                </a:solidFill>
                <a:latin typeface="Tahoma"/>
                <a:ea typeface="Tahoma"/>
                <a:cs typeface="Tahoma"/>
                <a:sym typeface="Tahoma"/>
              </a:defRPr>
            </a:lvl7pPr>
            <a:lvl8pPr marL="0" marR="0" lvl="7" indent="0" algn="r" rtl="0">
              <a:spcBef>
                <a:spcPts val="0"/>
              </a:spcBef>
              <a:buNone/>
              <a:defRPr sz="1200" b="0" i="0" u="none" strike="noStrike" cap="none">
                <a:solidFill>
                  <a:srgbClr val="8C8BAE"/>
                </a:solidFill>
                <a:latin typeface="Tahoma"/>
                <a:ea typeface="Tahoma"/>
                <a:cs typeface="Tahoma"/>
                <a:sym typeface="Tahoma"/>
              </a:defRPr>
            </a:lvl8pPr>
            <a:lvl9pPr marL="0" marR="0" lvl="8" indent="0" algn="r" rtl="0">
              <a:spcBef>
                <a:spcPts val="0"/>
              </a:spcBef>
              <a:buNone/>
              <a:defRPr sz="1200" b="0" i="0" u="none" strike="noStrike" cap="none">
                <a:solidFill>
                  <a:srgbClr val="8C8BA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914400" y="1905000"/>
            <a:ext cx="7902142" cy="21059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2800" b="0"/>
              <a:t>Modélisation (hydro)géochimique du devenir des micropolluants métalliques dans les ouvrages d’infiltration des eaux pluviales</a:t>
            </a:r>
            <a:endParaRPr sz="2800"/>
          </a:p>
        </p:txBody>
      </p:sp>
      <p:sp>
        <p:nvSpPr>
          <p:cNvPr id="86" name="Google Shape;86;p1"/>
          <p:cNvSpPr txBox="1">
            <a:spLocks noGrp="1"/>
          </p:cNvSpPr>
          <p:nvPr>
            <p:ph type="body" idx="1"/>
          </p:nvPr>
        </p:nvSpPr>
        <p:spPr>
          <a:xfrm>
            <a:off x="228600" y="636373"/>
            <a:ext cx="2819400" cy="6372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13/06/2025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Clélia DOYON</a:t>
            </a:r>
            <a:endParaRPr dirty="0"/>
          </a:p>
          <a:p>
            <a:pPr marL="0" lvl="0" indent="0" algn="l" rtl="0">
              <a:spcBef>
                <a:spcPts val="0"/>
              </a:spcBef>
              <a:spcAft>
                <a:spcPts val="0"/>
              </a:spcAft>
              <a:buNone/>
            </a:pPr>
            <a:endParaRPr dirty="0"/>
          </a:p>
        </p:txBody>
      </p:sp>
      <p:sp>
        <p:nvSpPr>
          <p:cNvPr id="87" name="Google Shape;87;p1"/>
          <p:cNvSpPr txBox="1">
            <a:spLocks noGrp="1"/>
          </p:cNvSpPr>
          <p:nvPr>
            <p:ph type="body" idx="2"/>
          </p:nvPr>
        </p:nvSpPr>
        <p:spPr>
          <a:xfrm>
            <a:off x="228600" y="277077"/>
            <a:ext cx="2926080" cy="3592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Journées Scientifiques – SNO </a:t>
            </a:r>
            <a:r>
              <a:rPr lang="fr-FR" dirty="0" err="1"/>
              <a:t>Observil</a:t>
            </a:r>
            <a:endParaRPr dirty="0"/>
          </a:p>
        </p:txBody>
      </p:sp>
      <p:sp>
        <p:nvSpPr>
          <p:cNvPr id="88" name="Google Shape;88;p1"/>
          <p:cNvSpPr txBox="1"/>
          <p:nvPr/>
        </p:nvSpPr>
        <p:spPr>
          <a:xfrm>
            <a:off x="914400" y="4171371"/>
            <a:ext cx="6248400" cy="637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b="1" dirty="0">
                <a:solidFill>
                  <a:schemeClr val="lt1"/>
                </a:solidFill>
                <a:latin typeface="Tahoma"/>
                <a:ea typeface="Tahoma"/>
                <a:cs typeface="Tahoma"/>
                <a:sym typeface="Tahoma"/>
              </a:rPr>
              <a:t>Directrice de thèse : Béatrice BECHET (Université Gustave Eiffel)</a:t>
            </a:r>
            <a:endParaRPr dirty="0"/>
          </a:p>
          <a:p>
            <a:pPr marL="0" marR="0" lvl="0" indent="0" algn="l" rtl="0">
              <a:spcBef>
                <a:spcPts val="0"/>
              </a:spcBef>
              <a:spcAft>
                <a:spcPts val="0"/>
              </a:spcAft>
              <a:buNone/>
            </a:pPr>
            <a:endParaRPr sz="1100" b="1" dirty="0">
              <a:solidFill>
                <a:schemeClr val="lt1"/>
              </a:solidFill>
              <a:latin typeface="Tahoma"/>
              <a:ea typeface="Tahoma"/>
              <a:cs typeface="Tahoma"/>
              <a:sym typeface="Tahoma"/>
            </a:endParaRPr>
          </a:p>
          <a:p>
            <a:pPr marL="0" marR="0" lvl="0" indent="0" algn="l" rtl="0">
              <a:spcBef>
                <a:spcPts val="0"/>
              </a:spcBef>
              <a:spcAft>
                <a:spcPts val="0"/>
              </a:spcAft>
              <a:buNone/>
            </a:pPr>
            <a:r>
              <a:rPr lang="fr-FR" sz="1100" b="1" dirty="0">
                <a:solidFill>
                  <a:schemeClr val="lt1"/>
                </a:solidFill>
                <a:latin typeface="Tahoma"/>
                <a:ea typeface="Tahoma"/>
                <a:cs typeface="Tahoma"/>
                <a:sym typeface="Tahoma"/>
              </a:rPr>
              <a:t>Co-directeur de thèse : Mathieu GAUTIER (INSA Lyon)</a:t>
            </a:r>
          </a:p>
          <a:p>
            <a:pPr marL="0" marR="0" lvl="0" indent="0" algn="l" rtl="0">
              <a:spcBef>
                <a:spcPts val="0"/>
              </a:spcBef>
              <a:spcAft>
                <a:spcPts val="0"/>
              </a:spcAft>
              <a:buNone/>
            </a:pPr>
            <a:endParaRPr lang="fr-FR" sz="1100" b="1" dirty="0">
              <a:solidFill>
                <a:schemeClr val="lt1"/>
              </a:solidFill>
              <a:latin typeface="Tahoma"/>
              <a:ea typeface="Tahoma"/>
              <a:cs typeface="Tahoma"/>
              <a:sym typeface="Tahoma"/>
            </a:endParaRPr>
          </a:p>
          <a:p>
            <a:pPr marL="0" marR="0" lvl="0" indent="0" algn="l" rtl="0">
              <a:spcBef>
                <a:spcPts val="0"/>
              </a:spcBef>
              <a:spcAft>
                <a:spcPts val="0"/>
              </a:spcAft>
              <a:buNone/>
            </a:pPr>
            <a:r>
              <a:rPr lang="fr-FR" sz="1100" b="1" dirty="0">
                <a:solidFill>
                  <a:schemeClr val="lt1"/>
                </a:solidFill>
                <a:latin typeface="Tahoma"/>
                <a:ea typeface="Tahoma"/>
                <a:cs typeface="Tahoma"/>
                <a:sym typeface="Tahoma"/>
              </a:rPr>
              <a:t>Appui au travail de modélisation : Denise BLANC (INSA Lyon)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Objectifs</a:t>
            </a:r>
            <a:endParaRPr dirty="0"/>
          </a:p>
        </p:txBody>
      </p:sp>
      <p:sp>
        <p:nvSpPr>
          <p:cNvPr id="165" name="Google Shape;165;p21"/>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Echelles d’étude</a:t>
            </a:r>
            <a:endParaRPr dirty="0"/>
          </a:p>
        </p:txBody>
      </p:sp>
      <p:sp>
        <p:nvSpPr>
          <p:cNvPr id="166" name="Google Shape;166;p21"/>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10</a:t>
            </a:fld>
            <a:endParaRPr/>
          </a:p>
        </p:txBody>
      </p:sp>
      <p:pic>
        <p:nvPicPr>
          <p:cNvPr id="167" name="Google Shape;167;p21"/>
          <p:cNvPicPr preferRelativeResize="0"/>
          <p:nvPr/>
        </p:nvPicPr>
        <p:blipFill rotWithShape="1">
          <a:blip r:embed="rId3">
            <a:alphaModFix/>
          </a:blip>
          <a:srcRect/>
          <a:stretch/>
        </p:blipFill>
        <p:spPr>
          <a:xfrm>
            <a:off x="1524000" y="2925953"/>
            <a:ext cx="8229600" cy="3017647"/>
          </a:xfrm>
          <a:prstGeom prst="rect">
            <a:avLst/>
          </a:prstGeom>
          <a:noFill/>
          <a:ln>
            <a:noFill/>
          </a:ln>
        </p:spPr>
      </p:pic>
      <p:sp>
        <p:nvSpPr>
          <p:cNvPr id="168" name="Google Shape;168;p21"/>
          <p:cNvSpPr txBox="1"/>
          <p:nvPr/>
        </p:nvSpPr>
        <p:spPr>
          <a:xfrm rot="-5400000">
            <a:off x="8917746" y="4892302"/>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chemeClr val="dk1"/>
                </a:solidFill>
                <a:latin typeface="Tahoma"/>
                <a:ea typeface="Tahoma"/>
                <a:cs typeface="Tahoma"/>
                <a:sym typeface="Tahoma"/>
              </a:rPr>
              <a:t>Source : Dang, 2023</a:t>
            </a:r>
            <a:endParaRPr/>
          </a:p>
        </p:txBody>
      </p:sp>
      <p:sp>
        <p:nvSpPr>
          <p:cNvPr id="171" name="Google Shape;171;p21"/>
          <p:cNvSpPr/>
          <p:nvPr/>
        </p:nvSpPr>
        <p:spPr>
          <a:xfrm>
            <a:off x="5410200" y="4343400"/>
            <a:ext cx="1524000" cy="228600"/>
          </a:xfrm>
          <a:prstGeom prst="rect">
            <a:avLst/>
          </a:prstGeom>
          <a:solidFill>
            <a:srgbClr val="93CDDD"/>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8" name="Google Shape;183;p22">
            <a:extLst>
              <a:ext uri="{FF2B5EF4-FFF2-40B4-BE49-F238E27FC236}">
                <a16:creationId xmlns:a16="http://schemas.microsoft.com/office/drawing/2014/main" id="{FCE9D6D0-4170-483D-954F-9B8438679972}"/>
              </a:ext>
            </a:extLst>
          </p:cNvPr>
          <p:cNvSpPr/>
          <p:nvPr/>
        </p:nvSpPr>
        <p:spPr>
          <a:xfrm>
            <a:off x="3733800" y="4572001"/>
            <a:ext cx="2743200" cy="1485900"/>
          </a:xfrm>
          <a:prstGeom prst="roundRect">
            <a:avLst>
              <a:gd name="adj" fmla="val 16667"/>
            </a:avLst>
          </a:prstGeom>
          <a:noFill/>
          <a:ln w="38100" cap="flat" cmpd="sng">
            <a:solidFill>
              <a:srgbClr val="00B05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9" name="Google Shape;123;p10">
            <a:extLst>
              <a:ext uri="{FF2B5EF4-FFF2-40B4-BE49-F238E27FC236}">
                <a16:creationId xmlns:a16="http://schemas.microsoft.com/office/drawing/2014/main" id="{5FCB0C3E-BEAF-4700-82AF-807A9F795D55}"/>
              </a:ext>
            </a:extLst>
          </p:cNvPr>
          <p:cNvSpPr/>
          <p:nvPr/>
        </p:nvSpPr>
        <p:spPr>
          <a:xfrm>
            <a:off x="4028342" y="5372275"/>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 name="Google Shape;172;p21">
            <a:extLst>
              <a:ext uri="{FF2B5EF4-FFF2-40B4-BE49-F238E27FC236}">
                <a16:creationId xmlns:a16="http://schemas.microsoft.com/office/drawing/2014/main" id="{AAC63D1C-DED2-478F-BCBB-1C1242CC3956}"/>
              </a:ext>
            </a:extLst>
          </p:cNvPr>
          <p:cNvSpPr/>
          <p:nvPr/>
        </p:nvSpPr>
        <p:spPr>
          <a:xfrm>
            <a:off x="4876800" y="2763168"/>
            <a:ext cx="2514600" cy="1351632"/>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0" name="Google Shape;185;p22">
            <a:extLst>
              <a:ext uri="{FF2B5EF4-FFF2-40B4-BE49-F238E27FC236}">
                <a16:creationId xmlns:a16="http://schemas.microsoft.com/office/drawing/2014/main" id="{F956CCFC-140E-44A0-B31A-827FA1798857}"/>
              </a:ext>
            </a:extLst>
          </p:cNvPr>
          <p:cNvSpPr txBox="1"/>
          <p:nvPr/>
        </p:nvSpPr>
        <p:spPr>
          <a:xfrm>
            <a:off x="3733800" y="3203337"/>
            <a:ext cx="30124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chemeClr val="accent4"/>
                </a:solidFill>
                <a:latin typeface="Tahoma"/>
                <a:ea typeface="Tahoma"/>
                <a:cs typeface="Tahoma"/>
                <a:sym typeface="Tahoma"/>
              </a:rPr>
              <a:t>Echelle du compartiment sol</a:t>
            </a:r>
          </a:p>
          <a:p>
            <a:pPr marL="0" marR="0" lvl="0" indent="0" algn="l" rtl="0">
              <a:spcBef>
                <a:spcPts val="0"/>
              </a:spcBef>
              <a:spcAft>
                <a:spcPts val="0"/>
              </a:spcAft>
              <a:buNone/>
            </a:pPr>
            <a:endParaRPr lang="fr-FR" sz="1200" dirty="0">
              <a:solidFill>
                <a:schemeClr val="accent4"/>
              </a:solidFill>
              <a:latin typeface="Tahoma"/>
              <a:ea typeface="Tahoma"/>
              <a:cs typeface="Tahoma"/>
              <a:sym typeface="Tahoma"/>
            </a:endParaRPr>
          </a:p>
          <a:p>
            <a:pPr marL="0" marR="0" lvl="0" indent="0" algn="l" rtl="0">
              <a:spcBef>
                <a:spcPts val="0"/>
              </a:spcBef>
              <a:spcAft>
                <a:spcPts val="0"/>
              </a:spcAft>
              <a:buNone/>
            </a:pPr>
            <a:r>
              <a:rPr lang="fr-FR" sz="1200" dirty="0">
                <a:solidFill>
                  <a:schemeClr val="accent4"/>
                </a:solidFill>
                <a:latin typeface="Tahoma"/>
                <a:ea typeface="Tahoma"/>
                <a:cs typeface="Tahoma"/>
                <a:sym typeface="Tahoma"/>
              </a:rPr>
              <a:t>Etude des processus de transfert et de rétention des polluants dans les milieux poreux</a:t>
            </a:r>
          </a:p>
        </p:txBody>
      </p:sp>
      <p:sp>
        <p:nvSpPr>
          <p:cNvPr id="12" name="Google Shape;182;p22">
            <a:extLst>
              <a:ext uri="{FF2B5EF4-FFF2-40B4-BE49-F238E27FC236}">
                <a16:creationId xmlns:a16="http://schemas.microsoft.com/office/drawing/2014/main" id="{A3EE468B-4853-4BA5-835D-A9A21CD3DB4F}"/>
              </a:ext>
            </a:extLst>
          </p:cNvPr>
          <p:cNvSpPr/>
          <p:nvPr/>
        </p:nvSpPr>
        <p:spPr>
          <a:xfrm>
            <a:off x="1207008" y="2770632"/>
            <a:ext cx="9460992" cy="355396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3" name="Google Shape;185;p22">
            <a:extLst>
              <a:ext uri="{FF2B5EF4-FFF2-40B4-BE49-F238E27FC236}">
                <a16:creationId xmlns:a16="http://schemas.microsoft.com/office/drawing/2014/main" id="{91932E48-FD02-446F-8B23-35ADE84D6E28}"/>
              </a:ext>
            </a:extLst>
          </p:cNvPr>
          <p:cNvSpPr txBox="1"/>
          <p:nvPr/>
        </p:nvSpPr>
        <p:spPr>
          <a:xfrm>
            <a:off x="1524000" y="1932502"/>
            <a:ext cx="511049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chemeClr val="dk1"/>
                </a:solidFill>
                <a:latin typeface="Tahoma"/>
                <a:ea typeface="Tahoma"/>
                <a:cs typeface="Tahoma"/>
                <a:sym typeface="Tahoma"/>
              </a:rPr>
              <a:t>Echelle de l’ouvrage</a:t>
            </a:r>
          </a:p>
          <a:p>
            <a:pPr marL="0" marR="0" lvl="0" indent="0" algn="l" rtl="0">
              <a:spcBef>
                <a:spcPts val="0"/>
              </a:spcBef>
              <a:spcAft>
                <a:spcPts val="0"/>
              </a:spcAft>
              <a:buNone/>
            </a:pPr>
            <a:endParaRPr lang="fr-FR" sz="1200" dirty="0">
              <a:solidFill>
                <a:schemeClr val="dk1"/>
              </a:solidFill>
              <a:latin typeface="Tahoma"/>
              <a:ea typeface="Tahoma"/>
              <a:cs typeface="Tahoma"/>
              <a:sym typeface="Tahoma"/>
            </a:endParaRPr>
          </a:p>
          <a:p>
            <a:pPr marL="0" marR="0" lvl="0" indent="0" algn="l" rtl="0">
              <a:spcBef>
                <a:spcPts val="0"/>
              </a:spcBef>
              <a:spcAft>
                <a:spcPts val="0"/>
              </a:spcAft>
              <a:buNone/>
            </a:pPr>
            <a:r>
              <a:rPr lang="fr-FR" sz="1200" dirty="0">
                <a:solidFill>
                  <a:schemeClr val="dk1"/>
                </a:solidFill>
                <a:latin typeface="Tahoma"/>
                <a:ea typeface="Tahoma"/>
                <a:cs typeface="Tahoma"/>
                <a:sym typeface="Tahoma"/>
              </a:rPr>
              <a:t>Estimation de bilans de masse de polluants en entrée/sortie d’ouvrage</a:t>
            </a:r>
          </a:p>
        </p:txBody>
      </p:sp>
      <p:pic>
        <p:nvPicPr>
          <p:cNvPr id="3" name="Graphique 2" descr="Loupe avec un remplissage uni">
            <a:extLst>
              <a:ext uri="{FF2B5EF4-FFF2-40B4-BE49-F238E27FC236}">
                <a16:creationId xmlns:a16="http://schemas.microsoft.com/office/drawing/2014/main" id="{FD7166AD-3AE7-4CC2-888B-29E9B23684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9800" y="5586721"/>
            <a:ext cx="914400" cy="914400"/>
          </a:xfrm>
          <a:prstGeom prst="rect">
            <a:avLst/>
          </a:prstGeom>
        </p:spPr>
      </p:pic>
    </p:spTree>
    <p:extLst>
      <p:ext uri="{BB962C8B-B14F-4D97-AF65-F5344CB8AC3E}">
        <p14:creationId xmlns:p14="http://schemas.microsoft.com/office/powerpoint/2010/main" val="339764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493" name="Google Shape;493;p7"/>
          <p:cNvCxnSpPr/>
          <p:nvPr/>
        </p:nvCxnSpPr>
        <p:spPr>
          <a:xfrm>
            <a:off x="3268817" y="5060348"/>
            <a:ext cx="1723183" cy="1416652"/>
          </a:xfrm>
          <a:prstGeom prst="straightConnector1">
            <a:avLst/>
          </a:prstGeom>
          <a:noFill/>
          <a:ln w="19050" cap="flat" cmpd="sng">
            <a:solidFill>
              <a:srgbClr val="0070C0"/>
            </a:solidFill>
            <a:prstDash val="dash"/>
            <a:round/>
            <a:headEnd type="none" w="sm" len="sm"/>
            <a:tailEnd type="none" w="sm" len="sm"/>
          </a:ln>
        </p:spPr>
      </p:cxnSp>
      <p:cxnSp>
        <p:nvCxnSpPr>
          <p:cNvPr id="494" name="Google Shape;494;p7"/>
          <p:cNvCxnSpPr/>
          <p:nvPr/>
        </p:nvCxnSpPr>
        <p:spPr>
          <a:xfrm rot="10800000" flipH="1">
            <a:off x="3268817" y="2318406"/>
            <a:ext cx="1723183" cy="1988915"/>
          </a:xfrm>
          <a:prstGeom prst="straightConnector1">
            <a:avLst/>
          </a:prstGeom>
          <a:noFill/>
          <a:ln w="19050" cap="flat" cmpd="sng">
            <a:solidFill>
              <a:srgbClr val="0070C0"/>
            </a:solidFill>
            <a:prstDash val="dash"/>
            <a:round/>
            <a:headEnd type="none" w="sm" len="sm"/>
            <a:tailEnd type="none" w="sm" len="sm"/>
          </a:ln>
        </p:spPr>
      </p:cxnSp>
      <p:sp>
        <p:nvSpPr>
          <p:cNvPr id="495" name="Google Shape;495;p7"/>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Objectifs du projet de thèse</a:t>
            </a:r>
            <a:endParaRPr dirty="0"/>
          </a:p>
        </p:txBody>
      </p:sp>
      <p:sp>
        <p:nvSpPr>
          <p:cNvPr id="496" name="Google Shape;496;p7"/>
          <p:cNvSpPr txBox="1">
            <a:spLocks noGrp="1"/>
          </p:cNvSpPr>
          <p:nvPr>
            <p:ph type="body" idx="1"/>
          </p:nvPr>
        </p:nvSpPr>
        <p:spPr>
          <a:xfrm>
            <a:off x="780696" y="1524000"/>
            <a:ext cx="10496904" cy="510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fr-FR" dirty="0"/>
              <a:t>1. Déterminer les </a:t>
            </a:r>
            <a:r>
              <a:rPr lang="fr-FR" b="1" dirty="0"/>
              <a:t>mécanismes</a:t>
            </a:r>
            <a:r>
              <a:rPr lang="fr-FR" dirty="0"/>
              <a:t> d’interaction </a:t>
            </a:r>
            <a:r>
              <a:rPr lang="fr-FR" b="1" dirty="0"/>
              <a:t>prépondérants</a:t>
            </a:r>
            <a:r>
              <a:rPr lang="fr-FR" dirty="0"/>
              <a:t> dans un ouvrage d’infiltration des eaux pluviales, basé sur un cas d’étude principal</a:t>
            </a:r>
            <a:endParaRPr dirty="0"/>
          </a:p>
        </p:txBody>
      </p:sp>
      <p:sp>
        <p:nvSpPr>
          <p:cNvPr id="497" name="Google Shape;497;p7"/>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Approche de modélisation du transfert réactif</a:t>
            </a:r>
          </a:p>
        </p:txBody>
      </p:sp>
      <p:sp>
        <p:nvSpPr>
          <p:cNvPr id="498" name="Google Shape;498;p7"/>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11</a:t>
            </a:fld>
            <a:endParaRPr/>
          </a:p>
        </p:txBody>
      </p:sp>
      <p:pic>
        <p:nvPicPr>
          <p:cNvPr id="499" name="Google Shape;499;p7"/>
          <p:cNvPicPr preferRelativeResize="0"/>
          <p:nvPr/>
        </p:nvPicPr>
        <p:blipFill rotWithShape="1">
          <a:blip r:embed="rId3">
            <a:alphaModFix/>
          </a:blip>
          <a:srcRect/>
          <a:stretch/>
        </p:blipFill>
        <p:spPr>
          <a:xfrm>
            <a:off x="4992000" y="2318406"/>
            <a:ext cx="5447400" cy="4158594"/>
          </a:xfrm>
          <a:prstGeom prst="rect">
            <a:avLst/>
          </a:prstGeom>
          <a:noFill/>
          <a:ln w="19050" cap="flat" cmpd="sng">
            <a:solidFill>
              <a:srgbClr val="0070C0"/>
            </a:solidFill>
            <a:prstDash val="dash"/>
            <a:round/>
            <a:headEnd type="none" w="sm" len="sm"/>
            <a:tailEnd type="none" w="sm" len="sm"/>
          </a:ln>
        </p:spPr>
      </p:pic>
      <p:pic>
        <p:nvPicPr>
          <p:cNvPr id="500" name="Google Shape;500;p7"/>
          <p:cNvPicPr preferRelativeResize="0"/>
          <p:nvPr/>
        </p:nvPicPr>
        <p:blipFill rotWithShape="1">
          <a:blip r:embed="rId4">
            <a:alphaModFix/>
          </a:blip>
          <a:srcRect/>
          <a:stretch/>
        </p:blipFill>
        <p:spPr>
          <a:xfrm>
            <a:off x="1139347" y="3938154"/>
            <a:ext cx="3060401" cy="1122194"/>
          </a:xfrm>
          <a:prstGeom prst="rect">
            <a:avLst/>
          </a:prstGeom>
          <a:noFill/>
          <a:ln>
            <a:noFill/>
          </a:ln>
        </p:spPr>
      </p:pic>
      <p:sp>
        <p:nvSpPr>
          <p:cNvPr id="501" name="Google Shape;501;p7"/>
          <p:cNvSpPr/>
          <p:nvPr/>
        </p:nvSpPr>
        <p:spPr>
          <a:xfrm>
            <a:off x="3268817" y="4307320"/>
            <a:ext cx="278421" cy="753028"/>
          </a:xfrm>
          <a:prstGeom prst="roundRect">
            <a:avLst>
              <a:gd name="adj" fmla="val 16667"/>
            </a:avLst>
          </a:prstGeom>
          <a:noFill/>
          <a:ln w="19050" cap="flat" cmpd="sng">
            <a:solidFill>
              <a:srgbClr val="0070C0"/>
            </a:solidFill>
            <a:prstDash val="dash"/>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pic>
        <p:nvPicPr>
          <p:cNvPr id="502" name="Google Shape;502;p7" descr="Loupe avec un remplissage uni"/>
          <p:cNvPicPr preferRelativeResize="0"/>
          <p:nvPr/>
        </p:nvPicPr>
        <p:blipFill rotWithShape="1">
          <a:blip r:embed="rId5">
            <a:alphaModFix/>
          </a:blip>
          <a:srcRect/>
          <a:stretch/>
        </p:blipFill>
        <p:spPr>
          <a:xfrm>
            <a:off x="3302348" y="4722968"/>
            <a:ext cx="489780" cy="489780"/>
          </a:xfrm>
          <a:prstGeom prst="rect">
            <a:avLst/>
          </a:prstGeom>
          <a:noFill/>
          <a:ln>
            <a:noFill/>
          </a:ln>
        </p:spPr>
      </p:pic>
      <p:sp>
        <p:nvSpPr>
          <p:cNvPr id="503" name="Google Shape;503;p7"/>
          <p:cNvSpPr txBox="1"/>
          <p:nvPr/>
        </p:nvSpPr>
        <p:spPr>
          <a:xfrm rot="-5400000">
            <a:off x="53602" y="4113635"/>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dirty="0">
                <a:solidFill>
                  <a:schemeClr val="dk1"/>
                </a:solidFill>
                <a:latin typeface="Tahoma"/>
                <a:ea typeface="Tahoma"/>
                <a:cs typeface="Tahoma"/>
                <a:sym typeface="Tahoma"/>
              </a:rPr>
              <a:t>Source : Dang (2023)</a:t>
            </a:r>
            <a:endParaRPr dirty="0"/>
          </a:p>
        </p:txBody>
      </p:sp>
      <p:sp>
        <p:nvSpPr>
          <p:cNvPr id="504" name="Google Shape;504;p7"/>
          <p:cNvSpPr txBox="1"/>
          <p:nvPr/>
        </p:nvSpPr>
        <p:spPr>
          <a:xfrm rot="-5400000">
            <a:off x="9699480" y="2664654"/>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chemeClr val="dk1"/>
                </a:solidFill>
                <a:latin typeface="Tahoma"/>
                <a:ea typeface="Tahoma"/>
                <a:cs typeface="Tahoma"/>
                <a:sym typeface="Tahoma"/>
              </a:rPr>
              <a:t>Source : Tedoldi et al (2016)</a:t>
            </a:r>
            <a:endParaRPr/>
          </a:p>
        </p:txBody>
      </p:sp>
      <p:sp>
        <p:nvSpPr>
          <p:cNvPr id="505" name="Google Shape;505;p7"/>
          <p:cNvSpPr txBox="1"/>
          <p:nvPr/>
        </p:nvSpPr>
        <p:spPr>
          <a:xfrm>
            <a:off x="6077287" y="6553200"/>
            <a:ext cx="373402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i="1">
                <a:solidFill>
                  <a:schemeClr val="dk1"/>
                </a:solidFill>
                <a:latin typeface="Tahoma"/>
                <a:ea typeface="Tahoma"/>
                <a:cs typeface="Tahoma"/>
                <a:sym typeface="Tahoma"/>
              </a:rPr>
              <a:t>Mécanismes de rétention et de transport des métaux dans le sol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build="p"/>
      <p:bldP spid="501" grpId="0" animBg="1"/>
      <p:bldP spid="503" grpId="0"/>
      <p:bldP spid="504" grpId="0"/>
      <p:bldP spid="5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Objectifs du projet de thèse</a:t>
            </a:r>
            <a:endParaRPr dirty="0"/>
          </a:p>
        </p:txBody>
      </p:sp>
      <p:sp>
        <p:nvSpPr>
          <p:cNvPr id="512" name="Google Shape;512;p8"/>
          <p:cNvSpPr txBox="1">
            <a:spLocks noGrp="1"/>
          </p:cNvSpPr>
          <p:nvPr>
            <p:ph type="body" idx="1"/>
          </p:nvPr>
        </p:nvSpPr>
        <p:spPr>
          <a:xfrm>
            <a:off x="780696" y="1524000"/>
            <a:ext cx="10496904" cy="5105400"/>
          </a:xfrm>
          <a:prstGeom prst="rect">
            <a:avLst/>
          </a:prstGeom>
          <a:noFill/>
          <a:ln>
            <a:noFill/>
          </a:ln>
        </p:spPr>
        <p:txBody>
          <a:bodyPr spcFirstLastPara="1" wrap="square" lIns="91425" tIns="45700" rIns="91425" bIns="45700" anchor="t" anchorCtr="0">
            <a:noAutofit/>
          </a:bodyPr>
          <a:lstStyle/>
          <a:p>
            <a:pPr marL="342900" lvl="0">
              <a:buAutoNum type="arabicPeriod"/>
            </a:pPr>
            <a:r>
              <a:rPr lang="fr-FR" dirty="0"/>
              <a:t>Déterminer les </a:t>
            </a:r>
            <a:r>
              <a:rPr lang="fr-FR" b="1" dirty="0"/>
              <a:t>mécanismes </a:t>
            </a:r>
            <a:r>
              <a:rPr lang="fr-FR" dirty="0"/>
              <a:t>d’interaction</a:t>
            </a:r>
            <a:r>
              <a:rPr lang="fr-FR" b="1" dirty="0"/>
              <a:t> prépondérants</a:t>
            </a:r>
            <a:r>
              <a:rPr lang="fr-FR" dirty="0"/>
              <a:t> dans un ouvrage d’infiltration des eaux pluviales, basé sur un cas d’étude principal</a:t>
            </a:r>
          </a:p>
          <a:p>
            <a:pPr marL="0" lvl="0" indent="0">
              <a:buNone/>
            </a:pPr>
            <a:endParaRPr lang="fr-FR" dirty="0"/>
          </a:p>
          <a:p>
            <a:pPr marL="0" lvl="0" indent="0" algn="l" rtl="0">
              <a:spcBef>
                <a:spcPts val="0"/>
              </a:spcBef>
              <a:spcAft>
                <a:spcPts val="0"/>
              </a:spcAft>
              <a:buClr>
                <a:schemeClr val="dk1"/>
              </a:buClr>
              <a:buSzPts val="1800"/>
              <a:buNone/>
            </a:pPr>
            <a:r>
              <a:rPr lang="fr-FR" dirty="0"/>
              <a:t>2. Développer une méthodologie de </a:t>
            </a:r>
            <a:r>
              <a:rPr lang="fr-FR" b="1" dirty="0"/>
              <a:t>modélisation du transport réactif 1D </a:t>
            </a:r>
            <a:r>
              <a:rPr lang="fr-FR" dirty="0"/>
              <a:t>permettant de décrire :</a:t>
            </a:r>
            <a:endParaRPr dirty="0"/>
          </a:p>
          <a:p>
            <a:pPr marL="800100" lvl="1" indent="-342900" algn="l" rtl="0">
              <a:spcBef>
                <a:spcPts val="0"/>
              </a:spcBef>
              <a:spcAft>
                <a:spcPts val="0"/>
              </a:spcAft>
              <a:buClr>
                <a:schemeClr val="accent1"/>
              </a:buClr>
              <a:buSzPts val="1600"/>
              <a:buAutoNum type="arabicPeriod"/>
            </a:pPr>
            <a:r>
              <a:rPr lang="fr-FR" dirty="0"/>
              <a:t>Les </a:t>
            </a:r>
            <a:r>
              <a:rPr lang="fr-FR" b="1" dirty="0"/>
              <a:t>processus géochimiques et de transport </a:t>
            </a:r>
            <a:r>
              <a:rPr lang="fr-FR" dirty="0"/>
              <a:t>à l’œuvre dans l’ouvrage</a:t>
            </a:r>
            <a:endParaRPr dirty="0"/>
          </a:p>
          <a:p>
            <a:pPr marL="800100" lvl="1" indent="-342900" algn="l" rtl="0">
              <a:spcBef>
                <a:spcPts val="0"/>
              </a:spcBef>
              <a:spcAft>
                <a:spcPts val="0"/>
              </a:spcAft>
              <a:buClr>
                <a:schemeClr val="accent1"/>
              </a:buClr>
              <a:buSzPts val="1600"/>
              <a:buAutoNum type="arabicPeriod"/>
            </a:pPr>
            <a:r>
              <a:rPr lang="fr-FR" dirty="0"/>
              <a:t>Les eaux et les </a:t>
            </a:r>
            <a:r>
              <a:rPr lang="fr-FR" b="1" dirty="0"/>
              <a:t>phases particulaires </a:t>
            </a:r>
            <a:r>
              <a:rPr lang="fr-FR" dirty="0"/>
              <a:t>présentes dans les ouvrages</a:t>
            </a:r>
            <a:endParaRPr dirty="0"/>
          </a:p>
          <a:p>
            <a:pPr marL="0" lvl="0" indent="0" algn="l" rtl="0">
              <a:spcBef>
                <a:spcPts val="0"/>
              </a:spcBef>
              <a:spcAft>
                <a:spcPts val="0"/>
              </a:spcAft>
              <a:buClr>
                <a:schemeClr val="dk1"/>
              </a:buClr>
              <a:buSzPts val="1800"/>
              <a:buNone/>
            </a:pPr>
            <a:endParaRPr lang="fr-FR" dirty="0"/>
          </a:p>
          <a:p>
            <a:pPr marL="0" lvl="0" indent="0" algn="l" rtl="0">
              <a:spcBef>
                <a:spcPts val="0"/>
              </a:spcBef>
              <a:spcAft>
                <a:spcPts val="0"/>
              </a:spcAft>
              <a:buClr>
                <a:schemeClr val="dk1"/>
              </a:buClr>
              <a:buSzPts val="1800"/>
              <a:buNone/>
            </a:pPr>
            <a:r>
              <a:rPr lang="fr-FR" dirty="0"/>
              <a:t>3. Etudier l’application du modèle développé à d’autres ouvrages</a:t>
            </a:r>
          </a:p>
          <a:p>
            <a:pPr marL="0" lvl="0" indent="0" algn="l" rtl="0">
              <a:spcBef>
                <a:spcPts val="0"/>
              </a:spcBef>
              <a:spcAft>
                <a:spcPts val="0"/>
              </a:spcAft>
              <a:buClr>
                <a:schemeClr val="dk1"/>
              </a:buClr>
              <a:buSzPts val="1800"/>
              <a:buNone/>
            </a:pPr>
            <a:endParaRPr lang="fr-FR" dirty="0"/>
          </a:p>
          <a:p>
            <a:pPr marL="0" lvl="0" indent="0" algn="l" rtl="0">
              <a:spcBef>
                <a:spcPts val="0"/>
              </a:spcBef>
              <a:spcAft>
                <a:spcPts val="0"/>
              </a:spcAft>
              <a:buClr>
                <a:schemeClr val="dk1"/>
              </a:buClr>
              <a:buSzPts val="1800"/>
              <a:buNone/>
            </a:pPr>
            <a:r>
              <a:rPr lang="fr-FR" dirty="0"/>
              <a:t>4. Etudier la possibilité d’un </a:t>
            </a:r>
            <a:r>
              <a:rPr lang="fr-FR" b="1" dirty="0"/>
              <a:t>couplage</a:t>
            </a:r>
            <a:r>
              <a:rPr lang="fr-FR" dirty="0"/>
              <a:t> avec un modèle décrivant </a:t>
            </a:r>
            <a:r>
              <a:rPr lang="fr-FR" b="1" dirty="0"/>
              <a:t>l’écoulement dans le sol variablement saturé</a:t>
            </a:r>
            <a:endParaRPr b="1" dirty="0"/>
          </a:p>
        </p:txBody>
      </p:sp>
      <p:sp>
        <p:nvSpPr>
          <p:cNvPr id="513" name="Google Shape;513;p8"/>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Approche de modélisation du transfert réactif</a:t>
            </a:r>
          </a:p>
        </p:txBody>
      </p:sp>
      <p:sp>
        <p:nvSpPr>
          <p:cNvPr id="514" name="Google Shape;514;p8"/>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
          <p:cNvSpPr txBox="1">
            <a:spLocks noGrp="1"/>
          </p:cNvSpPr>
          <p:nvPr>
            <p:ph type="title"/>
          </p:nvPr>
        </p:nvSpPr>
        <p:spPr>
          <a:xfrm>
            <a:off x="2667000" y="2057400"/>
            <a:ext cx="9207498" cy="151667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Méthodologie</a:t>
            </a:r>
            <a:endParaRPr dirty="0"/>
          </a:p>
        </p:txBody>
      </p:sp>
      <p:sp>
        <p:nvSpPr>
          <p:cNvPr id="520" name="Google Shape;520;p9"/>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362265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aphicFrame>
        <p:nvGraphicFramePr>
          <p:cNvPr id="23" name="Diagramme 22">
            <a:extLst>
              <a:ext uri="{FF2B5EF4-FFF2-40B4-BE49-F238E27FC236}">
                <a16:creationId xmlns:a16="http://schemas.microsoft.com/office/drawing/2014/main" id="{1E5494C5-073E-4E99-91F9-4F88955D1C4C}"/>
              </a:ext>
            </a:extLst>
          </p:cNvPr>
          <p:cNvGraphicFramePr/>
          <p:nvPr>
            <p:extLst>
              <p:ext uri="{D42A27DB-BD31-4B8C-83A1-F6EECF244321}">
                <p14:modId xmlns:p14="http://schemas.microsoft.com/office/powerpoint/2010/main" val="2173868992"/>
              </p:ext>
            </p:extLst>
          </p:nvPr>
        </p:nvGraphicFramePr>
        <p:xfrm>
          <a:off x="2452839" y="1371600"/>
          <a:ext cx="7280876" cy="485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6" name="Google Shape;626;p46"/>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Approche de modélisation – compartiment sol</a:t>
            </a:r>
            <a:endParaRPr dirty="0"/>
          </a:p>
        </p:txBody>
      </p:sp>
      <p:sp>
        <p:nvSpPr>
          <p:cNvPr id="627" name="Google Shape;627;p46"/>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8" name="Google Shape;628;p46"/>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14</a:t>
            </a:fld>
            <a:endParaRPr/>
          </a:p>
        </p:txBody>
      </p:sp>
      <p:sp>
        <p:nvSpPr>
          <p:cNvPr id="636" name="Google Shape;636;p46"/>
          <p:cNvSpPr txBox="1"/>
          <p:nvPr/>
        </p:nvSpPr>
        <p:spPr>
          <a:xfrm>
            <a:off x="7506506" y="764861"/>
            <a:ext cx="2357865"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dirty="0">
                <a:solidFill>
                  <a:srgbClr val="FDDD80"/>
                </a:solidFill>
                <a:latin typeface="Tahoma"/>
                <a:ea typeface="Tahoma"/>
                <a:cs typeface="Tahoma"/>
                <a:sym typeface="Tahoma"/>
              </a:rPr>
              <a:t>1. « Porte d’entrée »</a:t>
            </a:r>
          </a:p>
          <a:p>
            <a:pPr marL="0" marR="0" lvl="0" indent="0" algn="ctr" rtl="0">
              <a:spcBef>
                <a:spcPts val="0"/>
              </a:spcBef>
              <a:spcAft>
                <a:spcPts val="0"/>
              </a:spcAft>
              <a:buNone/>
            </a:pP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Développement de modèles réactifs en batch</a:t>
            </a:r>
            <a:endParaRPr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637" name="Google Shape;637;p46"/>
          <p:cNvCxnSpPr>
            <a:cxnSpLocks/>
            <a:stCxn id="636" idx="1"/>
          </p:cNvCxnSpPr>
          <p:nvPr/>
        </p:nvCxnSpPr>
        <p:spPr>
          <a:xfrm flipH="1">
            <a:off x="6028724" y="1257284"/>
            <a:ext cx="1477782" cy="548524"/>
          </a:xfrm>
          <a:prstGeom prst="straightConnector1">
            <a:avLst/>
          </a:prstGeom>
          <a:noFill/>
          <a:ln w="76200" cap="flat" cmpd="sng">
            <a:solidFill>
              <a:schemeClr val="accent2"/>
            </a:solidFill>
            <a:prstDash val="solid"/>
            <a:round/>
            <a:headEnd type="none" w="sm" len="sm"/>
            <a:tailEnd type="triangle" w="med" len="med"/>
          </a:ln>
        </p:spPr>
      </p:cxnSp>
      <p:sp>
        <p:nvSpPr>
          <p:cNvPr id="15" name="Google Shape;654;p47">
            <a:extLst>
              <a:ext uri="{FF2B5EF4-FFF2-40B4-BE49-F238E27FC236}">
                <a16:creationId xmlns:a16="http://schemas.microsoft.com/office/drawing/2014/main" id="{2643B2B4-F4B1-470E-89EF-77DFC9E1C48F}"/>
              </a:ext>
            </a:extLst>
          </p:cNvPr>
          <p:cNvSpPr txBox="1"/>
          <p:nvPr/>
        </p:nvSpPr>
        <p:spPr>
          <a:xfrm>
            <a:off x="8815403" y="1805808"/>
            <a:ext cx="16840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i="1" dirty="0">
                <a:solidFill>
                  <a:srgbClr val="FDDD80"/>
                </a:solidFill>
                <a:latin typeface="Tahoma"/>
                <a:ea typeface="Tahoma"/>
                <a:cs typeface="Tahoma"/>
                <a:sym typeface="Tahoma"/>
              </a:rPr>
              <a:t>Via PHREEQC</a:t>
            </a:r>
            <a:endParaRPr dirty="0">
              <a:solidFill>
                <a:srgbClr val="FDDD80"/>
              </a:solidFill>
            </a:endParaRPr>
          </a:p>
        </p:txBody>
      </p:sp>
      <p:cxnSp>
        <p:nvCxnSpPr>
          <p:cNvPr id="16" name="Google Shape;637;p46">
            <a:extLst>
              <a:ext uri="{FF2B5EF4-FFF2-40B4-BE49-F238E27FC236}">
                <a16:creationId xmlns:a16="http://schemas.microsoft.com/office/drawing/2014/main" id="{F7D55E82-9105-45E7-84EF-9CC4C2D4125A}"/>
              </a:ext>
            </a:extLst>
          </p:cNvPr>
          <p:cNvCxnSpPr>
            <a:cxnSpLocks/>
          </p:cNvCxnSpPr>
          <p:nvPr/>
        </p:nvCxnSpPr>
        <p:spPr>
          <a:xfrm>
            <a:off x="6404958" y="3271246"/>
            <a:ext cx="376475" cy="447383"/>
          </a:xfrm>
          <a:prstGeom prst="straightConnector1">
            <a:avLst/>
          </a:prstGeom>
          <a:noFill/>
          <a:ln w="76200" cap="flat" cmpd="sng">
            <a:solidFill>
              <a:schemeClr val="accent2"/>
            </a:solidFill>
            <a:prstDash val="solid"/>
            <a:round/>
            <a:headEnd type="none" w="sm" len="sm"/>
            <a:tailEnd type="triangle" w="med" len="med"/>
          </a:ln>
        </p:spPr>
      </p:cxnSp>
      <p:sp>
        <p:nvSpPr>
          <p:cNvPr id="17" name="Google Shape;652;p47">
            <a:extLst>
              <a:ext uri="{FF2B5EF4-FFF2-40B4-BE49-F238E27FC236}">
                <a16:creationId xmlns:a16="http://schemas.microsoft.com/office/drawing/2014/main" id="{36843688-16E0-4ED7-BFBF-2C2358609712}"/>
              </a:ext>
            </a:extLst>
          </p:cNvPr>
          <p:cNvSpPr txBox="1"/>
          <p:nvPr/>
        </p:nvSpPr>
        <p:spPr>
          <a:xfrm>
            <a:off x="7869912" y="2853150"/>
            <a:ext cx="235786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dirty="0">
                <a:solidFill>
                  <a:srgbClr val="8CD192"/>
                </a:solidFill>
                <a:latin typeface="Tahoma"/>
                <a:ea typeface="Tahoma"/>
                <a:cs typeface="Tahoma"/>
                <a:sym typeface="Tahoma"/>
              </a:rPr>
              <a:t>2. </a:t>
            </a:r>
            <a:r>
              <a:rPr lang="fr-FR" sz="1600" b="1" dirty="0">
                <a:solidFill>
                  <a:srgbClr val="8BD192"/>
                </a:solidFill>
                <a:latin typeface="Tahoma"/>
                <a:ea typeface="Tahoma"/>
                <a:cs typeface="Tahoma"/>
                <a:sym typeface="Tahoma"/>
              </a:rPr>
              <a:t>Modèle de transport réactif 1D</a:t>
            </a:r>
            <a:endParaRPr dirty="0">
              <a:solidFill>
                <a:srgbClr val="8BD192"/>
              </a:solidFill>
            </a:endParaRPr>
          </a:p>
        </p:txBody>
      </p:sp>
      <p:sp>
        <p:nvSpPr>
          <p:cNvPr id="18" name="Google Shape;654;p47">
            <a:extLst>
              <a:ext uri="{FF2B5EF4-FFF2-40B4-BE49-F238E27FC236}">
                <a16:creationId xmlns:a16="http://schemas.microsoft.com/office/drawing/2014/main" id="{1B37B145-9C2B-4EB1-835C-1644248BEBC4}"/>
              </a:ext>
            </a:extLst>
          </p:cNvPr>
          <p:cNvSpPr txBox="1"/>
          <p:nvPr/>
        </p:nvSpPr>
        <p:spPr>
          <a:xfrm>
            <a:off x="9022348" y="3620476"/>
            <a:ext cx="16840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i="1" dirty="0">
                <a:solidFill>
                  <a:srgbClr val="8CD192"/>
                </a:solidFill>
                <a:latin typeface="Tahoma"/>
                <a:ea typeface="Tahoma"/>
                <a:cs typeface="Tahoma"/>
                <a:sym typeface="Tahoma"/>
              </a:rPr>
              <a:t>Via PHREEQC</a:t>
            </a:r>
            <a:endParaRPr dirty="0"/>
          </a:p>
        </p:txBody>
      </p:sp>
      <p:cxnSp>
        <p:nvCxnSpPr>
          <p:cNvPr id="19" name="Google Shape;768;p53">
            <a:extLst>
              <a:ext uri="{FF2B5EF4-FFF2-40B4-BE49-F238E27FC236}">
                <a16:creationId xmlns:a16="http://schemas.microsoft.com/office/drawing/2014/main" id="{8EF57812-2CC9-4BC1-AA44-CCB299F092B7}"/>
              </a:ext>
            </a:extLst>
          </p:cNvPr>
          <p:cNvCxnSpPr/>
          <p:nvPr/>
        </p:nvCxnSpPr>
        <p:spPr>
          <a:xfrm flipH="1">
            <a:off x="6028724" y="3798559"/>
            <a:ext cx="470878" cy="400916"/>
          </a:xfrm>
          <a:prstGeom prst="straightConnector1">
            <a:avLst/>
          </a:prstGeom>
          <a:noFill/>
          <a:ln w="38100" cap="flat" cmpd="sng">
            <a:solidFill>
              <a:schemeClr val="accent2"/>
            </a:solidFill>
            <a:prstDash val="sysDot"/>
            <a:round/>
            <a:headEnd type="none" w="sm" len="sm"/>
            <a:tailEnd type="triangle" w="med" len="med"/>
          </a:ln>
        </p:spPr>
      </p:cxnSp>
      <p:sp>
        <p:nvSpPr>
          <p:cNvPr id="20" name="Google Shape;766;p53">
            <a:extLst>
              <a:ext uri="{FF2B5EF4-FFF2-40B4-BE49-F238E27FC236}">
                <a16:creationId xmlns:a16="http://schemas.microsoft.com/office/drawing/2014/main" id="{985D3399-16A6-4C1C-9309-AC6962A4596B}"/>
              </a:ext>
            </a:extLst>
          </p:cNvPr>
          <p:cNvSpPr txBox="1"/>
          <p:nvPr/>
        </p:nvSpPr>
        <p:spPr>
          <a:xfrm>
            <a:off x="779848" y="3687455"/>
            <a:ext cx="240748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rgbClr val="8C8095"/>
                </a:solidFill>
                <a:latin typeface="Tahoma"/>
                <a:ea typeface="Tahoma"/>
                <a:cs typeface="Tahoma"/>
                <a:sym typeface="Tahoma"/>
              </a:rPr>
              <a:t>3. </a:t>
            </a:r>
            <a:r>
              <a:rPr lang="fr-FR" sz="1600" dirty="0">
                <a:solidFill>
                  <a:srgbClr val="8B8094"/>
                </a:solidFill>
                <a:latin typeface="Tahoma"/>
                <a:ea typeface="Tahoma"/>
                <a:cs typeface="Tahoma"/>
                <a:sym typeface="Tahoma"/>
              </a:rPr>
              <a:t>Couplage transport réactif – écoulement variablement saturé</a:t>
            </a:r>
            <a:endParaRPr dirty="0">
              <a:solidFill>
                <a:srgbClr val="8B8094"/>
              </a:solidFill>
            </a:endParaRPr>
          </a:p>
        </p:txBody>
      </p:sp>
      <p:sp>
        <p:nvSpPr>
          <p:cNvPr id="21" name="Google Shape;788;p54">
            <a:extLst>
              <a:ext uri="{FF2B5EF4-FFF2-40B4-BE49-F238E27FC236}">
                <a16:creationId xmlns:a16="http://schemas.microsoft.com/office/drawing/2014/main" id="{EFBC8E72-1F83-41A2-A554-4FDE28857924}"/>
              </a:ext>
            </a:extLst>
          </p:cNvPr>
          <p:cNvSpPr txBox="1"/>
          <p:nvPr/>
        </p:nvSpPr>
        <p:spPr>
          <a:xfrm>
            <a:off x="1164977" y="4621080"/>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i="1" dirty="0">
                <a:solidFill>
                  <a:srgbClr val="8C8095"/>
                </a:solidFill>
                <a:latin typeface="Tahoma"/>
                <a:ea typeface="Tahoma"/>
                <a:cs typeface="Tahoma"/>
                <a:sym typeface="Tahoma"/>
              </a:rPr>
              <a:t>Via HYDRUS – HP1</a:t>
            </a:r>
            <a:endParaRPr dirty="0"/>
          </a:p>
        </p:txBody>
      </p:sp>
    </p:spTree>
    <p:extLst>
      <p:ext uri="{BB962C8B-B14F-4D97-AF65-F5344CB8AC3E}">
        <p14:creationId xmlns:p14="http://schemas.microsoft.com/office/powerpoint/2010/main" val="10908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A7641415-0F85-4BD0-B432-2848BF73CA7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B65D9629-8B16-4644-8A99-F95F8BF2E5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graphicEl>
                                              <a:dgm id="{669D2E4C-3E90-41D8-8F90-91525249AE3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P spid="636" grpId="0"/>
      <p:bldP spid="15" grpId="0"/>
      <p:bldP spid="17" grpId="0"/>
      <p:bldP spid="18"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5"/>
          <p:cNvSpPr txBox="1">
            <a:spLocks noGrp="1"/>
          </p:cNvSpPr>
          <p:nvPr>
            <p:ph type="title"/>
          </p:nvPr>
        </p:nvSpPr>
        <p:spPr>
          <a:xfrm>
            <a:off x="779848" y="435081"/>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Approche de modélisation – compartiment sol</a:t>
            </a:r>
            <a:endParaRPr dirty="0"/>
          </a:p>
        </p:txBody>
      </p:sp>
      <p:sp>
        <p:nvSpPr>
          <p:cNvPr id="796" name="Google Shape;796;p55"/>
          <p:cNvSpPr txBox="1">
            <a:spLocks noGrp="1"/>
          </p:cNvSpPr>
          <p:nvPr>
            <p:ph type="body" idx="1"/>
          </p:nvPr>
        </p:nvSpPr>
        <p:spPr>
          <a:xfrm>
            <a:off x="780696" y="1524000"/>
            <a:ext cx="10496904" cy="5105400"/>
          </a:xfrm>
          <a:prstGeom prst="rect">
            <a:avLst/>
          </a:prstGeom>
          <a:noFill/>
          <a:ln>
            <a:noFill/>
          </a:ln>
        </p:spPr>
        <p:txBody>
          <a:bodyPr spcFirstLastPara="1" wrap="square" lIns="91425" tIns="45700" rIns="91425" bIns="45700" anchor="t" anchorCtr="0">
            <a:noAutofit/>
          </a:bodyPr>
          <a:lstStyle/>
          <a:p>
            <a:pPr marL="114300" indent="0">
              <a:buNone/>
            </a:pPr>
            <a:r>
              <a:rPr lang="fr-FR" b="1" dirty="0"/>
              <a:t>Identification de cas d’études liant géochimie et hydrologie des ouvrages :</a:t>
            </a:r>
          </a:p>
          <a:p>
            <a:r>
              <a:rPr lang="fr-FR" dirty="0"/>
              <a:t>1 cas d’étude principal : développement de la démarche de modélisation</a:t>
            </a:r>
          </a:p>
          <a:p>
            <a:pPr marL="114300" indent="0">
              <a:buNone/>
            </a:pPr>
            <a:r>
              <a:rPr lang="fr-FR" dirty="0"/>
              <a:t>	</a:t>
            </a:r>
          </a:p>
          <a:p>
            <a:pPr marL="114300" indent="0">
              <a:buNone/>
            </a:pPr>
            <a:r>
              <a:rPr lang="fr-FR" dirty="0"/>
              <a:t>	</a:t>
            </a:r>
            <a:r>
              <a:rPr lang="fr-FR" i="1" dirty="0"/>
              <a:t>En parallèle </a:t>
            </a:r>
          </a:p>
          <a:p>
            <a:pPr marL="114300" indent="0">
              <a:buNone/>
            </a:pPr>
            <a:endParaRPr lang="fr-FR" dirty="0"/>
          </a:p>
          <a:p>
            <a:r>
              <a:rPr lang="fr-FR" dirty="0"/>
              <a:t>Collecte de données plus large : pour l’application de la méthodologie de modélisation à d’autres ouvrages</a:t>
            </a:r>
          </a:p>
          <a:p>
            <a:endParaRPr lang="fr-FR" sz="1100" dirty="0"/>
          </a:p>
          <a:p>
            <a:pPr marL="114300" indent="0">
              <a:buNone/>
            </a:pPr>
            <a:endParaRPr lang="fr-FR" sz="400" dirty="0"/>
          </a:p>
          <a:p>
            <a:pPr marL="114300" indent="0">
              <a:buNone/>
            </a:pPr>
            <a:r>
              <a:rPr lang="fr-FR" b="1" dirty="0"/>
              <a:t>Collecte de données pour la construction des modèles</a:t>
            </a:r>
          </a:p>
          <a:p>
            <a:r>
              <a:rPr lang="fr-FR" dirty="0"/>
              <a:t>Données géochimiques : composition minéralogique du sol et des sédiments, distribution des métaux dans les différentes fractions…</a:t>
            </a:r>
          </a:p>
          <a:p>
            <a:r>
              <a:rPr lang="fr-FR" dirty="0"/>
              <a:t>Données expérimentales d’adsorption en batch </a:t>
            </a:r>
          </a:p>
          <a:p>
            <a:r>
              <a:rPr lang="fr-FR" dirty="0"/>
              <a:t>Données expérimentales relatives au transport</a:t>
            </a:r>
          </a:p>
          <a:p>
            <a:r>
              <a:rPr lang="fr-FR" dirty="0"/>
              <a:t>Propriétés du sol</a:t>
            </a:r>
          </a:p>
          <a:p>
            <a:r>
              <a:rPr lang="fr-FR" dirty="0"/>
              <a:t>…</a:t>
            </a:r>
          </a:p>
        </p:txBody>
      </p:sp>
      <p:sp>
        <p:nvSpPr>
          <p:cNvPr id="797" name="Google Shape;797;p55"/>
          <p:cNvSpPr txBox="1">
            <a:spLocks noGrp="1"/>
          </p:cNvSpPr>
          <p:nvPr>
            <p:ph type="body" idx="2"/>
          </p:nvPr>
        </p:nvSpPr>
        <p:spPr>
          <a:xfrm>
            <a:off x="780696" y="914401"/>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Liens avec les sites du SNO</a:t>
            </a:r>
            <a:endParaRPr dirty="0"/>
          </a:p>
        </p:txBody>
      </p:sp>
      <p:sp>
        <p:nvSpPr>
          <p:cNvPr id="798" name="Google Shape;798;p55"/>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424915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6">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51876-0846-413E-B236-BCB2DA4D937A}"/>
              </a:ext>
            </a:extLst>
          </p:cNvPr>
          <p:cNvSpPr>
            <a:spLocks noGrp="1"/>
          </p:cNvSpPr>
          <p:nvPr>
            <p:ph type="title"/>
          </p:nvPr>
        </p:nvSpPr>
        <p:spPr/>
        <p:txBody>
          <a:bodyPr/>
          <a:lstStyle/>
          <a:p>
            <a:r>
              <a:rPr lang="fr-FR" dirty="0"/>
              <a:t>Approche de modélisation – compartiment sol</a:t>
            </a:r>
          </a:p>
        </p:txBody>
      </p:sp>
      <p:sp>
        <p:nvSpPr>
          <p:cNvPr id="4" name="Espace réservé du texte 3">
            <a:extLst>
              <a:ext uri="{FF2B5EF4-FFF2-40B4-BE49-F238E27FC236}">
                <a16:creationId xmlns:a16="http://schemas.microsoft.com/office/drawing/2014/main" id="{94339BF1-8C75-4CE1-84F2-276248B84F32}"/>
              </a:ext>
            </a:extLst>
          </p:cNvPr>
          <p:cNvSpPr>
            <a:spLocks noGrp="1"/>
          </p:cNvSpPr>
          <p:nvPr>
            <p:ph type="body" idx="2"/>
          </p:nvPr>
        </p:nvSpPr>
        <p:spPr/>
        <p:txBody>
          <a:bodyPr/>
          <a:lstStyle/>
          <a:p>
            <a:pPr marL="0" lvl="0" indent="0" algn="l" rtl="0">
              <a:spcBef>
                <a:spcPts val="0"/>
              </a:spcBef>
              <a:spcAft>
                <a:spcPts val="0"/>
              </a:spcAft>
              <a:buNone/>
            </a:pPr>
            <a:r>
              <a:rPr lang="fr-FR" dirty="0"/>
              <a:t>Liens avec les sites du SNO</a:t>
            </a:r>
          </a:p>
        </p:txBody>
      </p:sp>
      <p:sp>
        <p:nvSpPr>
          <p:cNvPr id="5" name="Espace réservé du numéro de diapositive 4">
            <a:extLst>
              <a:ext uri="{FF2B5EF4-FFF2-40B4-BE49-F238E27FC236}">
                <a16:creationId xmlns:a16="http://schemas.microsoft.com/office/drawing/2014/main" id="{7CA063F2-F9AE-423A-B05B-A3FB70FDDE0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16</a:t>
            </a:fld>
            <a:endParaRPr lang="fr-FR"/>
          </a:p>
        </p:txBody>
      </p:sp>
      <p:pic>
        <p:nvPicPr>
          <p:cNvPr id="7" name="Image 6">
            <a:extLst>
              <a:ext uri="{FF2B5EF4-FFF2-40B4-BE49-F238E27FC236}">
                <a16:creationId xmlns:a16="http://schemas.microsoft.com/office/drawing/2014/main" id="{109B2747-4ADD-4535-ACAB-6D19F73D7CDA}"/>
              </a:ext>
            </a:extLst>
          </p:cNvPr>
          <p:cNvPicPr>
            <a:picLocks noChangeAspect="1"/>
          </p:cNvPicPr>
          <p:nvPr/>
        </p:nvPicPr>
        <p:blipFill>
          <a:blip r:embed="rId3"/>
          <a:stretch>
            <a:fillRect/>
          </a:stretch>
        </p:blipFill>
        <p:spPr>
          <a:xfrm>
            <a:off x="1828800" y="1487557"/>
            <a:ext cx="8204797" cy="5390808"/>
          </a:xfrm>
          <a:prstGeom prst="rect">
            <a:avLst/>
          </a:prstGeom>
        </p:spPr>
      </p:pic>
      <p:sp>
        <p:nvSpPr>
          <p:cNvPr id="9" name="Rectangle : coins arrondis 8">
            <a:extLst>
              <a:ext uri="{FF2B5EF4-FFF2-40B4-BE49-F238E27FC236}">
                <a16:creationId xmlns:a16="http://schemas.microsoft.com/office/drawing/2014/main" id="{49352ADD-3AD2-45BE-8884-442109D84A91}"/>
              </a:ext>
            </a:extLst>
          </p:cNvPr>
          <p:cNvSpPr/>
          <p:nvPr/>
        </p:nvSpPr>
        <p:spPr>
          <a:xfrm>
            <a:off x="2158403" y="3591338"/>
            <a:ext cx="2426849" cy="3651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467C122-0458-4F24-99B3-8C510AAC0B8A}"/>
              </a:ext>
            </a:extLst>
          </p:cNvPr>
          <p:cNvSpPr/>
          <p:nvPr/>
        </p:nvSpPr>
        <p:spPr>
          <a:xfrm>
            <a:off x="6670769" y="1702904"/>
            <a:ext cx="1982901" cy="3246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D301A7D1-E03C-43B1-BDC4-4C082B5E3E6A}"/>
              </a:ext>
            </a:extLst>
          </p:cNvPr>
          <p:cNvSpPr/>
          <p:nvPr/>
        </p:nvSpPr>
        <p:spPr>
          <a:xfrm>
            <a:off x="7681247" y="4359965"/>
            <a:ext cx="1982901" cy="3246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F53977C8-7907-418A-AAD5-EFCA687885D3}"/>
              </a:ext>
            </a:extLst>
          </p:cNvPr>
          <p:cNvSpPr/>
          <p:nvPr/>
        </p:nvSpPr>
        <p:spPr>
          <a:xfrm>
            <a:off x="8270969" y="2869094"/>
            <a:ext cx="1668161" cy="3246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273F36B-A401-423A-8AC5-141C472E65FC}"/>
              </a:ext>
            </a:extLst>
          </p:cNvPr>
          <p:cNvSpPr txBox="1"/>
          <p:nvPr/>
        </p:nvSpPr>
        <p:spPr>
          <a:xfrm>
            <a:off x="1220811" y="3111774"/>
            <a:ext cx="1875183" cy="276999"/>
          </a:xfrm>
          <a:prstGeom prst="rect">
            <a:avLst/>
          </a:prstGeom>
          <a:noFill/>
        </p:spPr>
        <p:txBody>
          <a:bodyPr wrap="square" rtlCol="0">
            <a:spAutoFit/>
          </a:bodyPr>
          <a:lstStyle/>
          <a:p>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Delmas-</a:t>
            </a:r>
            <a:r>
              <a:rPr lang="fr-FR" sz="1200" dirty="0" err="1">
                <a:solidFill>
                  <a:schemeClr val="tx1"/>
                </a:solidFill>
                <a:latin typeface="Tahoma" panose="020B0604030504040204" pitchFamily="34" charset="0"/>
                <a:ea typeface="Tahoma" panose="020B0604030504040204" pitchFamily="34" charset="0"/>
                <a:cs typeface="Tahoma" panose="020B0604030504040204" pitchFamily="34" charset="0"/>
              </a:rPr>
              <a:t>Gadras</a:t>
            </a:r>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 (2000)</a:t>
            </a:r>
          </a:p>
        </p:txBody>
      </p:sp>
      <p:sp>
        <p:nvSpPr>
          <p:cNvPr id="14" name="ZoneTexte 13">
            <a:extLst>
              <a:ext uri="{FF2B5EF4-FFF2-40B4-BE49-F238E27FC236}">
                <a16:creationId xmlns:a16="http://schemas.microsoft.com/office/drawing/2014/main" id="{680346CF-A84B-41C3-8A12-BCF641F298F8}"/>
              </a:ext>
            </a:extLst>
          </p:cNvPr>
          <p:cNvSpPr txBox="1"/>
          <p:nvPr/>
        </p:nvSpPr>
        <p:spPr>
          <a:xfrm>
            <a:off x="152400" y="3615026"/>
            <a:ext cx="1875183" cy="276999"/>
          </a:xfrm>
          <a:prstGeom prst="rect">
            <a:avLst/>
          </a:prstGeom>
          <a:noFill/>
        </p:spPr>
        <p:txBody>
          <a:bodyPr wrap="square" rtlCol="0">
            <a:spAutoFit/>
          </a:bodyPr>
          <a:lstStyle/>
          <a:p>
            <a:pPr algn="r"/>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Durin (2006)</a:t>
            </a:r>
          </a:p>
        </p:txBody>
      </p:sp>
      <p:sp>
        <p:nvSpPr>
          <p:cNvPr id="15" name="ZoneTexte 14">
            <a:extLst>
              <a:ext uri="{FF2B5EF4-FFF2-40B4-BE49-F238E27FC236}">
                <a16:creationId xmlns:a16="http://schemas.microsoft.com/office/drawing/2014/main" id="{026065B9-60BF-4D25-A2BD-D7C158C79842}"/>
              </a:ext>
            </a:extLst>
          </p:cNvPr>
          <p:cNvSpPr txBox="1"/>
          <p:nvPr/>
        </p:nvSpPr>
        <p:spPr>
          <a:xfrm>
            <a:off x="586408" y="4052541"/>
            <a:ext cx="1875183" cy="276999"/>
          </a:xfrm>
          <a:prstGeom prst="rect">
            <a:avLst/>
          </a:prstGeom>
          <a:noFill/>
        </p:spPr>
        <p:txBody>
          <a:bodyPr wrap="square" rtlCol="0">
            <a:spAutoFit/>
          </a:bodyPr>
          <a:lstStyle/>
          <a:p>
            <a:pPr algn="r"/>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Dang (2023)</a:t>
            </a:r>
          </a:p>
        </p:txBody>
      </p:sp>
      <p:sp>
        <p:nvSpPr>
          <p:cNvPr id="16" name="ZoneTexte 15">
            <a:extLst>
              <a:ext uri="{FF2B5EF4-FFF2-40B4-BE49-F238E27FC236}">
                <a16:creationId xmlns:a16="http://schemas.microsoft.com/office/drawing/2014/main" id="{112E5710-0A4C-4E25-821A-EB217389173D}"/>
              </a:ext>
            </a:extLst>
          </p:cNvPr>
          <p:cNvSpPr txBox="1"/>
          <p:nvPr/>
        </p:nvSpPr>
        <p:spPr>
          <a:xfrm>
            <a:off x="6096000" y="1309301"/>
            <a:ext cx="1210962" cy="276999"/>
          </a:xfrm>
          <a:prstGeom prst="rect">
            <a:avLst/>
          </a:prstGeom>
          <a:noFill/>
        </p:spPr>
        <p:txBody>
          <a:bodyPr wrap="square" rtlCol="0">
            <a:spAutoFit/>
          </a:bodyPr>
          <a:lstStyle/>
          <a:p>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Tedoldi (2017)</a:t>
            </a:r>
          </a:p>
        </p:txBody>
      </p:sp>
      <p:sp>
        <p:nvSpPr>
          <p:cNvPr id="17" name="ZoneTexte 16">
            <a:extLst>
              <a:ext uri="{FF2B5EF4-FFF2-40B4-BE49-F238E27FC236}">
                <a16:creationId xmlns:a16="http://schemas.microsoft.com/office/drawing/2014/main" id="{8BC9A791-0314-4342-A5CD-EAC8FA634A34}"/>
              </a:ext>
            </a:extLst>
          </p:cNvPr>
          <p:cNvSpPr txBox="1"/>
          <p:nvPr/>
        </p:nvSpPr>
        <p:spPr>
          <a:xfrm>
            <a:off x="7428695" y="1287405"/>
            <a:ext cx="1982901" cy="276999"/>
          </a:xfrm>
          <a:prstGeom prst="rect">
            <a:avLst/>
          </a:prstGeom>
          <a:noFill/>
        </p:spPr>
        <p:txBody>
          <a:bodyPr wrap="square" rtlCol="0">
            <a:spAutoFit/>
          </a:bodyPr>
          <a:lstStyle/>
          <a:p>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Flanagan et al. (2019)</a:t>
            </a:r>
          </a:p>
        </p:txBody>
      </p:sp>
      <p:sp>
        <p:nvSpPr>
          <p:cNvPr id="18" name="ZoneTexte 17">
            <a:extLst>
              <a:ext uri="{FF2B5EF4-FFF2-40B4-BE49-F238E27FC236}">
                <a16:creationId xmlns:a16="http://schemas.microsoft.com/office/drawing/2014/main" id="{E10BAD6E-DAC2-4256-82CC-4DA43FCDF746}"/>
              </a:ext>
            </a:extLst>
          </p:cNvPr>
          <p:cNvSpPr txBox="1"/>
          <p:nvPr/>
        </p:nvSpPr>
        <p:spPr>
          <a:xfrm>
            <a:off x="10033597" y="2892934"/>
            <a:ext cx="1982901" cy="276999"/>
          </a:xfrm>
          <a:prstGeom prst="rect">
            <a:avLst/>
          </a:prstGeom>
          <a:noFill/>
        </p:spPr>
        <p:txBody>
          <a:bodyPr wrap="square" rtlCol="0">
            <a:spAutoFit/>
          </a:bodyPr>
          <a:lstStyle/>
          <a:p>
            <a:r>
              <a:rPr lang="fr-FR" sz="1200" dirty="0" err="1">
                <a:solidFill>
                  <a:schemeClr val="tx1"/>
                </a:solidFill>
                <a:latin typeface="Tahoma" panose="020B0604030504040204" pitchFamily="34" charset="0"/>
                <a:ea typeface="Tahoma" panose="020B0604030504040204" pitchFamily="34" charset="0"/>
                <a:cs typeface="Tahoma" panose="020B0604030504040204" pitchFamily="34" charset="0"/>
              </a:rPr>
              <a:t>Walaszek</a:t>
            </a:r>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 (2018)</a:t>
            </a:r>
          </a:p>
        </p:txBody>
      </p:sp>
      <p:sp>
        <p:nvSpPr>
          <p:cNvPr id="19" name="ZoneTexte 18">
            <a:extLst>
              <a:ext uri="{FF2B5EF4-FFF2-40B4-BE49-F238E27FC236}">
                <a16:creationId xmlns:a16="http://schemas.microsoft.com/office/drawing/2014/main" id="{6E7ADFE5-9108-42DD-82C7-BA442F3A88A7}"/>
              </a:ext>
            </a:extLst>
          </p:cNvPr>
          <p:cNvSpPr txBox="1"/>
          <p:nvPr/>
        </p:nvSpPr>
        <p:spPr>
          <a:xfrm>
            <a:off x="9727096" y="4356044"/>
            <a:ext cx="1982901" cy="276999"/>
          </a:xfrm>
          <a:prstGeom prst="rect">
            <a:avLst/>
          </a:prstGeom>
          <a:noFill/>
        </p:spPr>
        <p:txBody>
          <a:bodyPr wrap="square" rtlCol="0">
            <a:spAutoFit/>
          </a:bodyPr>
          <a:lstStyle/>
          <a:p>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Drapeau (2018)</a:t>
            </a:r>
          </a:p>
        </p:txBody>
      </p:sp>
      <p:sp>
        <p:nvSpPr>
          <p:cNvPr id="20" name="ZoneTexte 19">
            <a:extLst>
              <a:ext uri="{FF2B5EF4-FFF2-40B4-BE49-F238E27FC236}">
                <a16:creationId xmlns:a16="http://schemas.microsoft.com/office/drawing/2014/main" id="{AEEB9AD4-827C-41F1-BBAC-BA2D213939E2}"/>
              </a:ext>
            </a:extLst>
          </p:cNvPr>
          <p:cNvSpPr txBox="1"/>
          <p:nvPr/>
        </p:nvSpPr>
        <p:spPr>
          <a:xfrm>
            <a:off x="9178313" y="4800602"/>
            <a:ext cx="1982901" cy="276999"/>
          </a:xfrm>
          <a:prstGeom prst="rect">
            <a:avLst/>
          </a:prstGeom>
          <a:noFill/>
        </p:spPr>
        <p:txBody>
          <a:bodyPr wrap="square" rtlCol="0">
            <a:spAutoFit/>
          </a:bodyPr>
          <a:lstStyle/>
          <a:p>
            <a:r>
              <a:rPr lang="fr-FR" sz="1200" dirty="0">
                <a:solidFill>
                  <a:schemeClr val="tx1"/>
                </a:solidFill>
                <a:latin typeface="Tahoma" panose="020B0604030504040204" pitchFamily="34" charset="0"/>
                <a:ea typeface="Tahoma" panose="020B0604030504040204" pitchFamily="34" charset="0"/>
                <a:cs typeface="Tahoma" panose="020B0604030504040204" pitchFamily="34" charset="0"/>
              </a:rPr>
              <a:t>Banc (2017)</a:t>
            </a:r>
          </a:p>
        </p:txBody>
      </p:sp>
    </p:spTree>
    <p:extLst>
      <p:ext uri="{BB962C8B-B14F-4D97-AF65-F5344CB8AC3E}">
        <p14:creationId xmlns:p14="http://schemas.microsoft.com/office/powerpoint/2010/main" val="23562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60"/>
          <p:cNvSpPr txBox="1">
            <a:spLocks noGrp="1"/>
          </p:cNvSpPr>
          <p:nvPr>
            <p:ph type="body" idx="1"/>
          </p:nvPr>
        </p:nvSpPr>
        <p:spPr>
          <a:xfrm>
            <a:off x="5665487" y="3560852"/>
            <a:ext cx="5668479" cy="3837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Clélia DOYON</a:t>
            </a:r>
            <a:endParaRPr/>
          </a:p>
        </p:txBody>
      </p:sp>
      <p:sp>
        <p:nvSpPr>
          <p:cNvPr id="844" name="Google Shape;844;p60"/>
          <p:cNvSpPr txBox="1">
            <a:spLocks noGrp="1"/>
          </p:cNvSpPr>
          <p:nvPr>
            <p:ph type="body" idx="2"/>
          </p:nvPr>
        </p:nvSpPr>
        <p:spPr>
          <a:xfrm>
            <a:off x="5665487" y="3959659"/>
            <a:ext cx="5668479" cy="3837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clelia.doyon@univ-eiffel.fr</a:t>
            </a:r>
            <a:endParaRPr/>
          </a:p>
        </p:txBody>
      </p:sp>
      <p:sp>
        <p:nvSpPr>
          <p:cNvPr id="845" name="Google Shape;845;p60"/>
          <p:cNvSpPr txBox="1"/>
          <p:nvPr/>
        </p:nvSpPr>
        <p:spPr>
          <a:xfrm>
            <a:off x="4876800" y="1676400"/>
            <a:ext cx="6172200" cy="6784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200" b="1">
                <a:solidFill>
                  <a:schemeClr val="lt1"/>
                </a:solidFill>
                <a:latin typeface="Tahoma"/>
                <a:ea typeface="Tahoma"/>
                <a:cs typeface="Tahoma"/>
                <a:sym typeface="Tahoma"/>
              </a:rPr>
              <a:t>Merci de votre attention</a:t>
            </a:r>
            <a:endParaRPr sz="3200" b="1">
              <a:solidFill>
                <a:schemeClr val="lt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2667000" y="2057400"/>
            <a:ext cx="9207498" cy="151667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Contexte général du projet de thèse</a:t>
            </a:r>
            <a:endParaRPr dirty="0"/>
          </a:p>
        </p:txBody>
      </p:sp>
      <p:sp>
        <p:nvSpPr>
          <p:cNvPr id="94" name="Google Shape;94;p2"/>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779848" y="404377"/>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Contexte général du projet de thèse</a:t>
            </a:r>
            <a:endParaRPr dirty="0"/>
          </a:p>
        </p:txBody>
      </p:sp>
      <p:sp>
        <p:nvSpPr>
          <p:cNvPr id="100" name="Google Shape;100;p3"/>
          <p:cNvSpPr txBox="1">
            <a:spLocks noGrp="1"/>
          </p:cNvSpPr>
          <p:nvPr>
            <p:ph type="body" idx="1"/>
          </p:nvPr>
        </p:nvSpPr>
        <p:spPr>
          <a:xfrm>
            <a:off x="780696" y="1524000"/>
            <a:ext cx="10496904" cy="51054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800"/>
              <a:buFont typeface="Arial"/>
              <a:buChar char="•"/>
            </a:pPr>
            <a:r>
              <a:rPr lang="fr-FR" sz="1800" dirty="0"/>
              <a:t>Ouvrages d’infiltration des eaux pluviales : développement récent fort en milieu urbain</a:t>
            </a:r>
            <a:endParaRPr lang="fr-FR" dirty="0"/>
          </a:p>
          <a:p>
            <a:pPr marL="742950" lvl="1" indent="-285750" algn="l" rtl="0">
              <a:spcBef>
                <a:spcPts val="0"/>
              </a:spcBef>
              <a:spcAft>
                <a:spcPts val="0"/>
              </a:spcAft>
              <a:buClr>
                <a:schemeClr val="accent1"/>
              </a:buClr>
              <a:buSzPts val="1600"/>
              <a:buFont typeface="Arial"/>
              <a:buChar char="•"/>
            </a:pPr>
            <a:r>
              <a:rPr lang="fr-FR" sz="1600" b="0" dirty="0"/>
              <a:t>Fonctions : </a:t>
            </a:r>
            <a:r>
              <a:rPr lang="fr-FR" sz="1600" b="1" dirty="0"/>
              <a:t>hydraulique</a:t>
            </a:r>
            <a:r>
              <a:rPr lang="fr-FR" sz="1600" b="0" dirty="0"/>
              <a:t>, </a:t>
            </a:r>
            <a:r>
              <a:rPr lang="fr-FR" b="1" dirty="0"/>
              <a:t>épuratoire</a:t>
            </a:r>
            <a:r>
              <a:rPr lang="fr-FR" sz="1600" b="0" dirty="0"/>
              <a:t>, paysagère, écologique</a:t>
            </a:r>
            <a:endParaRPr lang="fr-FR" dirty="0"/>
          </a:p>
          <a:p>
            <a:pPr marL="742950" lvl="1" indent="-285750" algn="l" rtl="0">
              <a:spcBef>
                <a:spcPts val="0"/>
              </a:spcBef>
              <a:spcAft>
                <a:spcPts val="0"/>
              </a:spcAft>
              <a:buClr>
                <a:schemeClr val="accent1"/>
              </a:buClr>
              <a:buSzPts val="1600"/>
              <a:buFont typeface="Arial"/>
              <a:buChar char="•"/>
            </a:pPr>
            <a:r>
              <a:rPr lang="fr-FR" sz="1600" b="0" dirty="0"/>
              <a:t>Exemples : </a:t>
            </a:r>
            <a:r>
              <a:rPr lang="fr-FR" sz="1600" b="1" dirty="0"/>
              <a:t>bassins</a:t>
            </a:r>
            <a:r>
              <a:rPr lang="fr-FR" sz="1600" b="0" dirty="0"/>
              <a:t>, </a:t>
            </a:r>
            <a:r>
              <a:rPr lang="fr-FR" sz="1600" b="1" dirty="0"/>
              <a:t>noues</a:t>
            </a:r>
            <a:r>
              <a:rPr lang="fr-FR" sz="1600" b="0" dirty="0"/>
              <a:t>, jardins de pluie, toitures végétalisées…</a:t>
            </a:r>
            <a:endParaRPr dirty="0"/>
          </a:p>
          <a:p>
            <a:pPr marL="228600" lvl="0" indent="-76200" algn="l" rtl="0">
              <a:lnSpc>
                <a:spcPct val="90000"/>
              </a:lnSpc>
              <a:spcBef>
                <a:spcPts val="500"/>
              </a:spcBef>
              <a:spcAft>
                <a:spcPts val="0"/>
              </a:spcAft>
              <a:buClr>
                <a:schemeClr val="dk1"/>
              </a:buClr>
              <a:buSzPts val="2000"/>
              <a:buNone/>
            </a:pPr>
            <a:endParaRPr b="0" dirty="0"/>
          </a:p>
          <a:p>
            <a:pPr marL="285750" lvl="0" indent="-285750" algn="l" rtl="0">
              <a:spcBef>
                <a:spcPts val="0"/>
              </a:spcBef>
              <a:spcAft>
                <a:spcPts val="0"/>
              </a:spcAft>
              <a:buClr>
                <a:schemeClr val="dk1"/>
              </a:buClr>
              <a:buSzPts val="1800"/>
              <a:buFont typeface="Arial"/>
              <a:buChar char="•"/>
            </a:pPr>
            <a:r>
              <a:rPr lang="fr-FR" dirty="0"/>
              <a:t>Grande variété de processus affectant la rétention et le transfert de polluants dans les ouvrages :</a:t>
            </a:r>
            <a:endParaRPr dirty="0"/>
          </a:p>
        </p:txBody>
      </p:sp>
      <p:sp>
        <p:nvSpPr>
          <p:cNvPr id="101" name="Google Shape;101;p3"/>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Ouvrages d’infiltration des eaux pluviales</a:t>
            </a:r>
            <a:endParaRPr/>
          </a:p>
        </p:txBody>
      </p:sp>
      <p:sp>
        <p:nvSpPr>
          <p:cNvPr id="104" name="Google Shape;104;p3"/>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3</a:t>
            </a:fld>
            <a:endParaRPr/>
          </a:p>
        </p:txBody>
      </p:sp>
      <p:cxnSp>
        <p:nvCxnSpPr>
          <p:cNvPr id="9" name="Google Shape;493;p7">
            <a:extLst>
              <a:ext uri="{FF2B5EF4-FFF2-40B4-BE49-F238E27FC236}">
                <a16:creationId xmlns:a16="http://schemas.microsoft.com/office/drawing/2014/main" id="{873918DC-262F-4250-8425-408D8FA7E81F}"/>
              </a:ext>
            </a:extLst>
          </p:cNvPr>
          <p:cNvCxnSpPr>
            <a:cxnSpLocks/>
          </p:cNvCxnSpPr>
          <p:nvPr/>
        </p:nvCxnSpPr>
        <p:spPr>
          <a:xfrm>
            <a:off x="4112949" y="5334000"/>
            <a:ext cx="1786262" cy="1119623"/>
          </a:xfrm>
          <a:prstGeom prst="straightConnector1">
            <a:avLst/>
          </a:prstGeom>
          <a:noFill/>
          <a:ln w="19050" cap="flat" cmpd="sng">
            <a:solidFill>
              <a:srgbClr val="0070C0"/>
            </a:solidFill>
            <a:prstDash val="dash"/>
            <a:round/>
            <a:headEnd type="none" w="sm" len="sm"/>
            <a:tailEnd type="none" w="sm" len="sm"/>
          </a:ln>
        </p:spPr>
      </p:cxnSp>
      <p:cxnSp>
        <p:nvCxnSpPr>
          <p:cNvPr id="10" name="Google Shape;494;p7">
            <a:extLst>
              <a:ext uri="{FF2B5EF4-FFF2-40B4-BE49-F238E27FC236}">
                <a16:creationId xmlns:a16="http://schemas.microsoft.com/office/drawing/2014/main" id="{30C4D3E9-3BE7-4D43-92A9-CC63DDF9DCEF}"/>
              </a:ext>
            </a:extLst>
          </p:cNvPr>
          <p:cNvCxnSpPr>
            <a:cxnSpLocks/>
          </p:cNvCxnSpPr>
          <p:nvPr/>
        </p:nvCxnSpPr>
        <p:spPr>
          <a:xfrm flipV="1">
            <a:off x="4105607" y="3053457"/>
            <a:ext cx="1793604" cy="1627840"/>
          </a:xfrm>
          <a:prstGeom prst="straightConnector1">
            <a:avLst/>
          </a:prstGeom>
          <a:noFill/>
          <a:ln w="19050" cap="flat" cmpd="sng">
            <a:solidFill>
              <a:srgbClr val="0070C0"/>
            </a:solidFill>
            <a:prstDash val="dash"/>
            <a:round/>
            <a:headEnd type="none" w="sm" len="sm"/>
            <a:tailEnd type="none" w="sm" len="sm"/>
          </a:ln>
        </p:spPr>
      </p:cxnSp>
      <p:pic>
        <p:nvPicPr>
          <p:cNvPr id="11" name="Google Shape;499;p7">
            <a:extLst>
              <a:ext uri="{FF2B5EF4-FFF2-40B4-BE49-F238E27FC236}">
                <a16:creationId xmlns:a16="http://schemas.microsoft.com/office/drawing/2014/main" id="{679A36E7-BAE0-48FA-9F0C-437F19BD367A}"/>
              </a:ext>
            </a:extLst>
          </p:cNvPr>
          <p:cNvPicPr preferRelativeResize="0"/>
          <p:nvPr/>
        </p:nvPicPr>
        <p:blipFill rotWithShape="1">
          <a:blip r:embed="rId3">
            <a:alphaModFix/>
          </a:blip>
          <a:srcRect/>
          <a:stretch/>
        </p:blipFill>
        <p:spPr>
          <a:xfrm>
            <a:off x="5899211" y="3053457"/>
            <a:ext cx="4453925" cy="3400166"/>
          </a:xfrm>
          <a:prstGeom prst="rect">
            <a:avLst/>
          </a:prstGeom>
          <a:noFill/>
          <a:ln w="19050" cap="flat" cmpd="sng">
            <a:solidFill>
              <a:srgbClr val="0070C0"/>
            </a:solidFill>
            <a:prstDash val="dash"/>
            <a:round/>
            <a:headEnd type="none" w="sm" len="sm"/>
            <a:tailEnd type="none" w="sm" len="sm"/>
          </a:ln>
        </p:spPr>
      </p:pic>
      <p:pic>
        <p:nvPicPr>
          <p:cNvPr id="12" name="Google Shape;500;p7">
            <a:extLst>
              <a:ext uri="{FF2B5EF4-FFF2-40B4-BE49-F238E27FC236}">
                <a16:creationId xmlns:a16="http://schemas.microsoft.com/office/drawing/2014/main" id="{F7C4ABCD-8A1D-4929-98E9-AA25B64DE72D}"/>
              </a:ext>
            </a:extLst>
          </p:cNvPr>
          <p:cNvPicPr preferRelativeResize="0"/>
          <p:nvPr/>
        </p:nvPicPr>
        <p:blipFill rotWithShape="1">
          <a:blip r:embed="rId4">
            <a:alphaModFix/>
          </a:blip>
          <a:srcRect/>
          <a:stretch/>
        </p:blipFill>
        <p:spPr>
          <a:xfrm>
            <a:off x="1502495" y="4076700"/>
            <a:ext cx="3348475" cy="1227826"/>
          </a:xfrm>
          <a:prstGeom prst="rect">
            <a:avLst/>
          </a:prstGeom>
          <a:noFill/>
          <a:ln>
            <a:noFill/>
          </a:ln>
        </p:spPr>
      </p:pic>
      <p:sp>
        <p:nvSpPr>
          <p:cNvPr id="13" name="Google Shape;501;p7">
            <a:extLst>
              <a:ext uri="{FF2B5EF4-FFF2-40B4-BE49-F238E27FC236}">
                <a16:creationId xmlns:a16="http://schemas.microsoft.com/office/drawing/2014/main" id="{F359C27C-B6D8-4F82-A7E9-B6ADE8080ED6}"/>
              </a:ext>
            </a:extLst>
          </p:cNvPr>
          <p:cNvSpPr/>
          <p:nvPr/>
        </p:nvSpPr>
        <p:spPr>
          <a:xfrm>
            <a:off x="3885305" y="4681295"/>
            <a:ext cx="227644" cy="615695"/>
          </a:xfrm>
          <a:prstGeom prst="roundRect">
            <a:avLst>
              <a:gd name="adj" fmla="val 16667"/>
            </a:avLst>
          </a:prstGeom>
          <a:noFill/>
          <a:ln w="19050" cap="flat" cmpd="sng">
            <a:solidFill>
              <a:srgbClr val="0070C0"/>
            </a:solidFill>
            <a:prstDash val="dash"/>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pic>
        <p:nvPicPr>
          <p:cNvPr id="14" name="Google Shape;502;p7" descr="Loupe avec un remplissage uni">
            <a:extLst>
              <a:ext uri="{FF2B5EF4-FFF2-40B4-BE49-F238E27FC236}">
                <a16:creationId xmlns:a16="http://schemas.microsoft.com/office/drawing/2014/main" id="{FD7ACCDD-0E0D-4601-BC9F-24DD851E678A}"/>
              </a:ext>
            </a:extLst>
          </p:cNvPr>
          <p:cNvPicPr preferRelativeResize="0"/>
          <p:nvPr/>
        </p:nvPicPr>
        <p:blipFill rotWithShape="1">
          <a:blip r:embed="rId5">
            <a:alphaModFix/>
          </a:blip>
          <a:srcRect/>
          <a:stretch/>
        </p:blipFill>
        <p:spPr>
          <a:xfrm>
            <a:off x="3934723" y="5056470"/>
            <a:ext cx="400456" cy="400456"/>
          </a:xfrm>
          <a:prstGeom prst="rect">
            <a:avLst/>
          </a:prstGeom>
          <a:noFill/>
          <a:ln>
            <a:noFill/>
          </a:ln>
        </p:spPr>
      </p:pic>
      <p:sp>
        <p:nvSpPr>
          <p:cNvPr id="15" name="Google Shape;503;p7">
            <a:extLst>
              <a:ext uri="{FF2B5EF4-FFF2-40B4-BE49-F238E27FC236}">
                <a16:creationId xmlns:a16="http://schemas.microsoft.com/office/drawing/2014/main" id="{52B44BDA-07A9-4946-A71C-FD683B27DD1E}"/>
              </a:ext>
            </a:extLst>
          </p:cNvPr>
          <p:cNvSpPr txBox="1"/>
          <p:nvPr/>
        </p:nvSpPr>
        <p:spPr>
          <a:xfrm rot="-5400000">
            <a:off x="588744" y="4492389"/>
            <a:ext cx="1542979"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dirty="0">
                <a:solidFill>
                  <a:schemeClr val="dk1"/>
                </a:solidFill>
                <a:latin typeface="Tahoma"/>
                <a:ea typeface="Tahoma"/>
                <a:cs typeface="Tahoma"/>
                <a:sym typeface="Tahoma"/>
              </a:rPr>
              <a:t>Source : Dang (2023)</a:t>
            </a:r>
            <a:endParaRPr dirty="0"/>
          </a:p>
        </p:txBody>
      </p:sp>
      <p:sp>
        <p:nvSpPr>
          <p:cNvPr id="16" name="Google Shape;504;p7">
            <a:extLst>
              <a:ext uri="{FF2B5EF4-FFF2-40B4-BE49-F238E27FC236}">
                <a16:creationId xmlns:a16="http://schemas.microsoft.com/office/drawing/2014/main" id="{CC2FF5CF-D415-4EAE-AC00-012819560349}"/>
              </a:ext>
            </a:extLst>
          </p:cNvPr>
          <p:cNvSpPr txBox="1"/>
          <p:nvPr/>
        </p:nvSpPr>
        <p:spPr>
          <a:xfrm rot="-5400000">
            <a:off x="9758467" y="3542084"/>
            <a:ext cx="1542979"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dirty="0">
                <a:solidFill>
                  <a:schemeClr val="dk1"/>
                </a:solidFill>
                <a:latin typeface="Tahoma"/>
                <a:ea typeface="Tahoma"/>
                <a:cs typeface="Tahoma"/>
                <a:sym typeface="Tahoma"/>
              </a:rPr>
              <a:t>Source : Tedoldi et al (2016)</a:t>
            </a:r>
            <a:endParaRPr dirty="0"/>
          </a:p>
        </p:txBody>
      </p:sp>
      <p:sp>
        <p:nvSpPr>
          <p:cNvPr id="17" name="Google Shape;505;p7">
            <a:extLst>
              <a:ext uri="{FF2B5EF4-FFF2-40B4-BE49-F238E27FC236}">
                <a16:creationId xmlns:a16="http://schemas.microsoft.com/office/drawing/2014/main" id="{A8511291-A865-4493-9508-10E50FE6D928}"/>
              </a:ext>
            </a:extLst>
          </p:cNvPr>
          <p:cNvSpPr txBox="1"/>
          <p:nvPr/>
        </p:nvSpPr>
        <p:spPr>
          <a:xfrm>
            <a:off x="6599658" y="6524017"/>
            <a:ext cx="305302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900" i="1" dirty="0">
                <a:solidFill>
                  <a:schemeClr val="dk1"/>
                </a:solidFill>
                <a:latin typeface="Tahoma"/>
                <a:ea typeface="Tahoma"/>
                <a:cs typeface="Tahoma"/>
                <a:sym typeface="Tahoma"/>
              </a:rPr>
              <a:t>Mécanismes de rétention et de transport des métaux dans le sol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Contexte général du projet de thèse</a:t>
            </a:r>
            <a:endParaRPr dirty="0"/>
          </a:p>
        </p:txBody>
      </p:sp>
      <p:sp>
        <p:nvSpPr>
          <p:cNvPr id="111" name="Google Shape;111;p10"/>
          <p:cNvSpPr txBox="1">
            <a:spLocks noGrp="1"/>
          </p:cNvSpPr>
          <p:nvPr>
            <p:ph type="body" idx="1"/>
          </p:nvPr>
        </p:nvSpPr>
        <p:spPr>
          <a:xfrm>
            <a:off x="780696" y="1600200"/>
            <a:ext cx="10496904" cy="350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fr-FR" b="1"/>
              <a:t>Indicateurs de performance appropriés (Office Français de la Biodiversité, 2022)</a:t>
            </a:r>
            <a:endParaRPr/>
          </a:p>
          <a:p>
            <a:pPr marL="285750" lvl="0" indent="-285750" algn="l" rtl="0">
              <a:spcBef>
                <a:spcPts val="0"/>
              </a:spcBef>
              <a:spcAft>
                <a:spcPts val="0"/>
              </a:spcAft>
              <a:buClr>
                <a:schemeClr val="dk1"/>
              </a:buClr>
              <a:buSzPts val="1800"/>
              <a:buFont typeface="Arial"/>
              <a:buChar char="•"/>
            </a:pPr>
            <a:r>
              <a:rPr lang="fr-FR"/>
              <a:t>Concentration (CME ou CMA) ou masse de polluants en sortie d’ouvrage</a:t>
            </a:r>
            <a:endParaRPr/>
          </a:p>
          <a:p>
            <a:pPr marL="285750" lvl="0" indent="-285750" algn="l" rtl="0">
              <a:spcBef>
                <a:spcPts val="0"/>
              </a:spcBef>
              <a:spcAft>
                <a:spcPts val="0"/>
              </a:spcAft>
              <a:buClr>
                <a:schemeClr val="dk1"/>
              </a:buClr>
              <a:buSzPts val="1800"/>
              <a:buFont typeface="Arial"/>
              <a:buChar char="•"/>
            </a:pPr>
            <a:r>
              <a:rPr lang="fr-FR"/>
              <a:t>Contamination / stock de polluants accumulés dans le sol</a:t>
            </a:r>
            <a:endParaRPr/>
          </a:p>
          <a:p>
            <a:pPr marL="742950" lvl="1" indent="-184150" algn="l" rtl="0">
              <a:spcBef>
                <a:spcPts val="0"/>
              </a:spcBef>
              <a:spcAft>
                <a:spcPts val="0"/>
              </a:spcAft>
              <a:buClr>
                <a:schemeClr val="accent1"/>
              </a:buClr>
              <a:buSzPts val="1600"/>
              <a:buNone/>
            </a:pPr>
            <a:endParaRPr/>
          </a:p>
        </p:txBody>
      </p:sp>
      <p:sp>
        <p:nvSpPr>
          <p:cNvPr id="112" name="Google Shape;112;p10"/>
          <p:cNvSpPr txBox="1">
            <a:spLocks noGrp="1"/>
          </p:cNvSpPr>
          <p:nvPr>
            <p:ph type="body" idx="2"/>
          </p:nvPr>
        </p:nvSpPr>
        <p:spPr>
          <a:xfrm>
            <a:off x="780696" y="9906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Etude des performances des ouvrages</a:t>
            </a:r>
          </a:p>
        </p:txBody>
      </p:sp>
      <p:sp>
        <p:nvSpPr>
          <p:cNvPr id="113" name="Google Shape;113;p10"/>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4</a:t>
            </a:fld>
            <a:endParaRPr/>
          </a:p>
        </p:txBody>
      </p:sp>
      <p:pic>
        <p:nvPicPr>
          <p:cNvPr id="114" name="Google Shape;114;p10"/>
          <p:cNvPicPr preferRelativeResize="0"/>
          <p:nvPr/>
        </p:nvPicPr>
        <p:blipFill rotWithShape="1">
          <a:blip r:embed="rId3">
            <a:alphaModFix/>
          </a:blip>
          <a:srcRect/>
          <a:stretch/>
        </p:blipFill>
        <p:spPr>
          <a:xfrm>
            <a:off x="2438401" y="2590800"/>
            <a:ext cx="6960106" cy="2552146"/>
          </a:xfrm>
          <a:prstGeom prst="rect">
            <a:avLst/>
          </a:prstGeom>
          <a:noFill/>
          <a:ln>
            <a:noFill/>
          </a:ln>
        </p:spPr>
      </p:pic>
      <p:sp>
        <p:nvSpPr>
          <p:cNvPr id="115" name="Google Shape;115;p10"/>
          <p:cNvSpPr/>
          <p:nvPr/>
        </p:nvSpPr>
        <p:spPr>
          <a:xfrm rot="2398088">
            <a:off x="3451939" y="4135034"/>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6" name="Google Shape;116;p10"/>
          <p:cNvSpPr/>
          <p:nvPr/>
        </p:nvSpPr>
        <p:spPr>
          <a:xfrm>
            <a:off x="5897504" y="4208106"/>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7" name="Google Shape;117;p10"/>
          <p:cNvSpPr/>
          <p:nvPr/>
        </p:nvSpPr>
        <p:spPr>
          <a:xfrm>
            <a:off x="7162801" y="4208106"/>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8" name="Google Shape;118;p10"/>
          <p:cNvSpPr/>
          <p:nvPr/>
        </p:nvSpPr>
        <p:spPr>
          <a:xfrm rot="-2768707">
            <a:off x="8363654" y="4081201"/>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9" name="Google Shape;119;p10"/>
          <p:cNvSpPr/>
          <p:nvPr/>
        </p:nvSpPr>
        <p:spPr>
          <a:xfrm rot="5400000">
            <a:off x="5895229" y="1901858"/>
            <a:ext cx="503647" cy="6502907"/>
          </a:xfrm>
          <a:prstGeom prst="rightBrace">
            <a:avLst>
              <a:gd name="adj1" fmla="val 8333"/>
              <a:gd name="adj2" fmla="val 50000"/>
            </a:avLst>
          </a:prstGeom>
          <a:noFill/>
          <a:ln w="9525" cap="flat" cmpd="sng">
            <a:solidFill>
              <a:srgbClr val="D11B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0" name="Google Shape;120;p10"/>
          <p:cNvSpPr txBox="1"/>
          <p:nvPr/>
        </p:nvSpPr>
        <p:spPr>
          <a:xfrm>
            <a:off x="2666999" y="5395959"/>
            <a:ext cx="696010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rgbClr val="FF0000"/>
                </a:solidFill>
                <a:latin typeface="Tahoma"/>
                <a:ea typeface="Tahoma"/>
                <a:cs typeface="Tahoma"/>
                <a:sym typeface="Tahoma"/>
              </a:rPr>
              <a:t>Sortie diffuse</a:t>
            </a:r>
            <a:endParaRPr/>
          </a:p>
          <a:p>
            <a:pPr marL="0" marR="0" lvl="0" indent="0" algn="ctr" rtl="0">
              <a:spcBef>
                <a:spcPts val="0"/>
              </a:spcBef>
              <a:spcAft>
                <a:spcPts val="0"/>
              </a:spcAft>
              <a:buNone/>
            </a:pPr>
            <a:r>
              <a:rPr lang="fr-FR" sz="1800">
                <a:solidFill>
                  <a:srgbClr val="FF0000"/>
                </a:solidFill>
                <a:latin typeface="Tahoma"/>
                <a:ea typeface="Tahoma"/>
                <a:cs typeface="Tahoma"/>
                <a:sym typeface="Tahoma"/>
              </a:rPr>
              <a:t>=</a:t>
            </a:r>
            <a:endParaRPr/>
          </a:p>
          <a:p>
            <a:pPr marL="0" marR="0" lvl="0" indent="0" algn="ctr" rtl="0">
              <a:spcBef>
                <a:spcPts val="0"/>
              </a:spcBef>
              <a:spcAft>
                <a:spcPts val="0"/>
              </a:spcAft>
              <a:buNone/>
            </a:pPr>
            <a:r>
              <a:rPr lang="fr-FR" sz="1800">
                <a:solidFill>
                  <a:srgbClr val="FF0000"/>
                </a:solidFill>
                <a:latin typeface="Tahoma"/>
                <a:ea typeface="Tahoma"/>
                <a:cs typeface="Tahoma"/>
                <a:sym typeface="Tahoma"/>
              </a:rPr>
              <a:t>Difficultés de mesure (concentrations et volume)</a:t>
            </a:r>
            <a:endParaRPr/>
          </a:p>
        </p:txBody>
      </p:sp>
      <p:sp>
        <p:nvSpPr>
          <p:cNvPr id="121" name="Google Shape;121;p10"/>
          <p:cNvSpPr txBox="1"/>
          <p:nvPr/>
        </p:nvSpPr>
        <p:spPr>
          <a:xfrm rot="-5400000">
            <a:off x="8599973" y="4184264"/>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dirty="0">
                <a:solidFill>
                  <a:schemeClr val="dk1"/>
                </a:solidFill>
                <a:latin typeface="Tahoma"/>
                <a:ea typeface="Tahoma"/>
                <a:cs typeface="Tahoma"/>
                <a:sym typeface="Tahoma"/>
              </a:rPr>
              <a:t>Source : Dang, 2023</a:t>
            </a:r>
            <a:endParaRPr dirty="0"/>
          </a:p>
        </p:txBody>
      </p:sp>
      <p:sp>
        <p:nvSpPr>
          <p:cNvPr id="122" name="Google Shape;122;p10"/>
          <p:cNvSpPr/>
          <p:nvPr/>
        </p:nvSpPr>
        <p:spPr>
          <a:xfrm>
            <a:off x="4953000" y="2438400"/>
            <a:ext cx="2497801" cy="1243888"/>
          </a:xfrm>
          <a:prstGeom prst="rect">
            <a:avLst/>
          </a:prstGeom>
          <a:solidFill>
            <a:srgbClr val="FFFFF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3" name="Google Shape;123;p10"/>
          <p:cNvSpPr/>
          <p:nvPr/>
        </p:nvSpPr>
        <p:spPr>
          <a:xfrm>
            <a:off x="3695725" y="4177809"/>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4" name="Google Shape;124;p10"/>
          <p:cNvSpPr/>
          <p:nvPr/>
        </p:nvSpPr>
        <p:spPr>
          <a:xfrm>
            <a:off x="4753477" y="4743897"/>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5" name="Google Shape;125;p10"/>
          <p:cNvSpPr/>
          <p:nvPr/>
        </p:nvSpPr>
        <p:spPr>
          <a:xfrm>
            <a:off x="7296869" y="4419656"/>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6" name="Google Shape;126;p10"/>
          <p:cNvSpPr/>
          <p:nvPr/>
        </p:nvSpPr>
        <p:spPr>
          <a:xfrm>
            <a:off x="8492685" y="4175292"/>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9" name="Google Shape;123;p10">
            <a:extLst>
              <a:ext uri="{FF2B5EF4-FFF2-40B4-BE49-F238E27FC236}">
                <a16:creationId xmlns:a16="http://schemas.microsoft.com/office/drawing/2014/main" id="{BA14CB2D-6F21-420E-ADBB-6EED883E2AB7}"/>
              </a:ext>
            </a:extLst>
          </p:cNvPr>
          <p:cNvSpPr/>
          <p:nvPr/>
        </p:nvSpPr>
        <p:spPr>
          <a:xfrm>
            <a:off x="9469022" y="3040555"/>
            <a:ext cx="241904" cy="261785"/>
          </a:xfrm>
          <a:prstGeom prst="star7">
            <a:avLst>
              <a:gd name="adj" fmla="val 34601"/>
              <a:gd name="hf" fmla="val 102572"/>
              <a:gd name="vf" fmla="val 105210"/>
            </a:avLst>
          </a:prstGeom>
          <a:solidFill>
            <a:schemeClr val="accen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20" name="Google Shape;121;p10">
            <a:extLst>
              <a:ext uri="{FF2B5EF4-FFF2-40B4-BE49-F238E27FC236}">
                <a16:creationId xmlns:a16="http://schemas.microsoft.com/office/drawing/2014/main" id="{67C6A968-84EA-474E-94EC-D908634C7AC5}"/>
              </a:ext>
            </a:extLst>
          </p:cNvPr>
          <p:cNvSpPr txBox="1"/>
          <p:nvPr/>
        </p:nvSpPr>
        <p:spPr>
          <a:xfrm>
            <a:off x="9753599" y="3057851"/>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dirty="0">
                <a:solidFill>
                  <a:schemeClr val="dk1"/>
                </a:solidFill>
                <a:latin typeface="Tahoma"/>
                <a:ea typeface="Tahoma"/>
                <a:cs typeface="Tahoma"/>
                <a:sym typeface="Tahoma"/>
              </a:rPr>
              <a:t>Eléments traces métalliques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Contexte général du projet de thèse</a:t>
            </a:r>
            <a:endParaRPr dirty="0"/>
          </a:p>
        </p:txBody>
      </p:sp>
      <p:sp>
        <p:nvSpPr>
          <p:cNvPr id="133" name="Google Shape;133;p4"/>
          <p:cNvSpPr txBox="1">
            <a:spLocks noGrp="1"/>
          </p:cNvSpPr>
          <p:nvPr>
            <p:ph type="body" idx="1"/>
          </p:nvPr>
        </p:nvSpPr>
        <p:spPr>
          <a:xfrm>
            <a:off x="780696" y="1524000"/>
            <a:ext cx="10649304" cy="51054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800"/>
              <a:buFont typeface="Arial"/>
              <a:buChar char="•"/>
            </a:pPr>
            <a:r>
              <a:rPr lang="fr-FR" b="0" dirty="0"/>
              <a:t>Etude des performances hydrauliques : </a:t>
            </a:r>
            <a:endParaRPr dirty="0"/>
          </a:p>
          <a:p>
            <a:pPr marL="742950" lvl="1" indent="-285750" algn="l" rtl="0">
              <a:spcBef>
                <a:spcPts val="0"/>
              </a:spcBef>
              <a:spcAft>
                <a:spcPts val="0"/>
              </a:spcAft>
              <a:buClr>
                <a:schemeClr val="accent1"/>
              </a:buClr>
              <a:buSzPts val="1600"/>
              <a:buChar char="•"/>
            </a:pPr>
            <a:r>
              <a:rPr lang="fr-FR" dirty="0"/>
              <a:t>N</a:t>
            </a:r>
            <a:r>
              <a:rPr lang="fr-FR" b="0" dirty="0"/>
              <a:t>ombreux </a:t>
            </a:r>
            <a:r>
              <a:rPr lang="fr-FR" dirty="0"/>
              <a:t>outils de modélisation, par ex : SWMM, HYDRUS, </a:t>
            </a:r>
            <a:r>
              <a:rPr lang="fr-FR" dirty="0" err="1"/>
              <a:t>GIFMod</a:t>
            </a:r>
            <a:r>
              <a:rPr lang="fr-FR" dirty="0"/>
              <a:t> (</a:t>
            </a:r>
            <a:r>
              <a:rPr lang="fr-FR" dirty="0" err="1"/>
              <a:t>Lisenbee</a:t>
            </a:r>
            <a:r>
              <a:rPr lang="fr-FR" dirty="0"/>
              <a:t> et al., 2021)</a:t>
            </a:r>
            <a:endParaRPr dirty="0"/>
          </a:p>
          <a:p>
            <a:pPr marL="742950" lvl="1" indent="-184150" algn="l" rtl="0">
              <a:spcBef>
                <a:spcPts val="0"/>
              </a:spcBef>
              <a:spcAft>
                <a:spcPts val="0"/>
              </a:spcAft>
              <a:buClr>
                <a:schemeClr val="accent1"/>
              </a:buClr>
              <a:buSzPts val="1600"/>
              <a:buNone/>
            </a:pPr>
            <a:endParaRPr dirty="0"/>
          </a:p>
          <a:p>
            <a:pPr marL="742950" lvl="1" indent="-285750" algn="l" rtl="0">
              <a:spcBef>
                <a:spcPts val="0"/>
              </a:spcBef>
              <a:spcAft>
                <a:spcPts val="0"/>
              </a:spcAft>
              <a:buClr>
                <a:schemeClr val="accent1"/>
              </a:buClr>
              <a:buSzPts val="1600"/>
              <a:buChar char="•"/>
            </a:pPr>
            <a:r>
              <a:rPr lang="fr-FR" b="0" dirty="0"/>
              <a:t>Travaux de modélisation existants (Yang et al., 2021, </a:t>
            </a:r>
            <a:r>
              <a:rPr lang="fr-FR" b="0" dirty="0" err="1"/>
              <a:t>Asry</a:t>
            </a:r>
            <a:r>
              <a:rPr lang="fr-FR" b="0" dirty="0"/>
              <a:t> et al., 2023)</a:t>
            </a:r>
            <a:endParaRPr dirty="0"/>
          </a:p>
          <a:p>
            <a:pPr marL="742950" lvl="1" indent="-184150" algn="l" rtl="0">
              <a:spcBef>
                <a:spcPts val="0"/>
              </a:spcBef>
              <a:spcAft>
                <a:spcPts val="0"/>
              </a:spcAft>
              <a:buClr>
                <a:schemeClr val="accent1"/>
              </a:buClr>
              <a:buSzPts val="1600"/>
              <a:buFont typeface="Arial"/>
              <a:buNone/>
            </a:pPr>
            <a:endParaRPr b="0" dirty="0"/>
          </a:p>
          <a:p>
            <a:pPr marL="285750" lvl="0" indent="-285750" algn="l" rtl="0">
              <a:spcBef>
                <a:spcPts val="0"/>
              </a:spcBef>
              <a:spcAft>
                <a:spcPts val="0"/>
              </a:spcAft>
              <a:buClr>
                <a:schemeClr val="dk1"/>
              </a:buClr>
              <a:buSzPts val="1800"/>
              <a:buFont typeface="Arial"/>
              <a:buChar char="•"/>
            </a:pPr>
            <a:r>
              <a:rPr lang="fr-FR" b="0" dirty="0"/>
              <a:t>Etude des performances épuratoires : </a:t>
            </a:r>
            <a:endParaRPr dirty="0"/>
          </a:p>
          <a:p>
            <a:pPr marL="742950" lvl="1" indent="-285750" algn="l" rtl="0">
              <a:spcBef>
                <a:spcPts val="0"/>
              </a:spcBef>
              <a:spcAft>
                <a:spcPts val="0"/>
              </a:spcAft>
              <a:buClr>
                <a:schemeClr val="accent1"/>
              </a:buClr>
              <a:buSzPts val="1600"/>
              <a:buChar char="•"/>
            </a:pPr>
            <a:r>
              <a:rPr lang="fr-FR" b="0" dirty="0"/>
              <a:t>Production de données expérimentales sur la qualité des eaux et des sédiments (Dang (2023), El-</a:t>
            </a:r>
            <a:r>
              <a:rPr lang="fr-FR" b="0" dirty="0" err="1"/>
              <a:t>Mufleh</a:t>
            </a:r>
            <a:r>
              <a:rPr lang="fr-FR" b="0" dirty="0"/>
              <a:t> et al., 2014)</a:t>
            </a:r>
          </a:p>
          <a:p>
            <a:pPr marL="742950" lvl="1" indent="-285750" algn="l" rtl="0">
              <a:spcBef>
                <a:spcPts val="0"/>
              </a:spcBef>
              <a:spcAft>
                <a:spcPts val="0"/>
              </a:spcAft>
              <a:buClr>
                <a:schemeClr val="accent1"/>
              </a:buClr>
              <a:buSzPts val="1600"/>
              <a:buChar char="•"/>
            </a:pPr>
            <a:endParaRPr b="0" dirty="0"/>
          </a:p>
          <a:p>
            <a:pPr marL="742950" lvl="1" indent="-285750" algn="l" rtl="0">
              <a:spcBef>
                <a:spcPts val="0"/>
              </a:spcBef>
              <a:spcAft>
                <a:spcPts val="0"/>
              </a:spcAft>
              <a:buSzPts val="1600"/>
              <a:buChar char="•"/>
            </a:pPr>
            <a:r>
              <a:rPr lang="fr-FR" dirty="0"/>
              <a:t>Estimation de bilans de masse en entrée/sortie des ouvrages</a:t>
            </a:r>
            <a:endParaRPr dirty="0"/>
          </a:p>
          <a:p>
            <a:pPr marL="742950" lvl="1" indent="-184150" algn="l" rtl="0">
              <a:spcBef>
                <a:spcPts val="0"/>
              </a:spcBef>
              <a:spcAft>
                <a:spcPts val="0"/>
              </a:spcAft>
              <a:buClr>
                <a:schemeClr val="accent1"/>
              </a:buClr>
              <a:buSzPts val="1600"/>
              <a:buNone/>
            </a:pPr>
            <a:endParaRPr dirty="0"/>
          </a:p>
          <a:p>
            <a:pPr marL="742950" lvl="1" indent="-285750" algn="l" rtl="0">
              <a:spcBef>
                <a:spcPts val="0"/>
              </a:spcBef>
              <a:spcAft>
                <a:spcPts val="0"/>
              </a:spcAft>
              <a:buClr>
                <a:schemeClr val="accent1"/>
              </a:buClr>
              <a:buSzPts val="1600"/>
              <a:buChar char="•"/>
            </a:pPr>
            <a:r>
              <a:rPr lang="fr-FR" b="0" dirty="0"/>
              <a:t>Peu d’études sur les processus de transport réactif, approches géochimiques rarement utilisées (Tedoldi et al., 2016)</a:t>
            </a:r>
            <a:endParaRPr dirty="0"/>
          </a:p>
          <a:p>
            <a:pPr marL="914400" lvl="2" indent="0" algn="l" rtl="0">
              <a:spcBef>
                <a:spcPts val="0"/>
              </a:spcBef>
              <a:spcAft>
                <a:spcPts val="0"/>
              </a:spcAft>
              <a:buNone/>
            </a:pPr>
            <a:endParaRPr b="0" dirty="0"/>
          </a:p>
        </p:txBody>
      </p:sp>
      <p:sp>
        <p:nvSpPr>
          <p:cNvPr id="134" name="Google Shape;134;p4"/>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Etude des performances des ouvrages</a:t>
            </a:r>
            <a:endParaRPr dirty="0"/>
          </a:p>
        </p:txBody>
      </p:sp>
      <p:sp>
        <p:nvSpPr>
          <p:cNvPr id="135" name="Google Shape;135;p4"/>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Contexte général du projet de thèse</a:t>
            </a:r>
            <a:endParaRPr dirty="0"/>
          </a:p>
        </p:txBody>
      </p:sp>
      <p:sp>
        <p:nvSpPr>
          <p:cNvPr id="142" name="Google Shape;142;p5"/>
          <p:cNvSpPr txBox="1">
            <a:spLocks noGrp="1"/>
          </p:cNvSpPr>
          <p:nvPr>
            <p:ph type="body" idx="1"/>
          </p:nvPr>
        </p:nvSpPr>
        <p:spPr>
          <a:xfrm>
            <a:off x="780696" y="1524000"/>
            <a:ext cx="10649304" cy="5105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None/>
            </a:pPr>
            <a:endParaRPr b="1" dirty="0"/>
          </a:p>
          <a:p>
            <a:pPr marL="0" lvl="0" indent="0" algn="ctr" rtl="0">
              <a:spcBef>
                <a:spcPts val="0"/>
              </a:spcBef>
              <a:spcAft>
                <a:spcPts val="0"/>
              </a:spcAft>
              <a:buClr>
                <a:schemeClr val="dk1"/>
              </a:buClr>
              <a:buSzPts val="1800"/>
              <a:buNone/>
            </a:pPr>
            <a:r>
              <a:rPr lang="fr-FR" b="1" dirty="0"/>
              <a:t>Dans quelle mesure une approche de modélisation du transport réactif pourrait améliorer :</a:t>
            </a:r>
            <a:endParaRPr dirty="0"/>
          </a:p>
          <a:p>
            <a:pPr marL="0" lvl="0" indent="0" algn="ctr" rtl="0">
              <a:spcBef>
                <a:spcPts val="0"/>
              </a:spcBef>
              <a:spcAft>
                <a:spcPts val="0"/>
              </a:spcAft>
              <a:buClr>
                <a:schemeClr val="dk1"/>
              </a:buClr>
              <a:buSzPts val="1800"/>
              <a:buNone/>
            </a:pPr>
            <a:endParaRPr b="1" dirty="0"/>
          </a:p>
          <a:p>
            <a:pPr marL="342900" lvl="0" indent="-342900" algn="l" rtl="0">
              <a:spcBef>
                <a:spcPts val="0"/>
              </a:spcBef>
              <a:spcAft>
                <a:spcPts val="0"/>
              </a:spcAft>
              <a:buClr>
                <a:schemeClr val="dk1"/>
              </a:buClr>
              <a:buSzPts val="1800"/>
              <a:buAutoNum type="arabicParenR"/>
            </a:pPr>
            <a:r>
              <a:rPr lang="fr-FR" dirty="0"/>
              <a:t>L’évaluation des performances épuratoires des ouvrages d’infiltration des eaux pluviales ?</a:t>
            </a:r>
            <a:endParaRPr dirty="0"/>
          </a:p>
          <a:p>
            <a:pPr marL="342900" lvl="0" indent="-228600" algn="l" rtl="0">
              <a:spcBef>
                <a:spcPts val="0"/>
              </a:spcBef>
              <a:spcAft>
                <a:spcPts val="0"/>
              </a:spcAft>
              <a:buClr>
                <a:schemeClr val="dk1"/>
              </a:buClr>
              <a:buSzPts val="1800"/>
              <a:buNone/>
            </a:pPr>
            <a:endParaRPr dirty="0"/>
          </a:p>
          <a:p>
            <a:pPr marL="0" lvl="0" indent="0" algn="l" rtl="0">
              <a:spcBef>
                <a:spcPts val="0"/>
              </a:spcBef>
              <a:spcAft>
                <a:spcPts val="0"/>
              </a:spcAft>
              <a:buClr>
                <a:schemeClr val="dk1"/>
              </a:buClr>
              <a:buSzPts val="1800"/>
              <a:buNone/>
            </a:pPr>
            <a:endParaRPr dirty="0"/>
          </a:p>
          <a:p>
            <a:pPr marL="0" lvl="0" indent="0" algn="l" rtl="0">
              <a:spcBef>
                <a:spcPts val="0"/>
              </a:spcBef>
              <a:spcAft>
                <a:spcPts val="0"/>
              </a:spcAft>
              <a:buClr>
                <a:schemeClr val="dk1"/>
              </a:buClr>
              <a:buSzPts val="1800"/>
              <a:buNone/>
            </a:pPr>
            <a:r>
              <a:rPr lang="fr-FR" dirty="0"/>
              <a:t>2) Notre compréhension des mécanismes à l’œuvre dans les processus de rétention et de transfert au sein des ouvrages ?</a:t>
            </a:r>
          </a:p>
          <a:p>
            <a:pPr marL="0" lvl="0" indent="0" algn="l" rtl="0">
              <a:spcBef>
                <a:spcPts val="0"/>
              </a:spcBef>
              <a:spcAft>
                <a:spcPts val="0"/>
              </a:spcAft>
              <a:buClr>
                <a:schemeClr val="dk1"/>
              </a:buClr>
              <a:buSzPts val="1800"/>
              <a:buNone/>
            </a:pPr>
            <a:endParaRPr lang="fr-FR" dirty="0"/>
          </a:p>
          <a:p>
            <a:pPr marL="0" lvl="0" indent="0" algn="l" rtl="0">
              <a:spcBef>
                <a:spcPts val="0"/>
              </a:spcBef>
              <a:spcAft>
                <a:spcPts val="0"/>
              </a:spcAft>
              <a:buClr>
                <a:schemeClr val="dk1"/>
              </a:buClr>
              <a:buSzPts val="1800"/>
              <a:buNone/>
            </a:pPr>
            <a:endParaRPr lang="fr-FR" dirty="0"/>
          </a:p>
          <a:p>
            <a:pPr marL="0" indent="0">
              <a:buNone/>
            </a:pPr>
            <a:r>
              <a:rPr lang="fr-FR" b="1" dirty="0"/>
              <a:t>Est-il envisageable de développer une approche de modélisation générique, pouvant être appliquée à plusieurs ouvrages ?</a:t>
            </a:r>
          </a:p>
          <a:p>
            <a:pPr marL="0" lvl="0" indent="0" algn="l" rtl="0">
              <a:spcBef>
                <a:spcPts val="0"/>
              </a:spcBef>
              <a:spcAft>
                <a:spcPts val="0"/>
              </a:spcAft>
              <a:buClr>
                <a:schemeClr val="dk1"/>
              </a:buClr>
              <a:buSzPts val="1800"/>
              <a:buNone/>
            </a:pPr>
            <a:endParaRPr lang="fr-FR" dirty="0"/>
          </a:p>
          <a:p>
            <a:pPr marL="0" lvl="0" indent="0" algn="l" rtl="0">
              <a:spcBef>
                <a:spcPts val="0"/>
              </a:spcBef>
              <a:spcAft>
                <a:spcPts val="0"/>
              </a:spcAft>
              <a:buClr>
                <a:schemeClr val="dk1"/>
              </a:buClr>
              <a:buSzPts val="1800"/>
              <a:buNone/>
            </a:pPr>
            <a:endParaRPr dirty="0"/>
          </a:p>
        </p:txBody>
      </p:sp>
      <p:sp>
        <p:nvSpPr>
          <p:cNvPr id="143" name="Google Shape;143;p5"/>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Questions principales</a:t>
            </a:r>
            <a:endParaRPr dirty="0"/>
          </a:p>
        </p:txBody>
      </p:sp>
      <p:sp>
        <p:nvSpPr>
          <p:cNvPr id="144" name="Google Shape;144;p5"/>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
          <p:cNvSpPr txBox="1">
            <a:spLocks noGrp="1"/>
          </p:cNvSpPr>
          <p:nvPr>
            <p:ph type="title"/>
          </p:nvPr>
        </p:nvSpPr>
        <p:spPr>
          <a:xfrm>
            <a:off x="2667000" y="2057400"/>
            <a:ext cx="9207498" cy="151667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Objectifs du projet de thèse</a:t>
            </a:r>
            <a:endParaRPr dirty="0"/>
          </a:p>
        </p:txBody>
      </p:sp>
      <p:sp>
        <p:nvSpPr>
          <p:cNvPr id="520" name="Google Shape;520;p9"/>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779848" y="384280"/>
            <a:ext cx="10497752" cy="453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Objectifs</a:t>
            </a:r>
            <a:endParaRPr dirty="0"/>
          </a:p>
        </p:txBody>
      </p:sp>
      <p:sp>
        <p:nvSpPr>
          <p:cNvPr id="165" name="Google Shape;165;p21"/>
          <p:cNvSpPr txBox="1">
            <a:spLocks noGrp="1"/>
          </p:cNvSpPr>
          <p:nvPr>
            <p:ph type="body" idx="2"/>
          </p:nvPr>
        </p:nvSpPr>
        <p:spPr>
          <a:xfrm>
            <a:off x="780696" y="914400"/>
            <a:ext cx="10496904"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Echelles d’étude</a:t>
            </a:r>
            <a:endParaRPr dirty="0"/>
          </a:p>
        </p:txBody>
      </p:sp>
      <p:sp>
        <p:nvSpPr>
          <p:cNvPr id="166" name="Google Shape;166;p21"/>
          <p:cNvSpPr txBox="1">
            <a:spLocks noGrp="1"/>
          </p:cNvSpPr>
          <p:nvPr>
            <p:ph type="sldNum" idx="12"/>
          </p:nvPr>
        </p:nvSpPr>
        <p:spPr>
          <a:xfrm>
            <a:off x="152400" y="632460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FR"/>
              <a:t>8</a:t>
            </a:fld>
            <a:endParaRPr/>
          </a:p>
        </p:txBody>
      </p:sp>
      <p:pic>
        <p:nvPicPr>
          <p:cNvPr id="167" name="Google Shape;167;p21"/>
          <p:cNvPicPr preferRelativeResize="0"/>
          <p:nvPr/>
        </p:nvPicPr>
        <p:blipFill rotWithShape="1">
          <a:blip r:embed="rId3">
            <a:alphaModFix/>
          </a:blip>
          <a:srcRect/>
          <a:stretch/>
        </p:blipFill>
        <p:spPr>
          <a:xfrm>
            <a:off x="1524000" y="2925953"/>
            <a:ext cx="8229600" cy="3017647"/>
          </a:xfrm>
          <a:prstGeom prst="rect">
            <a:avLst/>
          </a:prstGeom>
          <a:noFill/>
          <a:ln>
            <a:noFill/>
          </a:ln>
        </p:spPr>
      </p:pic>
      <p:sp>
        <p:nvSpPr>
          <p:cNvPr id="168" name="Google Shape;168;p21"/>
          <p:cNvSpPr txBox="1"/>
          <p:nvPr/>
        </p:nvSpPr>
        <p:spPr>
          <a:xfrm rot="-5400000">
            <a:off x="8917746" y="4892302"/>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chemeClr val="dk1"/>
                </a:solidFill>
                <a:latin typeface="Tahoma"/>
                <a:ea typeface="Tahoma"/>
                <a:cs typeface="Tahoma"/>
                <a:sym typeface="Tahoma"/>
              </a:rPr>
              <a:t>Source : Dang, 2023</a:t>
            </a:r>
            <a:endParaRPr/>
          </a:p>
        </p:txBody>
      </p:sp>
      <p:sp>
        <p:nvSpPr>
          <p:cNvPr id="171" name="Google Shape;171;p21"/>
          <p:cNvSpPr/>
          <p:nvPr/>
        </p:nvSpPr>
        <p:spPr>
          <a:xfrm>
            <a:off x="5410200" y="4343400"/>
            <a:ext cx="1524000" cy="228600"/>
          </a:xfrm>
          <a:prstGeom prst="rect">
            <a:avLst/>
          </a:prstGeom>
          <a:solidFill>
            <a:srgbClr val="93CDDD"/>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3" name="Google Shape;182;p22">
            <a:extLst>
              <a:ext uri="{FF2B5EF4-FFF2-40B4-BE49-F238E27FC236}">
                <a16:creationId xmlns:a16="http://schemas.microsoft.com/office/drawing/2014/main" id="{18148D85-B501-4844-8FA5-302D898D8BEF}"/>
              </a:ext>
            </a:extLst>
          </p:cNvPr>
          <p:cNvSpPr/>
          <p:nvPr/>
        </p:nvSpPr>
        <p:spPr>
          <a:xfrm>
            <a:off x="1207008" y="2770632"/>
            <a:ext cx="9460992" cy="3553968"/>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6" name="Google Shape;185;p22">
            <a:extLst>
              <a:ext uri="{FF2B5EF4-FFF2-40B4-BE49-F238E27FC236}">
                <a16:creationId xmlns:a16="http://schemas.microsoft.com/office/drawing/2014/main" id="{8D84F073-F551-4BB1-9A90-8D511B484091}"/>
              </a:ext>
            </a:extLst>
          </p:cNvPr>
          <p:cNvSpPr txBox="1"/>
          <p:nvPr/>
        </p:nvSpPr>
        <p:spPr>
          <a:xfrm>
            <a:off x="1524000" y="1932502"/>
            <a:ext cx="511049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chemeClr val="dk1"/>
                </a:solidFill>
                <a:latin typeface="Tahoma"/>
                <a:ea typeface="Tahoma"/>
                <a:cs typeface="Tahoma"/>
                <a:sym typeface="Tahoma"/>
              </a:rPr>
              <a:t>Echelle de l’ouvrage</a:t>
            </a:r>
          </a:p>
          <a:p>
            <a:pPr marL="0" marR="0" lvl="0" indent="0" algn="l" rtl="0">
              <a:spcBef>
                <a:spcPts val="0"/>
              </a:spcBef>
              <a:spcAft>
                <a:spcPts val="0"/>
              </a:spcAft>
              <a:buNone/>
            </a:pPr>
            <a:endParaRPr lang="fr-FR" sz="1200" dirty="0">
              <a:solidFill>
                <a:schemeClr val="dk1"/>
              </a:solidFill>
              <a:latin typeface="Tahoma"/>
              <a:ea typeface="Tahoma"/>
              <a:cs typeface="Tahoma"/>
              <a:sym typeface="Tahoma"/>
            </a:endParaRPr>
          </a:p>
          <a:p>
            <a:pPr marL="0" marR="0" lvl="0" indent="0" algn="l" rtl="0">
              <a:spcBef>
                <a:spcPts val="0"/>
              </a:spcBef>
              <a:spcAft>
                <a:spcPts val="0"/>
              </a:spcAft>
              <a:buNone/>
            </a:pPr>
            <a:r>
              <a:rPr lang="fr-FR" sz="1200" dirty="0">
                <a:solidFill>
                  <a:schemeClr val="dk1"/>
                </a:solidFill>
                <a:latin typeface="Tahoma"/>
                <a:ea typeface="Tahoma"/>
                <a:cs typeface="Tahoma"/>
                <a:sym typeface="Tahoma"/>
              </a:rPr>
              <a:t>Estimation de bilans de masse de polluants en entrée/sortie d’ouvrage</a:t>
            </a:r>
          </a:p>
        </p:txBody>
      </p:sp>
    </p:spTree>
    <p:extLst>
      <p:ext uri="{BB962C8B-B14F-4D97-AF65-F5344CB8AC3E}">
        <p14:creationId xmlns:p14="http://schemas.microsoft.com/office/powerpoint/2010/main" val="235994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97;p11">
            <a:extLst>
              <a:ext uri="{FF2B5EF4-FFF2-40B4-BE49-F238E27FC236}">
                <a16:creationId xmlns:a16="http://schemas.microsoft.com/office/drawing/2014/main" id="{4DED7529-4714-4820-93EB-D83C6B93B09D}"/>
              </a:ext>
            </a:extLst>
          </p:cNvPr>
          <p:cNvGrpSpPr/>
          <p:nvPr/>
        </p:nvGrpSpPr>
        <p:grpSpPr>
          <a:xfrm>
            <a:off x="2467676" y="3949430"/>
            <a:ext cx="7122096" cy="2552146"/>
            <a:chOff x="2743200" y="3772454"/>
            <a:chExt cx="7122096" cy="2552146"/>
          </a:xfrm>
        </p:grpSpPr>
        <p:pic>
          <p:nvPicPr>
            <p:cNvPr id="7" name="Google Shape;198;p11">
              <a:extLst>
                <a:ext uri="{FF2B5EF4-FFF2-40B4-BE49-F238E27FC236}">
                  <a16:creationId xmlns:a16="http://schemas.microsoft.com/office/drawing/2014/main" id="{44D1A96A-8F7B-42C6-A28C-928BE55C9677}"/>
                </a:ext>
              </a:extLst>
            </p:cNvPr>
            <p:cNvPicPr preferRelativeResize="0"/>
            <p:nvPr/>
          </p:nvPicPr>
          <p:blipFill rotWithShape="1">
            <a:blip r:embed="rId3">
              <a:alphaModFix/>
            </a:blip>
            <a:srcRect/>
            <a:stretch/>
          </p:blipFill>
          <p:spPr>
            <a:xfrm>
              <a:off x="2743200" y="3772454"/>
              <a:ext cx="6960106" cy="2552146"/>
            </a:xfrm>
            <a:prstGeom prst="rect">
              <a:avLst/>
            </a:prstGeom>
            <a:noFill/>
            <a:ln>
              <a:noFill/>
            </a:ln>
          </p:spPr>
        </p:pic>
        <p:sp>
          <p:nvSpPr>
            <p:cNvPr id="8" name="Google Shape;199;p11">
              <a:extLst>
                <a:ext uri="{FF2B5EF4-FFF2-40B4-BE49-F238E27FC236}">
                  <a16:creationId xmlns:a16="http://schemas.microsoft.com/office/drawing/2014/main" id="{2281FBD1-2E2E-4C43-BB5C-224636D1EFC5}"/>
                </a:ext>
              </a:extLst>
            </p:cNvPr>
            <p:cNvSpPr/>
            <p:nvPr/>
          </p:nvSpPr>
          <p:spPr>
            <a:xfrm rot="2398088">
              <a:off x="3756738" y="5316688"/>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0" name="Google Shape;200;p11">
              <a:extLst>
                <a:ext uri="{FF2B5EF4-FFF2-40B4-BE49-F238E27FC236}">
                  <a16:creationId xmlns:a16="http://schemas.microsoft.com/office/drawing/2014/main" id="{B2CD0FD5-FBF8-4D09-B83C-B37179314AFA}"/>
                </a:ext>
              </a:extLst>
            </p:cNvPr>
            <p:cNvSpPr/>
            <p:nvPr/>
          </p:nvSpPr>
          <p:spPr>
            <a:xfrm>
              <a:off x="6202303" y="5389760"/>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1" name="Google Shape;201;p11">
              <a:extLst>
                <a:ext uri="{FF2B5EF4-FFF2-40B4-BE49-F238E27FC236}">
                  <a16:creationId xmlns:a16="http://schemas.microsoft.com/office/drawing/2014/main" id="{007E9843-7D07-4423-8927-2AA512578995}"/>
                </a:ext>
              </a:extLst>
            </p:cNvPr>
            <p:cNvSpPr/>
            <p:nvPr/>
          </p:nvSpPr>
          <p:spPr>
            <a:xfrm>
              <a:off x="7467600" y="5389760"/>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2" name="Google Shape;202;p11">
              <a:extLst>
                <a:ext uri="{FF2B5EF4-FFF2-40B4-BE49-F238E27FC236}">
                  <a16:creationId xmlns:a16="http://schemas.microsoft.com/office/drawing/2014/main" id="{460EB832-D443-4C3B-ACF4-E781D181E649}"/>
                </a:ext>
              </a:extLst>
            </p:cNvPr>
            <p:cNvSpPr/>
            <p:nvPr/>
          </p:nvSpPr>
          <p:spPr>
            <a:xfrm rot="-2768707">
              <a:off x="8668453" y="5262855"/>
              <a:ext cx="288000" cy="792000"/>
            </a:xfrm>
            <a:prstGeom prst="downArrow">
              <a:avLst>
                <a:gd name="adj1" fmla="val 50000"/>
                <a:gd name="adj2" fmla="val 50000"/>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3" name="Google Shape;203;p11">
              <a:extLst>
                <a:ext uri="{FF2B5EF4-FFF2-40B4-BE49-F238E27FC236}">
                  <a16:creationId xmlns:a16="http://schemas.microsoft.com/office/drawing/2014/main" id="{BB5D98A3-6CCA-496F-B631-96CD07E5F53B}"/>
                </a:ext>
              </a:extLst>
            </p:cNvPr>
            <p:cNvSpPr txBox="1"/>
            <p:nvPr/>
          </p:nvSpPr>
          <p:spPr>
            <a:xfrm rot="-5400000">
              <a:off x="8813998" y="5249224"/>
              <a:ext cx="18871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chemeClr val="dk1"/>
                  </a:solidFill>
                  <a:latin typeface="Tahoma"/>
                  <a:ea typeface="Tahoma"/>
                  <a:cs typeface="Tahoma"/>
                  <a:sym typeface="Tahoma"/>
                </a:rPr>
                <a:t>Source : Dang, 2023</a:t>
              </a:r>
              <a:endParaRPr/>
            </a:p>
          </p:txBody>
        </p:sp>
        <p:sp>
          <p:nvSpPr>
            <p:cNvPr id="14" name="Google Shape;204;p11">
              <a:extLst>
                <a:ext uri="{FF2B5EF4-FFF2-40B4-BE49-F238E27FC236}">
                  <a16:creationId xmlns:a16="http://schemas.microsoft.com/office/drawing/2014/main" id="{505F9348-2CAB-4B94-ABE4-6D36552C88FA}"/>
                </a:ext>
              </a:extLst>
            </p:cNvPr>
            <p:cNvSpPr/>
            <p:nvPr/>
          </p:nvSpPr>
          <p:spPr>
            <a:xfrm>
              <a:off x="5102392" y="3772454"/>
              <a:ext cx="2497801" cy="1072422"/>
            </a:xfrm>
            <a:prstGeom prst="rect">
              <a:avLst/>
            </a:prstGeom>
            <a:solidFill>
              <a:srgbClr val="FFFFF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grpSp>
      <p:sp>
        <p:nvSpPr>
          <p:cNvPr id="15" name="Google Shape;206;p11">
            <a:extLst>
              <a:ext uri="{FF2B5EF4-FFF2-40B4-BE49-F238E27FC236}">
                <a16:creationId xmlns:a16="http://schemas.microsoft.com/office/drawing/2014/main" id="{870321F3-3EAD-4439-820B-82F47ED42C1B}"/>
              </a:ext>
            </a:extLst>
          </p:cNvPr>
          <p:cNvSpPr/>
          <p:nvPr/>
        </p:nvSpPr>
        <p:spPr>
          <a:xfrm>
            <a:off x="4553116" y="5493668"/>
            <a:ext cx="1367886" cy="925018"/>
          </a:xfrm>
          <a:prstGeom prst="roundRect">
            <a:avLst>
              <a:gd name="adj" fmla="val 16667"/>
            </a:avLst>
          </a:prstGeom>
          <a:noFill/>
          <a:ln w="762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16" name="Google Shape;205;p11">
            <a:extLst>
              <a:ext uri="{FF2B5EF4-FFF2-40B4-BE49-F238E27FC236}">
                <a16:creationId xmlns:a16="http://schemas.microsoft.com/office/drawing/2014/main" id="{B91F2D29-15C2-45F6-A83C-66B076ABE583}"/>
              </a:ext>
            </a:extLst>
          </p:cNvPr>
          <p:cNvSpPr/>
          <p:nvPr/>
        </p:nvSpPr>
        <p:spPr>
          <a:xfrm>
            <a:off x="7078861" y="5361364"/>
            <a:ext cx="1137607" cy="314416"/>
          </a:xfrm>
          <a:prstGeom prst="roundRect">
            <a:avLst>
              <a:gd name="adj" fmla="val 16667"/>
            </a:avLst>
          </a:prstGeom>
          <a:noFill/>
          <a:ln w="762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Tahoma"/>
              <a:ea typeface="Tahoma"/>
              <a:cs typeface="Tahoma"/>
              <a:sym typeface="Tahoma"/>
            </a:endParaRPr>
          </a:p>
        </p:txBody>
      </p:sp>
      <p:sp>
        <p:nvSpPr>
          <p:cNvPr id="2" name="Titre 1">
            <a:extLst>
              <a:ext uri="{FF2B5EF4-FFF2-40B4-BE49-F238E27FC236}">
                <a16:creationId xmlns:a16="http://schemas.microsoft.com/office/drawing/2014/main" id="{E56465E6-F19F-481F-AB85-0F82A3ED3C7A}"/>
              </a:ext>
            </a:extLst>
          </p:cNvPr>
          <p:cNvSpPr>
            <a:spLocks noGrp="1"/>
          </p:cNvSpPr>
          <p:nvPr>
            <p:ph type="title"/>
          </p:nvPr>
        </p:nvSpPr>
        <p:spPr/>
        <p:txBody>
          <a:bodyPr/>
          <a:lstStyle/>
          <a:p>
            <a:r>
              <a:rPr lang="fr-FR" dirty="0"/>
              <a:t>Objectifs</a:t>
            </a:r>
          </a:p>
        </p:txBody>
      </p:sp>
      <p:sp>
        <p:nvSpPr>
          <p:cNvPr id="3" name="Espace réservé du texte 2">
            <a:extLst>
              <a:ext uri="{FF2B5EF4-FFF2-40B4-BE49-F238E27FC236}">
                <a16:creationId xmlns:a16="http://schemas.microsoft.com/office/drawing/2014/main" id="{5DE35295-5E17-429A-B3B5-6B43C9DCA149}"/>
              </a:ext>
            </a:extLst>
          </p:cNvPr>
          <p:cNvSpPr>
            <a:spLocks noGrp="1"/>
          </p:cNvSpPr>
          <p:nvPr>
            <p:ph type="body" idx="1"/>
          </p:nvPr>
        </p:nvSpPr>
        <p:spPr>
          <a:xfrm>
            <a:off x="780696" y="1562096"/>
            <a:ext cx="10496904" cy="5105400"/>
          </a:xfrm>
        </p:spPr>
        <p:txBody>
          <a:bodyPr/>
          <a:lstStyle/>
          <a:p>
            <a:pPr marL="0" lvl="0" indent="0" algn="l" rtl="0">
              <a:spcBef>
                <a:spcPts val="0"/>
              </a:spcBef>
              <a:spcAft>
                <a:spcPts val="0"/>
              </a:spcAft>
              <a:buClr>
                <a:schemeClr val="dk1"/>
              </a:buClr>
              <a:buSzPts val="1800"/>
              <a:buNone/>
            </a:pPr>
            <a:r>
              <a:rPr lang="fr-FR" b="1" dirty="0"/>
              <a:t>Buts : </a:t>
            </a:r>
            <a:endParaRPr lang="fr-FR" dirty="0"/>
          </a:p>
          <a:p>
            <a:pPr marL="285750" indent="-285750"/>
            <a:r>
              <a:rPr lang="fr-FR" dirty="0"/>
              <a:t>1</a:t>
            </a:r>
            <a:r>
              <a:rPr lang="fr-FR" baseline="30000" dirty="0"/>
              <a:t>ère</a:t>
            </a:r>
            <a:r>
              <a:rPr lang="fr-FR" dirty="0"/>
              <a:t> estimation des ordres de grandeurs des parts stockées et infiltrées</a:t>
            </a:r>
          </a:p>
          <a:p>
            <a:pPr marL="285750" lvl="0" indent="-285750" algn="l" rtl="0">
              <a:spcBef>
                <a:spcPts val="0"/>
              </a:spcBef>
              <a:spcAft>
                <a:spcPts val="0"/>
              </a:spcAft>
              <a:buClr>
                <a:schemeClr val="dk1"/>
              </a:buClr>
              <a:buSzPts val="1800"/>
              <a:buFont typeface="Arial"/>
              <a:buChar char="•"/>
            </a:pPr>
            <a:r>
              <a:rPr lang="fr-FR" dirty="0"/>
              <a:t>Bilan de masse sur la durée de vie de l’ouvrage</a:t>
            </a:r>
          </a:p>
          <a:p>
            <a:pPr marL="285750" lvl="0" indent="-285750" algn="l" rtl="0">
              <a:spcBef>
                <a:spcPts val="0"/>
              </a:spcBef>
              <a:spcAft>
                <a:spcPts val="0"/>
              </a:spcAft>
              <a:buClr>
                <a:schemeClr val="dk1"/>
              </a:buClr>
              <a:buSzPts val="1800"/>
              <a:buFont typeface="Arial"/>
              <a:buChar char="•"/>
            </a:pPr>
            <a:endParaRPr lang="fr-FR" dirty="0"/>
          </a:p>
          <a:p>
            <a:pPr marL="0" lvl="0" indent="0" algn="l" rtl="0">
              <a:spcBef>
                <a:spcPts val="0"/>
              </a:spcBef>
              <a:spcAft>
                <a:spcPts val="0"/>
              </a:spcAft>
              <a:buClr>
                <a:schemeClr val="dk1"/>
              </a:buClr>
              <a:buSzPts val="1800"/>
              <a:buNone/>
            </a:pPr>
            <a:r>
              <a:rPr lang="fr-FR" b="1" dirty="0"/>
              <a:t>Intérêts de l’approche :</a:t>
            </a:r>
            <a:endParaRPr lang="fr-FR" dirty="0"/>
          </a:p>
          <a:p>
            <a:pPr marL="285750" lvl="0" indent="-285750" algn="l" rtl="0">
              <a:spcBef>
                <a:spcPts val="0"/>
              </a:spcBef>
              <a:spcAft>
                <a:spcPts val="0"/>
              </a:spcAft>
              <a:buClr>
                <a:schemeClr val="dk1"/>
              </a:buClr>
              <a:buSzPts val="1800"/>
              <a:buFont typeface="Arial"/>
              <a:buChar char="•"/>
            </a:pPr>
            <a:r>
              <a:rPr lang="fr-FR" dirty="0"/>
              <a:t>Introduire l’étude des performances épuratoires d’un ouvrage d’infiltration à travers une 1</a:t>
            </a:r>
            <a:r>
              <a:rPr lang="fr-FR" baseline="30000" dirty="0"/>
              <a:t>ère</a:t>
            </a:r>
            <a:r>
              <a:rPr lang="fr-FR" dirty="0"/>
              <a:t> approche simple</a:t>
            </a:r>
          </a:p>
          <a:p>
            <a:pPr marL="285750" indent="-285750"/>
            <a:r>
              <a:rPr lang="fr-FR" dirty="0"/>
              <a:t>Intégrer au bilan de masse des flux peu étudiés : sortie par infiltration, stock dans les sédiments</a:t>
            </a:r>
          </a:p>
          <a:p>
            <a:pPr marL="285750" lvl="0" indent="-285750" algn="l" rtl="0">
              <a:spcBef>
                <a:spcPts val="0"/>
              </a:spcBef>
              <a:spcAft>
                <a:spcPts val="0"/>
              </a:spcAft>
              <a:buClr>
                <a:schemeClr val="dk1"/>
              </a:buClr>
              <a:buSzPts val="1800"/>
              <a:buFont typeface="Arial"/>
              <a:buChar char="•"/>
            </a:pPr>
            <a:r>
              <a:rPr lang="fr-FR" dirty="0"/>
              <a:t>Illustrer l’intérêt potentiel d’une démarche de modélisation plus fine</a:t>
            </a:r>
          </a:p>
          <a:p>
            <a:endParaRPr lang="fr-FR" dirty="0"/>
          </a:p>
        </p:txBody>
      </p:sp>
      <p:sp>
        <p:nvSpPr>
          <p:cNvPr id="5" name="Espace réservé du numéro de diapositive 4">
            <a:extLst>
              <a:ext uri="{FF2B5EF4-FFF2-40B4-BE49-F238E27FC236}">
                <a16:creationId xmlns:a16="http://schemas.microsoft.com/office/drawing/2014/main" id="{8210F2F5-FEF8-44C4-B1EE-245F4C2486D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9</a:t>
            </a:fld>
            <a:endParaRPr lang="fr-FR"/>
          </a:p>
        </p:txBody>
      </p:sp>
      <p:sp>
        <p:nvSpPr>
          <p:cNvPr id="9" name="Google Shape;497;p7">
            <a:extLst>
              <a:ext uri="{FF2B5EF4-FFF2-40B4-BE49-F238E27FC236}">
                <a16:creationId xmlns:a16="http://schemas.microsoft.com/office/drawing/2014/main" id="{6C678A32-30AF-44F1-AF27-A9F236E10AFD}"/>
              </a:ext>
            </a:extLst>
          </p:cNvPr>
          <p:cNvSpPr txBox="1">
            <a:spLocks/>
          </p:cNvSpPr>
          <p:nvPr/>
        </p:nvSpPr>
        <p:spPr>
          <a:xfrm>
            <a:off x="780696" y="914400"/>
            <a:ext cx="10496904" cy="45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1" i="0" u="none" strike="noStrike" cap="none">
                <a:solidFill>
                  <a:schemeClr val="accent1"/>
                </a:solidFill>
                <a:latin typeface="Tahoma"/>
                <a:ea typeface="Tahoma"/>
                <a:cs typeface="Tahoma"/>
                <a:sym typeface="Tahoma"/>
              </a:defRPr>
            </a:lvl1pPr>
            <a:lvl2pPr marL="914400" marR="0" lvl="1" indent="-228600" algn="l" rtl="0">
              <a:lnSpc>
                <a:spcPct val="100000"/>
              </a:lnSpc>
              <a:spcBef>
                <a:spcPts val="0"/>
              </a:spcBef>
              <a:spcAft>
                <a:spcPts val="0"/>
              </a:spcAft>
              <a:buClr>
                <a:srgbClr val="000000"/>
              </a:buClr>
              <a:buSzPts val="1400"/>
              <a:buFont typeface="Arial"/>
              <a:buNone/>
              <a:defRPr sz="1800" b="1" i="0" u="none" strike="noStrike" cap="none">
                <a:solidFill>
                  <a:schemeClr val="accent1"/>
                </a:solidFill>
                <a:latin typeface="Tahoma"/>
                <a:ea typeface="Tahoma"/>
                <a:cs typeface="Tahoma"/>
                <a:sym typeface="Tahoma"/>
              </a:defRPr>
            </a:lvl2pPr>
            <a:lvl3pPr marL="1371600" marR="0" lvl="2" indent="-228600" algn="l" rtl="0">
              <a:lnSpc>
                <a:spcPct val="100000"/>
              </a:lnSpc>
              <a:spcBef>
                <a:spcPts val="0"/>
              </a:spcBef>
              <a:spcAft>
                <a:spcPts val="0"/>
              </a:spcAft>
              <a:buClr>
                <a:srgbClr val="000000"/>
              </a:buClr>
              <a:buSzPts val="1400"/>
              <a:buFont typeface="Arial"/>
              <a:buNone/>
              <a:defRPr sz="1800" b="1" i="0" u="none" strike="noStrike" cap="none">
                <a:solidFill>
                  <a:schemeClr val="accent1"/>
                </a:solidFill>
                <a:latin typeface="Tahoma"/>
                <a:ea typeface="Tahoma"/>
                <a:cs typeface="Tahoma"/>
                <a:sym typeface="Tahoma"/>
              </a:defRPr>
            </a:lvl3pPr>
            <a:lvl4pPr marL="1828800" marR="0" lvl="3" indent="-228600" algn="l" rtl="0">
              <a:lnSpc>
                <a:spcPct val="100000"/>
              </a:lnSpc>
              <a:spcBef>
                <a:spcPts val="0"/>
              </a:spcBef>
              <a:spcAft>
                <a:spcPts val="0"/>
              </a:spcAft>
              <a:buClr>
                <a:srgbClr val="000000"/>
              </a:buClr>
              <a:buSzPts val="1400"/>
              <a:buFont typeface="Arial"/>
              <a:buNone/>
              <a:defRPr sz="1800" b="1" i="0" u="none" strike="noStrike" cap="none">
                <a:solidFill>
                  <a:schemeClr val="accent1"/>
                </a:solidFill>
                <a:latin typeface="Tahoma"/>
                <a:ea typeface="Tahoma"/>
                <a:cs typeface="Tahoma"/>
                <a:sym typeface="Tahoma"/>
              </a:defRPr>
            </a:lvl4pPr>
            <a:lvl5pPr marL="2286000" marR="0" lvl="4" indent="-228600" algn="l" rtl="0">
              <a:lnSpc>
                <a:spcPct val="100000"/>
              </a:lnSpc>
              <a:spcBef>
                <a:spcPts val="0"/>
              </a:spcBef>
              <a:spcAft>
                <a:spcPts val="0"/>
              </a:spcAft>
              <a:buClr>
                <a:srgbClr val="000000"/>
              </a:buClr>
              <a:buSzPts val="1400"/>
              <a:buFont typeface="Arial"/>
              <a:buNone/>
              <a:defRPr sz="1800" b="1" i="0" u="none" strike="noStrike" cap="none">
                <a:solidFill>
                  <a:schemeClr val="accent1"/>
                </a:solidFill>
                <a:latin typeface="Tahoma"/>
                <a:ea typeface="Tahoma"/>
                <a:cs typeface="Tahoma"/>
                <a:sym typeface="Tahoma"/>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9pPr>
          </a:lstStyle>
          <a:p>
            <a:pPr marL="0" indent="0"/>
            <a:r>
              <a:rPr lang="fr-FR" dirty="0"/>
              <a:t>Estimation du bilan massique d’éléments traces à l’échelle d’un bassin d’infiltration</a:t>
            </a:r>
          </a:p>
        </p:txBody>
      </p:sp>
    </p:spTree>
    <p:extLst>
      <p:ext uri="{BB962C8B-B14F-4D97-AF65-F5344CB8AC3E}">
        <p14:creationId xmlns:p14="http://schemas.microsoft.com/office/powerpoint/2010/main" val="12728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uiExpand="1" build="p"/>
    </p:bldLst>
  </p:timing>
</p:sld>
</file>

<file path=ppt/theme/theme1.xml><?xml version="1.0" encoding="utf-8"?>
<a:theme xmlns:a="http://schemas.openxmlformats.org/drawingml/2006/main" name="Office Theme">
  <a:themeElements>
    <a:clrScheme name="Université Gustave Eiffel">
      <a:dk1>
        <a:srgbClr val="2F2A85"/>
      </a:dk1>
      <a:lt1>
        <a:srgbClr val="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TotalTime>
  <Words>1268</Words>
  <Application>Microsoft Office PowerPoint</Application>
  <PresentationFormat>Grand écran</PresentationFormat>
  <Paragraphs>184</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Tahoma</vt:lpstr>
      <vt:lpstr>Quattrocento Sans</vt:lpstr>
      <vt:lpstr>Office Theme</vt:lpstr>
      <vt:lpstr>Modélisation (hydro)géochimique du devenir des micropolluants métalliques dans les ouvrages d’infiltration des eaux pluviales</vt:lpstr>
      <vt:lpstr>Contexte général du projet de thèse</vt:lpstr>
      <vt:lpstr>Contexte général du projet de thèse</vt:lpstr>
      <vt:lpstr>Contexte général du projet de thèse</vt:lpstr>
      <vt:lpstr>Contexte général du projet de thèse</vt:lpstr>
      <vt:lpstr>Contexte général du projet de thèse</vt:lpstr>
      <vt:lpstr>Objectifs du projet de thèse</vt:lpstr>
      <vt:lpstr>Objectifs</vt:lpstr>
      <vt:lpstr>Objectifs</vt:lpstr>
      <vt:lpstr>Objectifs</vt:lpstr>
      <vt:lpstr>Objectifs du projet de thèse</vt:lpstr>
      <vt:lpstr>Objectifs du projet de thèse</vt:lpstr>
      <vt:lpstr>Méthodologie</vt:lpstr>
      <vt:lpstr>Approche de modélisation – compartiment sol</vt:lpstr>
      <vt:lpstr>Approche de modélisation – compartiment sol</vt:lpstr>
      <vt:lpstr>Approche de modélisation – compartiment sol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(hydro)géochimique du devenir des micropolluants métalliques dans les ouvrages d’infiltration des eaux pluviales</dc:title>
  <dc:creator>Mathilde Caer</dc:creator>
  <cp:lastModifiedBy>DOYON Clelia</cp:lastModifiedBy>
  <cp:revision>54</cp:revision>
  <dcterms:created xsi:type="dcterms:W3CDTF">2019-12-10T09:51:24Z</dcterms:created>
  <dcterms:modified xsi:type="dcterms:W3CDTF">2025-06-13T08:28:03Z</dcterms:modified>
</cp:coreProperties>
</file>