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1"/>
  </p:notesMasterIdLst>
  <p:sldIdLst>
    <p:sldId id="310" r:id="rId4"/>
    <p:sldId id="333" r:id="rId5"/>
    <p:sldId id="317" r:id="rId6"/>
    <p:sldId id="318" r:id="rId7"/>
    <p:sldId id="320" r:id="rId8"/>
    <p:sldId id="325" r:id="rId9"/>
    <p:sldId id="315" r:id="rId10"/>
    <p:sldId id="330" r:id="rId11"/>
    <p:sldId id="361" r:id="rId12"/>
    <p:sldId id="359" r:id="rId13"/>
    <p:sldId id="358" r:id="rId14"/>
    <p:sldId id="351" r:id="rId15"/>
    <p:sldId id="331" r:id="rId16"/>
    <p:sldId id="355" r:id="rId17"/>
    <p:sldId id="352" r:id="rId18"/>
    <p:sldId id="341" r:id="rId19"/>
    <p:sldId id="353" r:id="rId20"/>
    <p:sldId id="339" r:id="rId21"/>
    <p:sldId id="354" r:id="rId22"/>
    <p:sldId id="340" r:id="rId23"/>
    <p:sldId id="342" r:id="rId24"/>
    <p:sldId id="343" r:id="rId25"/>
    <p:sldId id="344" r:id="rId26"/>
    <p:sldId id="337" r:id="rId27"/>
    <p:sldId id="338" r:id="rId28"/>
    <p:sldId id="371" r:id="rId29"/>
    <p:sldId id="374" r:id="rId30"/>
    <p:sldId id="396" r:id="rId31"/>
    <p:sldId id="375" r:id="rId32"/>
    <p:sldId id="376" r:id="rId33"/>
    <p:sldId id="377" r:id="rId34"/>
    <p:sldId id="373" r:id="rId35"/>
    <p:sldId id="381" r:id="rId36"/>
    <p:sldId id="380" r:id="rId37"/>
    <p:sldId id="383" r:id="rId38"/>
    <p:sldId id="382" r:id="rId39"/>
    <p:sldId id="368" r:id="rId40"/>
    <p:sldId id="390" r:id="rId41"/>
    <p:sldId id="391" r:id="rId42"/>
    <p:sldId id="363" r:id="rId43"/>
    <p:sldId id="388" r:id="rId44"/>
    <p:sldId id="365" r:id="rId45"/>
    <p:sldId id="393" r:id="rId46"/>
    <p:sldId id="392" r:id="rId47"/>
    <p:sldId id="394" r:id="rId48"/>
    <p:sldId id="395" r:id="rId49"/>
    <p:sldId id="370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2A017-4328-4A5C-BB02-F1E416929A7E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18362-7190-48AC-B4DE-6A0A4AD1E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00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18362-7190-48AC-B4DE-6A0A4AD1E3E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364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18362-7190-48AC-B4DE-6A0A4AD1E3E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7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FC4F6-5C01-4F7C-9946-EC6E088A1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47E7B6-10B4-47BF-B0CA-51C483C31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A65CAB-0A01-47FE-97A9-2B7BFF84C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C2FE-A72E-42C6-A2D0-39F010209769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34D459-6287-43BC-A72C-4C3D0AC67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CBBCB9-CBC3-4E16-92AD-3D370E971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07F-9048-4F20-B4F4-130339903C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39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B4E1BD-FFCC-402C-B673-9C75B91F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152FF1-4C08-4CBA-A548-A8E3B978D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B3B14D-1802-4D59-A31D-3292902F5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C2FE-A72E-42C6-A2D0-39F010209769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B78061-070C-4767-976E-43ECB097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95E574-B0E0-475F-ACE4-65B8E900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07F-9048-4F20-B4F4-130339903C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75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4A5426-3CA2-40D4-9F52-F33790621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6AFDF7C-A16A-4A36-8CB0-FB856AE57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3FD71E-A58C-4752-AFDF-21B808AFB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C2FE-A72E-42C6-A2D0-39F010209769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0918D5-E9AA-4751-96CF-986E76899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8F7F59-36AE-442B-9ADB-00582728C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07F-9048-4F20-B4F4-130339903C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736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A6FFDC-A7A9-48DD-B44F-4E750E2F0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E88F46-E930-44E8-ADFA-604463A0A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CCE147-DBD4-43E0-B260-E22CEFF16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1447-777E-44D5-9E36-060D4AC8D9E0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DD0EEB-37A8-4B4F-BA86-EC53AFDA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E89B97-873B-4356-BF62-A7DBA176C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463B-3F7A-431F-82EC-ECD09CB68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66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A8E531-A27C-4958-B1D9-F782B8E65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D8D17F-1087-4F53-B8C2-F0EABBD2F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6D7D9F-F4E1-4679-AB32-9977FEE23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1447-777E-44D5-9E36-060D4AC8D9E0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5220B8-1176-475B-98B0-16A95E86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2D57D9-7298-477F-AB1F-F4B160F8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463B-3F7A-431F-82EC-ECD09CB68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804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B4070-EDD7-48AF-A13A-999736B9F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121DFF-5FB7-4584-9CBE-A9D1E3817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D3A20B-1275-41B5-A7A8-09A95A28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1447-777E-44D5-9E36-060D4AC8D9E0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BFD590-DBD4-44DD-8B7B-AF7570761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80C851-21AA-4F2C-8C53-C0464727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463B-3F7A-431F-82EC-ECD09CB68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176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11B21-88C7-4BA0-AD74-83A292684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5BCE45-09F1-43DD-94AF-D89659EE6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61F6F9-15EE-4F75-B68D-D524304D3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1C3E7B-522F-488C-9244-73EB3EFD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1447-777E-44D5-9E36-060D4AC8D9E0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7944A0-F2C7-4822-9B4E-8704399C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F3EB80-EBEA-4B6F-BB7A-7FB1678E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463B-3F7A-431F-82EC-ECD09CB68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253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520E5E-7F5B-404A-9138-C35851FB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0A8874-D762-4EDA-9600-31E622B6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287DCD-FF0D-42FD-A015-B7F6A0D00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29B20D-8FA5-4918-9A3C-F404C783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9DA0B23-88FD-45E8-A495-29DBC79744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10E169-6DE8-445F-A9D7-C60629ACF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1447-777E-44D5-9E36-060D4AC8D9E0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DC8486-D48E-4D80-8F96-E22170FE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773E957-1344-474A-82C5-13F1817B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463B-3F7A-431F-82EC-ECD09CB68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947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C1FDE2-F409-440D-A5B6-61B3FCFB5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5BEA3A-6940-441D-9E1B-19F314D54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1447-777E-44D5-9E36-060D4AC8D9E0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953065-6B74-405B-947D-5805D042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5E60B2-5283-46E5-BAB4-EB1B6D927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463B-3F7A-431F-82EC-ECD09CB68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715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111A78-DDF9-4C5F-89DD-F696F2E88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1447-777E-44D5-9E36-060D4AC8D9E0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99C3905-FC06-4847-82D9-A543CA8C2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D3153B-2058-4B5E-B690-FB7E720E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463B-3F7A-431F-82EC-ECD09CB68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389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60E4E6-B313-4A96-97F7-68D1C9BC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1ED86C-FE4A-4B64-94E8-9C1834621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ABEBDB-370B-4D17-9801-764CCA896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2E88F8-A4D7-4E09-AF19-66EBC01B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1447-777E-44D5-9E36-060D4AC8D9E0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26FC7B-C18E-41F9-A448-BBEFC283A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1A7B8D-E8EB-4693-9F55-8F6DC4F4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463B-3F7A-431F-82EC-ECD09CB68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47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8D99AF-C690-48F8-8149-9ECFE4B7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D35EFF-647A-4FBB-B5B7-6DC9BF16F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BA51FE-7E9B-43DB-A0EE-881262869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C2FE-A72E-42C6-A2D0-39F010209769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C32674-5CFD-433E-8211-2829DEDA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927EE9-F970-48D4-ABB9-6C6AF238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07F-9048-4F20-B4F4-130339903C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13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6E0568-8102-418B-B2D3-392489D54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79084B4-0F05-4B83-846F-FE149AD38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3CFBA2-457B-4C35-8C5E-44A184FF1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2B72C0-7CDF-431B-B61E-EBADAC02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1447-777E-44D5-9E36-060D4AC8D9E0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4B3901-652D-4C20-A99D-DC4F98FEB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54EA9D-BC60-475C-808F-2977D89A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463B-3F7A-431F-82EC-ECD09CB68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1743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913A4-B374-4EA8-B1A8-B7DF14BFF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666DFE-67D4-433C-972E-F19E9E0FC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63BABE-4513-4C39-A74D-61DA4BE2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1447-777E-44D5-9E36-060D4AC8D9E0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1433EA-2AA7-495A-8C5D-D7E43DA88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3F3795-FE40-4CBF-8A5B-86DAC8EC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463B-3F7A-431F-82EC-ECD09CB68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507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CD863A-4A26-423B-B821-8E18885AB4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B1B868-29E3-4F71-A8AD-6415079A9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F04750-FADA-4890-ADE7-BC7B22CB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1447-777E-44D5-9E36-060D4AC8D9E0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95EA15-ECB1-4A8C-ADB6-94CF3F2BA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48904D-B4C2-43B3-8BE1-6329D7ED0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463B-3F7A-431F-82EC-ECD09CB68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27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71985-3B34-0B10-2F52-467A6DEDE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5D5735-FFCD-037B-D972-934EF2255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DA4B01-A07C-8B1D-6109-E77602C5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30D-2828-443A-9EA3-8BC4DD225C23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2EE6BC-40F5-1DAB-BDCB-1F9C80D7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70C01E-50F5-19ED-049E-33C6ABC6A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3CEE-27A1-48A6-823E-15F83B51D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027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3C00BD-ABD3-C6CB-BA43-04112E596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10C721-C33D-21EB-F7EF-8945FC8E9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4B6ACE-C487-B4D7-2452-F73E3B6D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30D-2828-443A-9EA3-8BC4DD225C23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7B8214-28F4-325D-04B0-34D7AE4D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F3CEB5-193F-2C85-730E-C2B4DB06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3CEE-27A1-48A6-823E-15F83B51D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09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A5FF2-F893-58F2-79F9-20BB8BD4D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D624BE-84D2-1B44-68F2-2FF51BD03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8AFD37-554F-2756-6725-A5A5656B7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30D-2828-443A-9EA3-8BC4DD225C23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A43ECB-6BA5-7497-D65F-5BFE7E0D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832804-F8B5-772E-6F21-F5E1C2B6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3CEE-27A1-48A6-823E-15F83B51D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820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565E4F-C7FF-D812-819D-CE13F91A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8892C5-8CE0-E2B5-1F38-338D27096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7316AF7-C939-E3E8-DADB-23C8E558F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1E58F2-EA67-5452-B26C-0BD579D8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30D-2828-443A-9EA3-8BC4DD225C23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9D743B-08CF-1CE7-723A-F82F966A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C02DB3-D629-F308-1446-87B664B6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3CEE-27A1-48A6-823E-15F83B51D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980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355EC7-68FD-A810-26B1-78491C5F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9432C8-2207-17B6-412C-41F754063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437957-D8C7-8C9C-F1DE-E0A314EA0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D8700D9-4392-C86A-9C94-36A3AD2F4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10FDFA1-E30F-B1CA-09A4-AFB0CDB39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85A6963-16C9-6B50-887B-BC9D3547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30D-2828-443A-9EA3-8BC4DD225C23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4F0CFB0-412F-168B-1BAD-A0DD34BC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8C0B8AE-0CE1-F302-79C4-AB277CA4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3CEE-27A1-48A6-823E-15F83B51D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978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AB1F49-AEC5-B1F9-310A-8E7CCA85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BEBB2D-1181-B44D-6632-4F9E42275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30D-2828-443A-9EA3-8BC4DD225C23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6ED44C-D1C6-86C4-4D5F-8AF7EF87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7611DA-D894-861B-61D5-E4AFD4D8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3CEE-27A1-48A6-823E-15F83B51D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609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4C39B1-6E1C-D896-AECD-356CD7EFA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30D-2828-443A-9EA3-8BC4DD225C23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6340203-BFAB-5CAE-FD0D-20B8BB2E9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A44FA3-AC34-FA1E-093F-A654C0D8E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3CEE-27A1-48A6-823E-15F83B51D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35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5DACA6-A880-42E2-8397-1F42FFA5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0E9DE2-9B24-4E12-9EE6-39E864D84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BB8C8F-F9CC-4A19-B42D-8E801B15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C2FE-A72E-42C6-A2D0-39F010209769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DA5099-A663-4467-BA25-6A505EB63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422C0E-F64D-48CC-BC55-E73DEA604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07F-9048-4F20-B4F4-130339903C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945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327CA6-466F-771A-BBCE-8064BA20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4D28E7-4531-C5C0-8F8D-DA6A71C01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62815C-129E-F1D5-8C1A-BB669977B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A78F4E-DD27-BA2C-375D-111E74D20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30D-2828-443A-9EA3-8BC4DD225C23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50A3CB-A21A-EB3F-BCA2-2F963002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EF560F-06F9-715B-2406-EE439DDC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3CEE-27A1-48A6-823E-15F83B51D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395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2037F2-B93B-1D5F-5085-A6AC79B72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2B5F60E-855F-1C8E-DDE4-1190F99B9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39CD72-C367-4218-5E85-D10CE7C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79BE62-9275-D37F-4D77-386489A0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30D-2828-443A-9EA3-8BC4DD225C23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A123C1-C2AB-EF09-C01A-26DF504A2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6603D-B740-6385-F10A-E65B000E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3CEE-27A1-48A6-823E-15F83B51D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970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D894B-3D06-ECF2-5602-41D372983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A04B8E6-2BE8-2E61-8A6F-41696D853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9F3F43-3645-6B8B-B797-BB0C9956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30D-2828-443A-9EA3-8BC4DD225C23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CD4231-4DCA-5FD3-12BD-5B7A0543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05611C-27A8-F283-4B78-B67DD1C3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3CEE-27A1-48A6-823E-15F83B51D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695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5B71AFE-7A6A-2088-B3CE-1883CBED2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7265C9-B195-49F4-C36B-B0346F343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CC5CCB-37EA-BB0F-F950-0153C7E9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30D-2828-443A-9EA3-8BC4DD225C23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375525-828D-7949-1CC2-DF17E0988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DE67C3-9439-07B9-2A5F-1DC1DC16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3CEE-27A1-48A6-823E-15F83B51D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69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95E0EE-A9D0-467E-9A0B-6E0E23A0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3D196-0D10-4B1E-84CF-58254AFFC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7B6F4F-491F-40F4-BA0B-893728ECE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7729DF-09D7-4707-91B2-71E1155A9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C2FE-A72E-42C6-A2D0-39F010209769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F0C3EA-CA29-4E09-A82C-42F5B7D2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6425C3-582B-4861-8DEB-B3CB2B6F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07F-9048-4F20-B4F4-130339903C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00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D99C61-942F-47CF-9DEA-3BFC10B8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0B9A3A-96BE-4976-8CF3-C4DF92C7B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AE9ECF0-4743-43B7-944A-8DD5FAA6B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A91A988-B196-4EBA-A19E-768B4AFCB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D4023EB-AA2A-4D6D-90DD-AFDCB2394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CE49429-46F6-42E0-8BC9-C3209C9B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C2FE-A72E-42C6-A2D0-39F010209769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592587-98B4-4352-B6ED-9B0B1F8C2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A302F6-0231-44DC-BCD4-08619C0D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07F-9048-4F20-B4F4-130339903C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29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46B9C-8B21-4BD9-9D09-86A517A9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E0EF609-7DD2-4CEC-82C1-5F2FD0A11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C2FE-A72E-42C6-A2D0-39F010209769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47ADCF-76A7-44BF-AE41-D4C849DC2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88ADC-6A0E-4C69-BE6A-5088AEEE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07F-9048-4F20-B4F4-130339903C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934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FBBE8B-59AF-41EF-8E1B-18D15763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C2FE-A72E-42C6-A2D0-39F010209769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252F56-10A8-480C-8C9E-94A33944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49E779-D796-4E52-BB71-723E181C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07F-9048-4F20-B4F4-130339903C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57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E6109E-6F0C-4397-9EE1-D972A1FED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00198A-36E7-4E7E-99CC-D1E28BFBE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0A3FF2-FB33-4932-9C92-F3F09390E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F94708-F049-40B8-B377-DD523897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C2FE-A72E-42C6-A2D0-39F010209769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B6D4FE-63F3-428B-B13F-5BBD7799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5C0B02-15A8-4DCA-866C-16E94567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07F-9048-4F20-B4F4-130339903C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240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E9CE30-DFA3-4B9C-89B1-5CAA857B6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F1DE76-A00B-44BE-A3D7-3D1CAD184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918EEE-2522-47F8-A309-D8791E436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38AB40-B882-4F31-B1C0-A64F776CE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C2FE-A72E-42C6-A2D0-39F010209769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494561-1C64-4B3E-A0F2-9FE0CA9CD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E80530-35EB-412A-9ABF-4F6E0C17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07F-9048-4F20-B4F4-130339903C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22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61DC917-4F85-4C59-905C-0317C1FF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AFCD48-EB81-4332-9064-1B912B03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5DAC6B-6C60-43BE-95D6-F02C78D4B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8C2FE-A72E-42C6-A2D0-39F010209769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D5BDA8-65CE-485C-82EB-356B367BA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25DC50-954C-480C-9886-82CF97CD7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1707F-9048-4F20-B4F4-130339903C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93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46DE4A1-8EAB-4DC1-9A90-084A54B40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DFC3EF-3CCB-4832-AC6C-E9D2C6C78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EEC383-BFA6-4E67-8290-2254104CC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71447-777E-44D5-9E36-060D4AC8D9E0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73F214-B306-4B30-99D8-D2D0FE80B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FB4891-82CC-4664-9D28-644BE28D1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A463B-3F7A-431F-82EC-ECD09CB68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13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3608373-BF9B-E584-A86E-1BD0E251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27698A-32FC-2A18-3E29-119AD1857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261819-14FB-6319-1160-8A97BDEA3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69530D-2828-443A-9EA3-8BC4DD225C23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59C548-8A11-622F-AFAC-971A546E7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83A2E4-AEA2-5559-011B-FD4B44B26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BD3CEE-27A1-48A6-823E-15F83B51D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65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jpe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1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10.svg"/><Relationship Id="rId5" Type="http://schemas.openxmlformats.org/officeDocument/2006/relationships/image" Target="../media/image25.pn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2.jpe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1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2.jpe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1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1.png"/><Relationship Id="rId7" Type="http://schemas.openxmlformats.org/officeDocument/2006/relationships/image" Target="../media/image1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32.png"/><Relationship Id="rId9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0" Type="http://schemas.openxmlformats.org/officeDocument/2006/relationships/image" Target="../media/image13.jpeg"/><Relationship Id="rId4" Type="http://schemas.openxmlformats.org/officeDocument/2006/relationships/image" Target="../media/image21.png"/><Relationship Id="rId9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0" Type="http://schemas.openxmlformats.org/officeDocument/2006/relationships/image" Target="../media/image13.jpeg"/><Relationship Id="rId4" Type="http://schemas.openxmlformats.org/officeDocument/2006/relationships/image" Target="../media/image21.png"/><Relationship Id="rId9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0" Type="http://schemas.openxmlformats.org/officeDocument/2006/relationships/image" Target="../media/image13.jpeg"/><Relationship Id="rId4" Type="http://schemas.openxmlformats.org/officeDocument/2006/relationships/image" Target="../media/image21.png"/><Relationship Id="rId9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0" Type="http://schemas.openxmlformats.org/officeDocument/2006/relationships/image" Target="../media/image13.jpeg"/><Relationship Id="rId4" Type="http://schemas.openxmlformats.org/officeDocument/2006/relationships/image" Target="../media/image21.png"/><Relationship Id="rId9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0" Type="http://schemas.openxmlformats.org/officeDocument/2006/relationships/image" Target="../media/image13.jpeg"/><Relationship Id="rId4" Type="http://schemas.openxmlformats.org/officeDocument/2006/relationships/image" Target="../media/image21.png"/><Relationship Id="rId9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0" Type="http://schemas.openxmlformats.org/officeDocument/2006/relationships/image" Target="../media/image13.jpeg"/><Relationship Id="rId4" Type="http://schemas.openxmlformats.org/officeDocument/2006/relationships/image" Target="../media/image21.png"/><Relationship Id="rId9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0" Type="http://schemas.openxmlformats.org/officeDocument/2006/relationships/image" Target="../media/image13.jpeg"/><Relationship Id="rId4" Type="http://schemas.openxmlformats.org/officeDocument/2006/relationships/image" Target="../media/image21.png"/><Relationship Id="rId9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13.jpeg"/><Relationship Id="rId5" Type="http://schemas.openxmlformats.org/officeDocument/2006/relationships/image" Target="../media/image32.png"/><Relationship Id="rId10" Type="http://schemas.openxmlformats.org/officeDocument/2006/relationships/image" Target="../media/image12.jpeg"/><Relationship Id="rId4" Type="http://schemas.openxmlformats.org/officeDocument/2006/relationships/image" Target="../media/image21.png"/><Relationship Id="rId9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12" Type="http://schemas.openxmlformats.org/officeDocument/2006/relationships/image" Target="../media/image1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12.jpeg"/><Relationship Id="rId5" Type="http://schemas.openxmlformats.org/officeDocument/2006/relationships/image" Target="../media/image32.png"/><Relationship Id="rId10" Type="http://schemas.openxmlformats.org/officeDocument/2006/relationships/image" Target="../media/image10.svg"/><Relationship Id="rId4" Type="http://schemas.openxmlformats.org/officeDocument/2006/relationships/image" Target="../media/image21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.png"/><Relationship Id="rId7" Type="http://schemas.openxmlformats.org/officeDocument/2006/relationships/image" Target="../media/image1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37.png"/><Relationship Id="rId9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.png"/><Relationship Id="rId7" Type="http://schemas.openxmlformats.org/officeDocument/2006/relationships/image" Target="../media/image10.svg"/><Relationship Id="rId12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37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.png"/><Relationship Id="rId7" Type="http://schemas.openxmlformats.org/officeDocument/2006/relationships/image" Target="../media/image10.svg"/><Relationship Id="rId12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37.png"/><Relationship Id="rId9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jpe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11" Type="http://schemas.openxmlformats.org/officeDocument/2006/relationships/image" Target="../media/image7.png"/><Relationship Id="rId5" Type="http://schemas.openxmlformats.org/officeDocument/2006/relationships/image" Target="../media/image12.jpeg"/><Relationship Id="rId10" Type="http://schemas.openxmlformats.org/officeDocument/2006/relationships/image" Target="../media/image38.png"/><Relationship Id="rId4" Type="http://schemas.openxmlformats.org/officeDocument/2006/relationships/image" Target="../media/image10.svg"/><Relationship Id="rId9" Type="http://schemas.openxmlformats.org/officeDocument/2006/relationships/image" Target="../media/image11.png"/><Relationship Id="rId1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39.png"/><Relationship Id="rId17" Type="http://schemas.openxmlformats.org/officeDocument/2006/relationships/image" Target="../media/image41.jpeg"/><Relationship Id="rId2" Type="http://schemas.openxmlformats.org/officeDocument/2006/relationships/image" Target="../media/image8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11" Type="http://schemas.openxmlformats.org/officeDocument/2006/relationships/image" Target="../media/image7.png"/><Relationship Id="rId5" Type="http://schemas.openxmlformats.org/officeDocument/2006/relationships/image" Target="../media/image12.jpe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10.svg"/><Relationship Id="rId9" Type="http://schemas.openxmlformats.org/officeDocument/2006/relationships/image" Target="../media/image11.png"/><Relationship Id="rId1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Relationship Id="rId9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Relationship Id="rId9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Relationship Id="rId9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Relationship Id="rId9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svg"/><Relationship Id="rId9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2.jpe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Relationship Id="rId1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11" Type="http://schemas.openxmlformats.org/officeDocument/2006/relationships/image" Target="../media/image13.jpeg"/><Relationship Id="rId5" Type="http://schemas.openxmlformats.org/officeDocument/2006/relationships/image" Target="../media/image6.png"/><Relationship Id="rId10" Type="http://schemas.openxmlformats.org/officeDocument/2006/relationships/image" Target="../media/image12.jpeg"/><Relationship Id="rId4" Type="http://schemas.openxmlformats.org/officeDocument/2006/relationships/image" Target="../media/image18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0.png"/><Relationship Id="rId7" Type="http://schemas.openxmlformats.org/officeDocument/2006/relationships/image" Target="../media/image1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2.png"/><Relationship Id="rId7" Type="http://schemas.openxmlformats.org/officeDocument/2006/relationships/image" Target="../media/image1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25.png"/><Relationship Id="rId10" Type="http://schemas.openxmlformats.org/officeDocument/2006/relationships/image" Target="../media/image13.jpeg"/><Relationship Id="rId4" Type="http://schemas.openxmlformats.org/officeDocument/2006/relationships/image" Target="../media/image24.pn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12.jpeg"/><Relationship Id="rId5" Type="http://schemas.openxmlformats.org/officeDocument/2006/relationships/image" Target="../media/image25.png"/><Relationship Id="rId10" Type="http://schemas.openxmlformats.org/officeDocument/2006/relationships/image" Target="../media/image10.svg"/><Relationship Id="rId4" Type="http://schemas.openxmlformats.org/officeDocument/2006/relationships/image" Target="../media/image2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31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34BCCA0-6155-4D15-ADEB-A3CFC792FA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5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3"/>
          <a:stretch/>
        </p:blipFill>
        <p:spPr>
          <a:xfrm>
            <a:off x="6096000" y="0"/>
            <a:ext cx="6145894" cy="6858000"/>
          </a:xfrm>
          <a:prstGeom prst="rect">
            <a:avLst/>
          </a:prstGeom>
          <a:blipFill>
            <a:blip r:embed="rId6">
              <a:alphaModFix amt="70000"/>
            </a:blip>
            <a:tile tx="0" ty="0" sx="100000" sy="100000" flip="none" algn="tl"/>
          </a:blipFill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74B5A2-ED8F-E20A-9E47-CEE2C353CB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843" r="50001" b="7843"/>
          <a:stretch/>
        </p:blipFill>
        <p:spPr>
          <a:xfrm>
            <a:off x="20" y="-1"/>
            <a:ext cx="6095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87C1AF-4745-365E-71D8-A477B9FD7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222" y="1198386"/>
            <a:ext cx="11557772" cy="2355607"/>
          </a:xfrm>
        </p:spPr>
        <p:txBody>
          <a:bodyPr>
            <a:noAutofit/>
          </a:bodyPr>
          <a:lstStyle/>
          <a:p>
            <a:r>
              <a:rPr lang="fr-FR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Rôle des zones humides dans le couplage des cycles Silicium-Carbone </a:t>
            </a:r>
            <a:br>
              <a:rPr lang="fr-FR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à partir des approches isotopiques</a:t>
            </a:r>
            <a:br>
              <a:rPr lang="fr-FR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3200" b="1" dirty="0">
              <a:solidFill>
                <a:srgbClr val="FFFF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A82DAD-E633-48EA-8C3B-A5149FFEF946}"/>
              </a:ext>
            </a:extLst>
          </p:cNvPr>
          <p:cNvSpPr txBox="1"/>
          <p:nvPr/>
        </p:nvSpPr>
        <p:spPr>
          <a:xfrm>
            <a:off x="105833" y="3519850"/>
            <a:ext cx="1232904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Louis-Marie Le Fer</a:t>
            </a: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 *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Jean-Sébastien Moquet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Christophe Guimbaud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Anaëlle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Simonneau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Julien Bouchez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Nicolas Deschamps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Nicolas Freslon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7EE2454-A0F4-4396-820B-8416ED1770A8}"/>
              </a:ext>
            </a:extLst>
          </p:cNvPr>
          <p:cNvSpPr txBox="1"/>
          <p:nvPr/>
        </p:nvSpPr>
        <p:spPr>
          <a:xfrm>
            <a:off x="385633" y="4064107"/>
            <a:ext cx="1155777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5</a:t>
            </a:r>
            <a:r>
              <a:rPr lang="en-US" sz="1500" i="1" baseline="30000" dirty="0">
                <a:solidFill>
                  <a:prstClr val="white"/>
                </a:solidFill>
                <a:latin typeface="Calibri" panose="020F0502020204030204"/>
              </a:rPr>
              <a:t>èmes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Calibri" panose="020F0502020204030204"/>
              </a:rPr>
              <a:t>Journées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Calibri" panose="020F0502020204030204"/>
              </a:rPr>
              <a:t>Scientifiques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du SNO </a:t>
            </a:r>
            <a:r>
              <a:rPr lang="en-US" sz="1500" i="1" dirty="0" err="1">
                <a:solidFill>
                  <a:prstClr val="white"/>
                </a:solidFill>
                <a:latin typeface="Calibri" panose="020F0502020204030204"/>
              </a:rPr>
              <a:t>Observil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, Strasbourg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12/06/2025-13/06/2025</a:t>
            </a:r>
            <a:endParaRPr kumimoji="0" lang="fr-FR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8D789A-416B-4E51-9858-D23DF0C945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5116" y="4765166"/>
            <a:ext cx="420305" cy="56753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186994D-85AE-4FC3-9787-051E7283648A}"/>
              </a:ext>
            </a:extLst>
          </p:cNvPr>
          <p:cNvSpPr txBox="1"/>
          <p:nvPr/>
        </p:nvSpPr>
        <p:spPr>
          <a:xfrm>
            <a:off x="7588484" y="4765165"/>
            <a:ext cx="18024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7234885-96A5-4BE4-8423-2C5057B08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5818" y="5875457"/>
            <a:ext cx="1050598" cy="848883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7DDEB3-A6A5-4B07-B6F9-5CE3457C3511}"/>
              </a:ext>
            </a:extLst>
          </p:cNvPr>
          <p:cNvGrpSpPr/>
          <p:nvPr/>
        </p:nvGrpSpPr>
        <p:grpSpPr>
          <a:xfrm>
            <a:off x="-4247" y="0"/>
            <a:ext cx="725016" cy="669246"/>
            <a:chOff x="0" y="152400"/>
            <a:chExt cx="1466850" cy="12858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AB6A97B-66ED-4B83-BA0E-95D12AF54A80}"/>
                </a:ext>
              </a:extLst>
            </p:cNvPr>
            <p:cNvSpPr/>
            <p:nvPr/>
          </p:nvSpPr>
          <p:spPr>
            <a:xfrm>
              <a:off x="0" y="152400"/>
              <a:ext cx="1466850" cy="12858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1951F33-3AC3-4B79-9EBF-281EB2420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466" y="198407"/>
              <a:ext cx="1289649" cy="1233577"/>
            </a:xfrm>
            <a:prstGeom prst="rect">
              <a:avLst/>
            </a:prstGeom>
            <a:noFill/>
          </p:spPr>
        </p:pic>
      </p:grpSp>
      <p:pic>
        <p:nvPicPr>
          <p:cNvPr id="20" name="Graphique 19">
            <a:extLst>
              <a:ext uri="{FF2B5EF4-FFF2-40B4-BE49-F238E27FC236}">
                <a16:creationId xmlns:a16="http://schemas.microsoft.com/office/drawing/2014/main" id="{1908D91A-76BD-4D18-A39A-F84EEE3DC7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303" y="846867"/>
            <a:ext cx="729616" cy="6379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858FAD-476A-46A3-8712-2417A8A382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9951" y="6113403"/>
            <a:ext cx="2596098" cy="49639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78A5CF6-AC1C-44D3-9938-3340067675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82" y="4770431"/>
            <a:ext cx="534375" cy="5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8EFBA91-7A52-4EF5-9001-A8AB914EC5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49" y="4781923"/>
            <a:ext cx="1188127" cy="54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2AABD76-E9A0-4E14-AEB7-9C734E9B22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31" y="4769117"/>
            <a:ext cx="540000" cy="54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267D826-A96F-45FC-B866-6D54F4456F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74105" y="0"/>
            <a:ext cx="1582310" cy="51729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095EDCB-8319-4E1D-B539-EA93900B9445}"/>
              </a:ext>
            </a:extLst>
          </p:cNvPr>
          <p:cNvSpPr txBox="1"/>
          <p:nvPr/>
        </p:nvSpPr>
        <p:spPr>
          <a:xfrm>
            <a:off x="5326088" y="4683055"/>
            <a:ext cx="36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D92E545-EAD4-43D9-820F-21AAEFCE8653}"/>
              </a:ext>
            </a:extLst>
          </p:cNvPr>
          <p:cNvSpPr txBox="1"/>
          <p:nvPr/>
        </p:nvSpPr>
        <p:spPr>
          <a:xfrm>
            <a:off x="6086939" y="4664271"/>
            <a:ext cx="55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63581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1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que 23" descr="Loupe avec un remplissage uni">
            <a:extLst>
              <a:ext uri="{FF2B5EF4-FFF2-40B4-BE49-F238E27FC236}">
                <a16:creationId xmlns:a16="http://schemas.microsoft.com/office/drawing/2014/main" id="{21C938E0-3341-451C-B5A3-118FF504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065" y="1920540"/>
            <a:ext cx="626974" cy="62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B55FA7A-0D95-4FF5-9597-680A87FAF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68" y="944564"/>
            <a:ext cx="4876190" cy="487619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070671F-86CE-4CB9-BF58-51F29A7E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732" y="169832"/>
            <a:ext cx="1848268" cy="184826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5057409-BA1E-4ECD-8B75-6A2861930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000" y="1708553"/>
            <a:ext cx="910194" cy="91019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990D158-3423-42ED-A886-8FD040D526D7}"/>
              </a:ext>
            </a:extLst>
          </p:cNvPr>
          <p:cNvSpPr txBox="1"/>
          <p:nvPr/>
        </p:nvSpPr>
        <p:spPr>
          <a:xfrm>
            <a:off x="9517539" y="2806581"/>
            <a:ext cx="239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Altération minéraux primaires silicatés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3F121642-15B7-4868-A876-E166670A1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7" y="4082069"/>
            <a:ext cx="2593618" cy="2593618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607B94A0-9673-4AF6-8502-7594A187E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139" y="2397209"/>
            <a:ext cx="732537" cy="732537"/>
          </a:xfrm>
          <a:prstGeom prst="rect">
            <a:avLst/>
          </a:prstGeom>
        </p:spPr>
      </p:pic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C7FFB789-EFA8-4DF2-BE9F-678B7CF3E041}"/>
              </a:ext>
            </a:extLst>
          </p:cNvPr>
          <p:cNvCxnSpPr>
            <a:cxnSpLocks/>
          </p:cNvCxnSpPr>
          <p:nvPr/>
        </p:nvCxnSpPr>
        <p:spPr>
          <a:xfrm flipH="1">
            <a:off x="9230823" y="1311141"/>
            <a:ext cx="1329383" cy="3243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3F2683D9-80BA-4DE6-A4E3-392380B69D30}"/>
              </a:ext>
            </a:extLst>
          </p:cNvPr>
          <p:cNvCxnSpPr>
            <a:cxnSpLocks/>
          </p:cNvCxnSpPr>
          <p:nvPr/>
        </p:nvCxnSpPr>
        <p:spPr>
          <a:xfrm flipH="1">
            <a:off x="10226449" y="1803010"/>
            <a:ext cx="532095" cy="85441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A27FBD70-0923-476D-A231-7BF3F71905DC}"/>
              </a:ext>
            </a:extLst>
          </p:cNvPr>
          <p:cNvSpPr/>
          <p:nvPr/>
        </p:nvSpPr>
        <p:spPr>
          <a:xfrm>
            <a:off x="9230823" y="1674150"/>
            <a:ext cx="995626" cy="9832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0" name="Connecteur : en arc 89">
            <a:extLst>
              <a:ext uri="{FF2B5EF4-FFF2-40B4-BE49-F238E27FC236}">
                <a16:creationId xmlns:a16="http://schemas.microsoft.com/office/drawing/2014/main" id="{EB24921F-1443-4ABF-A987-24508D8900D2}"/>
              </a:ext>
            </a:extLst>
          </p:cNvPr>
          <p:cNvCxnSpPr>
            <a:cxnSpLocks/>
            <a:stCxn id="26" idx="1"/>
            <a:endCxn id="52" idx="2"/>
          </p:cNvCxnSpPr>
          <p:nvPr/>
        </p:nvCxnSpPr>
        <p:spPr>
          <a:xfrm rot="10800000" flipV="1">
            <a:off x="6645408" y="2163650"/>
            <a:ext cx="2630592" cy="966096"/>
          </a:xfrm>
          <a:prstGeom prst="curvedConnector4">
            <a:avLst>
              <a:gd name="adj1" fmla="val 43038"/>
              <a:gd name="adj2" fmla="val 123662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Image 101">
            <a:extLst>
              <a:ext uri="{FF2B5EF4-FFF2-40B4-BE49-F238E27FC236}">
                <a16:creationId xmlns:a16="http://schemas.microsoft.com/office/drawing/2014/main" id="{CE49007A-62D5-41C7-AAB6-9908943AA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7383" y="4891368"/>
            <a:ext cx="732537" cy="732537"/>
          </a:xfrm>
          <a:prstGeom prst="rect">
            <a:avLst/>
          </a:prstGeom>
        </p:spPr>
      </p:pic>
      <p:sp>
        <p:nvSpPr>
          <p:cNvPr id="101" name="Flèche : droite 100">
            <a:extLst>
              <a:ext uri="{FF2B5EF4-FFF2-40B4-BE49-F238E27FC236}">
                <a16:creationId xmlns:a16="http://schemas.microsoft.com/office/drawing/2014/main" id="{397569D8-D70B-4178-952E-F13197B20E4D}"/>
              </a:ext>
            </a:extLst>
          </p:cNvPr>
          <p:cNvSpPr/>
          <p:nvPr/>
        </p:nvSpPr>
        <p:spPr>
          <a:xfrm rot="8152135">
            <a:off x="4139793" y="3852025"/>
            <a:ext cx="2644763" cy="369564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Flèche : droite 126">
            <a:extLst>
              <a:ext uri="{FF2B5EF4-FFF2-40B4-BE49-F238E27FC236}">
                <a16:creationId xmlns:a16="http://schemas.microsoft.com/office/drawing/2014/main" id="{3AAFE332-1601-4644-89D1-5F7F7F91C8C0}"/>
              </a:ext>
            </a:extLst>
          </p:cNvPr>
          <p:cNvSpPr/>
          <p:nvPr/>
        </p:nvSpPr>
        <p:spPr>
          <a:xfrm rot="10008617">
            <a:off x="2283891" y="5289203"/>
            <a:ext cx="1366510" cy="414692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Image 128">
            <a:extLst>
              <a:ext uri="{FF2B5EF4-FFF2-40B4-BE49-F238E27FC236}">
                <a16:creationId xmlns:a16="http://schemas.microsoft.com/office/drawing/2014/main" id="{A000692A-3192-410B-BF1B-14ECEE566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90" y="476559"/>
            <a:ext cx="834582" cy="834582"/>
          </a:xfrm>
          <a:prstGeom prst="rect">
            <a:avLst/>
          </a:prstGeom>
        </p:spPr>
      </p:pic>
      <p:sp>
        <p:nvSpPr>
          <p:cNvPr id="146" name="ZoneTexte 145">
            <a:extLst>
              <a:ext uri="{FF2B5EF4-FFF2-40B4-BE49-F238E27FC236}">
                <a16:creationId xmlns:a16="http://schemas.microsoft.com/office/drawing/2014/main" id="{3EA27D31-E12A-40F9-B375-000CF330E694}"/>
              </a:ext>
            </a:extLst>
          </p:cNvPr>
          <p:cNvSpPr txBox="1"/>
          <p:nvPr/>
        </p:nvSpPr>
        <p:spPr>
          <a:xfrm>
            <a:off x="5845147" y="893850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Amont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108F1737-EAA4-4A4E-8162-799615C14D4D}"/>
              </a:ext>
            </a:extLst>
          </p:cNvPr>
          <p:cNvSpPr txBox="1"/>
          <p:nvPr/>
        </p:nvSpPr>
        <p:spPr>
          <a:xfrm>
            <a:off x="4173651" y="5998925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D2F8DDE9-B83F-4016-97C7-CEE1FB921B2C}"/>
              </a:ext>
            </a:extLst>
          </p:cNvPr>
          <p:cNvSpPr txBox="1"/>
          <p:nvPr/>
        </p:nvSpPr>
        <p:spPr>
          <a:xfrm>
            <a:off x="479109" y="6538242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Océan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45249A-42AA-46C8-AF25-0CCC4C689876}"/>
              </a:ext>
            </a:extLst>
          </p:cNvPr>
          <p:cNvSpPr/>
          <p:nvPr/>
        </p:nvSpPr>
        <p:spPr>
          <a:xfrm>
            <a:off x="0" y="6454499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939EDF0-E9ED-4B71-98B3-356CC323B517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6D34DC90-8F90-4D42-8317-A2C4417DDEE1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ABED282E-3723-4325-8BA4-264ADCE17DA6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C9EACB9-888E-4180-AE70-B26D9E03EF2C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8BD7EEBA-5669-47EB-8B36-12434433B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968F1B90-F7A7-4A99-AA26-F1151D74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C04B0DF0-C126-4459-A508-3AD97EE78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A9B36752-5F6E-44C3-904F-074FDF640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9247B1C0-FAD4-4CF3-9687-49ED0550E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319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1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que 23" descr="Loupe avec un remplissage uni">
            <a:extLst>
              <a:ext uri="{FF2B5EF4-FFF2-40B4-BE49-F238E27FC236}">
                <a16:creationId xmlns:a16="http://schemas.microsoft.com/office/drawing/2014/main" id="{21C938E0-3341-451C-B5A3-118FF504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065" y="1920540"/>
            <a:ext cx="626974" cy="62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B55FA7A-0D95-4FF5-9597-680A87FAF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68" y="944564"/>
            <a:ext cx="4876190" cy="487619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070671F-86CE-4CB9-BF58-51F29A7E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732" y="169832"/>
            <a:ext cx="1848268" cy="184826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5057409-BA1E-4ECD-8B75-6A2861930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000" y="1708553"/>
            <a:ext cx="910194" cy="91019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990D158-3423-42ED-A886-8FD040D526D7}"/>
              </a:ext>
            </a:extLst>
          </p:cNvPr>
          <p:cNvSpPr txBox="1"/>
          <p:nvPr/>
        </p:nvSpPr>
        <p:spPr>
          <a:xfrm>
            <a:off x="9517539" y="2806581"/>
            <a:ext cx="239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Altération minéraux primaires silicatés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3F121642-15B7-4868-A876-E166670A1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7" y="4082069"/>
            <a:ext cx="2593618" cy="2593618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607B94A0-9673-4AF6-8502-7594A187E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139" y="2397209"/>
            <a:ext cx="732537" cy="732537"/>
          </a:xfrm>
          <a:prstGeom prst="rect">
            <a:avLst/>
          </a:prstGeom>
        </p:spPr>
      </p:pic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C7FFB789-EFA8-4DF2-BE9F-678B7CF3E041}"/>
              </a:ext>
            </a:extLst>
          </p:cNvPr>
          <p:cNvCxnSpPr>
            <a:cxnSpLocks/>
          </p:cNvCxnSpPr>
          <p:nvPr/>
        </p:nvCxnSpPr>
        <p:spPr>
          <a:xfrm flipH="1">
            <a:off x="9230823" y="1311141"/>
            <a:ext cx="1329383" cy="3243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3F2683D9-80BA-4DE6-A4E3-392380B69D30}"/>
              </a:ext>
            </a:extLst>
          </p:cNvPr>
          <p:cNvCxnSpPr>
            <a:cxnSpLocks/>
          </p:cNvCxnSpPr>
          <p:nvPr/>
        </p:nvCxnSpPr>
        <p:spPr>
          <a:xfrm flipH="1">
            <a:off x="10226449" y="1803010"/>
            <a:ext cx="532095" cy="85441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A27FBD70-0923-476D-A231-7BF3F71905DC}"/>
              </a:ext>
            </a:extLst>
          </p:cNvPr>
          <p:cNvSpPr/>
          <p:nvPr/>
        </p:nvSpPr>
        <p:spPr>
          <a:xfrm>
            <a:off x="9230823" y="1674150"/>
            <a:ext cx="995626" cy="9832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0" name="Connecteur : en arc 89">
            <a:extLst>
              <a:ext uri="{FF2B5EF4-FFF2-40B4-BE49-F238E27FC236}">
                <a16:creationId xmlns:a16="http://schemas.microsoft.com/office/drawing/2014/main" id="{EB24921F-1443-4ABF-A987-24508D8900D2}"/>
              </a:ext>
            </a:extLst>
          </p:cNvPr>
          <p:cNvCxnSpPr>
            <a:cxnSpLocks/>
            <a:stCxn id="26" idx="1"/>
            <a:endCxn id="52" idx="2"/>
          </p:cNvCxnSpPr>
          <p:nvPr/>
        </p:nvCxnSpPr>
        <p:spPr>
          <a:xfrm rot="10800000" flipV="1">
            <a:off x="6645408" y="2163650"/>
            <a:ext cx="2630592" cy="966096"/>
          </a:xfrm>
          <a:prstGeom prst="curvedConnector4">
            <a:avLst>
              <a:gd name="adj1" fmla="val 43038"/>
              <a:gd name="adj2" fmla="val 123662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Image 101">
            <a:extLst>
              <a:ext uri="{FF2B5EF4-FFF2-40B4-BE49-F238E27FC236}">
                <a16:creationId xmlns:a16="http://schemas.microsoft.com/office/drawing/2014/main" id="{CE49007A-62D5-41C7-AAB6-9908943AA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7383" y="4891368"/>
            <a:ext cx="732537" cy="732537"/>
          </a:xfrm>
          <a:prstGeom prst="rect">
            <a:avLst/>
          </a:prstGeom>
        </p:spPr>
      </p:pic>
      <p:sp>
        <p:nvSpPr>
          <p:cNvPr id="101" name="Flèche : droite 100">
            <a:extLst>
              <a:ext uri="{FF2B5EF4-FFF2-40B4-BE49-F238E27FC236}">
                <a16:creationId xmlns:a16="http://schemas.microsoft.com/office/drawing/2014/main" id="{397569D8-D70B-4178-952E-F13197B20E4D}"/>
              </a:ext>
            </a:extLst>
          </p:cNvPr>
          <p:cNvSpPr/>
          <p:nvPr/>
        </p:nvSpPr>
        <p:spPr>
          <a:xfrm rot="8152135">
            <a:off x="4139793" y="3852025"/>
            <a:ext cx="2644763" cy="369564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5" name="Image 27">
            <a:extLst>
              <a:ext uri="{FF2B5EF4-FFF2-40B4-BE49-F238E27FC236}">
                <a16:creationId xmlns:a16="http://schemas.microsoft.com/office/drawing/2014/main" id="{C2087300-B49B-4B36-AD93-C682C1022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05" y="3941041"/>
            <a:ext cx="369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Image 28">
            <a:extLst>
              <a:ext uri="{FF2B5EF4-FFF2-40B4-BE49-F238E27FC236}">
                <a16:creationId xmlns:a16="http://schemas.microsoft.com/office/drawing/2014/main" id="{A0A7E7FD-3AEE-43E5-BE96-7457E9356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317" y="4310928"/>
            <a:ext cx="2714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Image 31">
            <a:extLst>
              <a:ext uri="{FF2B5EF4-FFF2-40B4-BE49-F238E27FC236}">
                <a16:creationId xmlns:a16="http://schemas.microsoft.com/office/drawing/2014/main" id="{1A94534F-4346-4623-B56A-8969A6F37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17" y="4069628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Ellipse 111">
            <a:extLst>
              <a:ext uri="{FF2B5EF4-FFF2-40B4-BE49-F238E27FC236}">
                <a16:creationId xmlns:a16="http://schemas.microsoft.com/office/drawing/2014/main" id="{710CB2A3-62B9-4349-B605-53DB698FE8E2}"/>
              </a:ext>
            </a:extLst>
          </p:cNvPr>
          <p:cNvSpPr/>
          <p:nvPr/>
        </p:nvSpPr>
        <p:spPr>
          <a:xfrm>
            <a:off x="5719559" y="3794721"/>
            <a:ext cx="914839" cy="8595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Image 27">
            <a:extLst>
              <a:ext uri="{FF2B5EF4-FFF2-40B4-BE49-F238E27FC236}">
                <a16:creationId xmlns:a16="http://schemas.microsoft.com/office/drawing/2014/main" id="{F3E107BF-386A-4E96-B8F9-041C52FFA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89" y="5389496"/>
            <a:ext cx="450195" cy="45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Image 28">
            <a:extLst>
              <a:ext uri="{FF2B5EF4-FFF2-40B4-BE49-F238E27FC236}">
                <a16:creationId xmlns:a16="http://schemas.microsoft.com/office/drawing/2014/main" id="{9BD46670-9DD5-4373-BF45-1A0BA7344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01" y="5759383"/>
            <a:ext cx="330401" cy="3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Image 31">
            <a:extLst>
              <a:ext uri="{FF2B5EF4-FFF2-40B4-BE49-F238E27FC236}">
                <a16:creationId xmlns:a16="http://schemas.microsoft.com/office/drawing/2014/main" id="{97DA326D-A37A-417B-A2B9-7AD20BDE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01" y="5518083"/>
            <a:ext cx="409620" cy="4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Ellipse 121">
            <a:extLst>
              <a:ext uri="{FF2B5EF4-FFF2-40B4-BE49-F238E27FC236}">
                <a16:creationId xmlns:a16="http://schemas.microsoft.com/office/drawing/2014/main" id="{5C2AE6A5-E89D-4E42-9D5F-BA7AB3B41A98}"/>
              </a:ext>
            </a:extLst>
          </p:cNvPr>
          <p:cNvSpPr/>
          <p:nvPr/>
        </p:nvSpPr>
        <p:spPr>
          <a:xfrm>
            <a:off x="1021944" y="5155085"/>
            <a:ext cx="1113463" cy="10461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Flèche : droite 126">
            <a:extLst>
              <a:ext uri="{FF2B5EF4-FFF2-40B4-BE49-F238E27FC236}">
                <a16:creationId xmlns:a16="http://schemas.microsoft.com/office/drawing/2014/main" id="{3AAFE332-1601-4644-89D1-5F7F7F91C8C0}"/>
              </a:ext>
            </a:extLst>
          </p:cNvPr>
          <p:cNvSpPr/>
          <p:nvPr/>
        </p:nvSpPr>
        <p:spPr>
          <a:xfrm rot="10008617">
            <a:off x="2283891" y="5289203"/>
            <a:ext cx="1366510" cy="414692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Image 128">
            <a:extLst>
              <a:ext uri="{FF2B5EF4-FFF2-40B4-BE49-F238E27FC236}">
                <a16:creationId xmlns:a16="http://schemas.microsoft.com/office/drawing/2014/main" id="{A000692A-3192-410B-BF1B-14ECEE566F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90" y="476559"/>
            <a:ext cx="834582" cy="834582"/>
          </a:xfrm>
          <a:prstGeom prst="rect">
            <a:avLst/>
          </a:prstGeom>
        </p:spPr>
      </p:pic>
      <p:sp>
        <p:nvSpPr>
          <p:cNvPr id="130" name="ZoneTexte 129">
            <a:extLst>
              <a:ext uri="{FF2B5EF4-FFF2-40B4-BE49-F238E27FC236}">
                <a16:creationId xmlns:a16="http://schemas.microsoft.com/office/drawing/2014/main" id="{1C8406EC-B6B8-4336-BADB-BAB940A5512B}"/>
              </a:ext>
            </a:extLst>
          </p:cNvPr>
          <p:cNvSpPr txBox="1"/>
          <p:nvPr/>
        </p:nvSpPr>
        <p:spPr>
          <a:xfrm>
            <a:off x="5032446" y="4584349"/>
            <a:ext cx="2395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Espèces phytoplanctoniques siliceuses</a:t>
            </a:r>
          </a:p>
        </p:txBody>
      </p:sp>
      <p:cxnSp>
        <p:nvCxnSpPr>
          <p:cNvPr id="131" name="Connecteur : en arc 130">
            <a:extLst>
              <a:ext uri="{FF2B5EF4-FFF2-40B4-BE49-F238E27FC236}">
                <a16:creationId xmlns:a16="http://schemas.microsoft.com/office/drawing/2014/main" id="{ADB919AE-0AE5-421D-9BC9-B2F06D3C2D0E}"/>
              </a:ext>
            </a:extLst>
          </p:cNvPr>
          <p:cNvCxnSpPr>
            <a:cxnSpLocks/>
            <a:endCxn id="112" idx="7"/>
          </p:cNvCxnSpPr>
          <p:nvPr/>
        </p:nvCxnSpPr>
        <p:spPr>
          <a:xfrm rot="16200000" flipH="1">
            <a:off x="6131203" y="3551372"/>
            <a:ext cx="549546" cy="188894"/>
          </a:xfrm>
          <a:prstGeom prst="curvedConnector3">
            <a:avLst>
              <a:gd name="adj1" fmla="val 50000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 : en arc 134">
            <a:extLst>
              <a:ext uri="{FF2B5EF4-FFF2-40B4-BE49-F238E27FC236}">
                <a16:creationId xmlns:a16="http://schemas.microsoft.com/office/drawing/2014/main" id="{3F422CE3-7909-403B-8E14-5A5CDB4821D1}"/>
              </a:ext>
            </a:extLst>
          </p:cNvPr>
          <p:cNvCxnSpPr>
            <a:cxnSpLocks/>
          </p:cNvCxnSpPr>
          <p:nvPr/>
        </p:nvCxnSpPr>
        <p:spPr>
          <a:xfrm flipV="1">
            <a:off x="5225056" y="4401622"/>
            <a:ext cx="494503" cy="28318"/>
          </a:xfrm>
          <a:prstGeom prst="curvedConnector3">
            <a:avLst>
              <a:gd name="adj1" fmla="val 50000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ZoneTexte 145">
            <a:extLst>
              <a:ext uri="{FF2B5EF4-FFF2-40B4-BE49-F238E27FC236}">
                <a16:creationId xmlns:a16="http://schemas.microsoft.com/office/drawing/2014/main" id="{3EA27D31-E12A-40F9-B375-000CF330E694}"/>
              </a:ext>
            </a:extLst>
          </p:cNvPr>
          <p:cNvSpPr txBox="1"/>
          <p:nvPr/>
        </p:nvSpPr>
        <p:spPr>
          <a:xfrm>
            <a:off x="5845147" y="893850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Amont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108F1737-EAA4-4A4E-8162-799615C14D4D}"/>
              </a:ext>
            </a:extLst>
          </p:cNvPr>
          <p:cNvSpPr txBox="1"/>
          <p:nvPr/>
        </p:nvSpPr>
        <p:spPr>
          <a:xfrm>
            <a:off x="4173651" y="5998925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D2F8DDE9-B83F-4016-97C7-CEE1FB921B2C}"/>
              </a:ext>
            </a:extLst>
          </p:cNvPr>
          <p:cNvSpPr txBox="1"/>
          <p:nvPr/>
        </p:nvSpPr>
        <p:spPr>
          <a:xfrm>
            <a:off x="479109" y="6538242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Océan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45249A-42AA-46C8-AF25-0CCC4C689876}"/>
              </a:ext>
            </a:extLst>
          </p:cNvPr>
          <p:cNvSpPr/>
          <p:nvPr/>
        </p:nvSpPr>
        <p:spPr>
          <a:xfrm>
            <a:off x="0" y="6454499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7475455-8A6C-477A-9DAF-ABF06718A827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9E4C183-E9C7-4B4E-A0D6-468B763431BB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B88101EA-0542-4C89-BFE3-5BB8D89811F4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F83D0EF-E554-4A08-BF7E-3A3EF6F1318B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DA384270-DCBB-43D1-ABE5-CBF3ECCA1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10527BB9-C040-4888-9799-3F28421E8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22715929-DF83-48E1-9F32-303B32727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29206740-E079-4778-8000-FD295CE27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7F0861DB-2DF7-4057-AB4E-D6C6952DC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005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1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que 23" descr="Loupe avec un remplissage uni">
            <a:extLst>
              <a:ext uri="{FF2B5EF4-FFF2-40B4-BE49-F238E27FC236}">
                <a16:creationId xmlns:a16="http://schemas.microsoft.com/office/drawing/2014/main" id="{21C938E0-3341-451C-B5A3-118FF504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065" y="1920540"/>
            <a:ext cx="626974" cy="62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B55FA7A-0D95-4FF5-9597-680A87FAF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68" y="944564"/>
            <a:ext cx="4876190" cy="487619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070671F-86CE-4CB9-BF58-51F29A7E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732" y="169832"/>
            <a:ext cx="1848268" cy="184826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5057409-BA1E-4ECD-8B75-6A2861930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000" y="1708553"/>
            <a:ext cx="910194" cy="91019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990D158-3423-42ED-A886-8FD040D526D7}"/>
              </a:ext>
            </a:extLst>
          </p:cNvPr>
          <p:cNvSpPr txBox="1"/>
          <p:nvPr/>
        </p:nvSpPr>
        <p:spPr>
          <a:xfrm>
            <a:off x="9517539" y="2806581"/>
            <a:ext cx="239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Altération minéraux primaires silicatés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3F121642-15B7-4868-A876-E166670A1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7" y="4082069"/>
            <a:ext cx="2593618" cy="2593618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607B94A0-9673-4AF6-8502-7594A187E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139" y="2397209"/>
            <a:ext cx="732537" cy="732537"/>
          </a:xfrm>
          <a:prstGeom prst="rect">
            <a:avLst/>
          </a:prstGeom>
        </p:spPr>
      </p:pic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C7FFB789-EFA8-4DF2-BE9F-678B7CF3E041}"/>
              </a:ext>
            </a:extLst>
          </p:cNvPr>
          <p:cNvCxnSpPr>
            <a:cxnSpLocks/>
          </p:cNvCxnSpPr>
          <p:nvPr/>
        </p:nvCxnSpPr>
        <p:spPr>
          <a:xfrm flipH="1">
            <a:off x="9230823" y="1311141"/>
            <a:ext cx="1329383" cy="3243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3F2683D9-80BA-4DE6-A4E3-392380B69D30}"/>
              </a:ext>
            </a:extLst>
          </p:cNvPr>
          <p:cNvCxnSpPr>
            <a:cxnSpLocks/>
          </p:cNvCxnSpPr>
          <p:nvPr/>
        </p:nvCxnSpPr>
        <p:spPr>
          <a:xfrm flipH="1">
            <a:off x="10226449" y="1803010"/>
            <a:ext cx="532095" cy="85441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A27FBD70-0923-476D-A231-7BF3F71905DC}"/>
              </a:ext>
            </a:extLst>
          </p:cNvPr>
          <p:cNvSpPr/>
          <p:nvPr/>
        </p:nvSpPr>
        <p:spPr>
          <a:xfrm>
            <a:off x="9230823" y="1674150"/>
            <a:ext cx="995626" cy="9832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0" name="Connecteur : en arc 89">
            <a:extLst>
              <a:ext uri="{FF2B5EF4-FFF2-40B4-BE49-F238E27FC236}">
                <a16:creationId xmlns:a16="http://schemas.microsoft.com/office/drawing/2014/main" id="{EB24921F-1443-4ABF-A987-24508D8900D2}"/>
              </a:ext>
            </a:extLst>
          </p:cNvPr>
          <p:cNvCxnSpPr>
            <a:cxnSpLocks/>
            <a:stCxn id="26" idx="1"/>
            <a:endCxn id="52" idx="2"/>
          </p:cNvCxnSpPr>
          <p:nvPr/>
        </p:nvCxnSpPr>
        <p:spPr>
          <a:xfrm rot="10800000" flipV="1">
            <a:off x="6645408" y="2163650"/>
            <a:ext cx="2630592" cy="966096"/>
          </a:xfrm>
          <a:prstGeom prst="curvedConnector4">
            <a:avLst>
              <a:gd name="adj1" fmla="val 43038"/>
              <a:gd name="adj2" fmla="val 123662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Image 101">
            <a:extLst>
              <a:ext uri="{FF2B5EF4-FFF2-40B4-BE49-F238E27FC236}">
                <a16:creationId xmlns:a16="http://schemas.microsoft.com/office/drawing/2014/main" id="{CE49007A-62D5-41C7-AAB6-9908943AA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7383" y="4891368"/>
            <a:ext cx="732537" cy="732537"/>
          </a:xfrm>
          <a:prstGeom prst="rect">
            <a:avLst/>
          </a:prstGeom>
        </p:spPr>
      </p:pic>
      <p:sp>
        <p:nvSpPr>
          <p:cNvPr id="101" name="Flèche : droite 100">
            <a:extLst>
              <a:ext uri="{FF2B5EF4-FFF2-40B4-BE49-F238E27FC236}">
                <a16:creationId xmlns:a16="http://schemas.microsoft.com/office/drawing/2014/main" id="{397569D8-D70B-4178-952E-F13197B20E4D}"/>
              </a:ext>
            </a:extLst>
          </p:cNvPr>
          <p:cNvSpPr/>
          <p:nvPr/>
        </p:nvSpPr>
        <p:spPr>
          <a:xfrm rot="8152135">
            <a:off x="4139793" y="3852025"/>
            <a:ext cx="2644763" cy="369564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5" name="Image 27">
            <a:extLst>
              <a:ext uri="{FF2B5EF4-FFF2-40B4-BE49-F238E27FC236}">
                <a16:creationId xmlns:a16="http://schemas.microsoft.com/office/drawing/2014/main" id="{C2087300-B49B-4B36-AD93-C682C1022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05" y="3941041"/>
            <a:ext cx="369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Image 28">
            <a:extLst>
              <a:ext uri="{FF2B5EF4-FFF2-40B4-BE49-F238E27FC236}">
                <a16:creationId xmlns:a16="http://schemas.microsoft.com/office/drawing/2014/main" id="{A0A7E7FD-3AEE-43E5-BE96-7457E9356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317" y="4310928"/>
            <a:ext cx="2714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Image 31">
            <a:extLst>
              <a:ext uri="{FF2B5EF4-FFF2-40B4-BE49-F238E27FC236}">
                <a16:creationId xmlns:a16="http://schemas.microsoft.com/office/drawing/2014/main" id="{1A94534F-4346-4623-B56A-8969A6F37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17" y="4069628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ZoneTexte 15411">
            <a:extLst>
              <a:ext uri="{FF2B5EF4-FFF2-40B4-BE49-F238E27FC236}">
                <a16:creationId xmlns:a16="http://schemas.microsoft.com/office/drawing/2014/main" id="{5CA1D453-C7EE-478B-A3E2-C8F009BE8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743" y="860394"/>
            <a:ext cx="788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</a:t>
            </a:r>
            <a:r>
              <a:rPr kumimoji="0" lang="fr-FR" altLang="fr-FR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7E6F0F82-9802-4B33-BD04-77FA2794AE31}"/>
              </a:ext>
            </a:extLst>
          </p:cNvPr>
          <p:cNvCxnSpPr>
            <a:cxnSpLocks/>
          </p:cNvCxnSpPr>
          <p:nvPr/>
        </p:nvCxnSpPr>
        <p:spPr>
          <a:xfrm>
            <a:off x="2359680" y="1304818"/>
            <a:ext cx="3702233" cy="246014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710CB2A3-62B9-4349-B605-53DB698FE8E2}"/>
              </a:ext>
            </a:extLst>
          </p:cNvPr>
          <p:cNvSpPr/>
          <p:nvPr/>
        </p:nvSpPr>
        <p:spPr>
          <a:xfrm>
            <a:off x="5719559" y="3794721"/>
            <a:ext cx="914839" cy="8595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6C3197F6-DFEE-4096-95C3-41B231272772}"/>
              </a:ext>
            </a:extLst>
          </p:cNvPr>
          <p:cNvCxnSpPr>
            <a:cxnSpLocks/>
          </p:cNvCxnSpPr>
          <p:nvPr/>
        </p:nvCxnSpPr>
        <p:spPr>
          <a:xfrm flipH="1">
            <a:off x="1631795" y="1273150"/>
            <a:ext cx="301756" cy="391684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Image 27">
            <a:extLst>
              <a:ext uri="{FF2B5EF4-FFF2-40B4-BE49-F238E27FC236}">
                <a16:creationId xmlns:a16="http://schemas.microsoft.com/office/drawing/2014/main" id="{F3E107BF-386A-4E96-B8F9-041C52FFA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89" y="5389496"/>
            <a:ext cx="450195" cy="45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Image 28">
            <a:extLst>
              <a:ext uri="{FF2B5EF4-FFF2-40B4-BE49-F238E27FC236}">
                <a16:creationId xmlns:a16="http://schemas.microsoft.com/office/drawing/2014/main" id="{9BD46670-9DD5-4373-BF45-1A0BA7344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01" y="5759383"/>
            <a:ext cx="330401" cy="3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Image 31">
            <a:extLst>
              <a:ext uri="{FF2B5EF4-FFF2-40B4-BE49-F238E27FC236}">
                <a16:creationId xmlns:a16="http://schemas.microsoft.com/office/drawing/2014/main" id="{97DA326D-A37A-417B-A2B9-7AD20BDE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01" y="5518083"/>
            <a:ext cx="409620" cy="4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Ellipse 121">
            <a:extLst>
              <a:ext uri="{FF2B5EF4-FFF2-40B4-BE49-F238E27FC236}">
                <a16:creationId xmlns:a16="http://schemas.microsoft.com/office/drawing/2014/main" id="{5C2AE6A5-E89D-4E42-9D5F-BA7AB3B41A98}"/>
              </a:ext>
            </a:extLst>
          </p:cNvPr>
          <p:cNvSpPr/>
          <p:nvPr/>
        </p:nvSpPr>
        <p:spPr>
          <a:xfrm>
            <a:off x="1021944" y="5155085"/>
            <a:ext cx="1113463" cy="10461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56AD8D26-603B-44D8-8488-1881399AE4BB}"/>
              </a:ext>
            </a:extLst>
          </p:cNvPr>
          <p:cNvSpPr txBox="1"/>
          <p:nvPr/>
        </p:nvSpPr>
        <p:spPr>
          <a:xfrm>
            <a:off x="1769700" y="2578811"/>
            <a:ext cx="239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 primaire</a:t>
            </a:r>
          </a:p>
        </p:txBody>
      </p:sp>
      <p:sp>
        <p:nvSpPr>
          <p:cNvPr id="127" name="Flèche : droite 126">
            <a:extLst>
              <a:ext uri="{FF2B5EF4-FFF2-40B4-BE49-F238E27FC236}">
                <a16:creationId xmlns:a16="http://schemas.microsoft.com/office/drawing/2014/main" id="{3AAFE332-1601-4644-89D1-5F7F7F91C8C0}"/>
              </a:ext>
            </a:extLst>
          </p:cNvPr>
          <p:cNvSpPr/>
          <p:nvPr/>
        </p:nvSpPr>
        <p:spPr>
          <a:xfrm rot="10008617">
            <a:off x="2283891" y="5289203"/>
            <a:ext cx="1366510" cy="414692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Image 128">
            <a:extLst>
              <a:ext uri="{FF2B5EF4-FFF2-40B4-BE49-F238E27FC236}">
                <a16:creationId xmlns:a16="http://schemas.microsoft.com/office/drawing/2014/main" id="{A000692A-3192-410B-BF1B-14ECEE566F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90" y="476559"/>
            <a:ext cx="834582" cy="834582"/>
          </a:xfrm>
          <a:prstGeom prst="rect">
            <a:avLst/>
          </a:prstGeom>
        </p:spPr>
      </p:pic>
      <p:sp>
        <p:nvSpPr>
          <p:cNvPr id="130" name="ZoneTexte 129">
            <a:extLst>
              <a:ext uri="{FF2B5EF4-FFF2-40B4-BE49-F238E27FC236}">
                <a16:creationId xmlns:a16="http://schemas.microsoft.com/office/drawing/2014/main" id="{1C8406EC-B6B8-4336-BADB-BAB940A5512B}"/>
              </a:ext>
            </a:extLst>
          </p:cNvPr>
          <p:cNvSpPr txBox="1"/>
          <p:nvPr/>
        </p:nvSpPr>
        <p:spPr>
          <a:xfrm>
            <a:off x="5032446" y="4584349"/>
            <a:ext cx="2395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Espèces phytoplanctoniques siliceuses</a:t>
            </a:r>
          </a:p>
        </p:txBody>
      </p:sp>
      <p:cxnSp>
        <p:nvCxnSpPr>
          <p:cNvPr id="131" name="Connecteur : en arc 130">
            <a:extLst>
              <a:ext uri="{FF2B5EF4-FFF2-40B4-BE49-F238E27FC236}">
                <a16:creationId xmlns:a16="http://schemas.microsoft.com/office/drawing/2014/main" id="{ADB919AE-0AE5-421D-9BC9-B2F06D3C2D0E}"/>
              </a:ext>
            </a:extLst>
          </p:cNvPr>
          <p:cNvCxnSpPr>
            <a:cxnSpLocks/>
            <a:endCxn id="112" idx="7"/>
          </p:cNvCxnSpPr>
          <p:nvPr/>
        </p:nvCxnSpPr>
        <p:spPr>
          <a:xfrm rot="16200000" flipH="1">
            <a:off x="6131203" y="3551372"/>
            <a:ext cx="549546" cy="188894"/>
          </a:xfrm>
          <a:prstGeom prst="curvedConnector3">
            <a:avLst>
              <a:gd name="adj1" fmla="val 50000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 : en arc 134">
            <a:extLst>
              <a:ext uri="{FF2B5EF4-FFF2-40B4-BE49-F238E27FC236}">
                <a16:creationId xmlns:a16="http://schemas.microsoft.com/office/drawing/2014/main" id="{3F422CE3-7909-403B-8E14-5A5CDB4821D1}"/>
              </a:ext>
            </a:extLst>
          </p:cNvPr>
          <p:cNvCxnSpPr>
            <a:cxnSpLocks/>
          </p:cNvCxnSpPr>
          <p:nvPr/>
        </p:nvCxnSpPr>
        <p:spPr>
          <a:xfrm flipV="1">
            <a:off x="5225056" y="4401622"/>
            <a:ext cx="494503" cy="28318"/>
          </a:xfrm>
          <a:prstGeom prst="curvedConnector3">
            <a:avLst>
              <a:gd name="adj1" fmla="val 50000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ZoneTexte 145">
            <a:extLst>
              <a:ext uri="{FF2B5EF4-FFF2-40B4-BE49-F238E27FC236}">
                <a16:creationId xmlns:a16="http://schemas.microsoft.com/office/drawing/2014/main" id="{3EA27D31-E12A-40F9-B375-000CF330E694}"/>
              </a:ext>
            </a:extLst>
          </p:cNvPr>
          <p:cNvSpPr txBox="1"/>
          <p:nvPr/>
        </p:nvSpPr>
        <p:spPr>
          <a:xfrm>
            <a:off x="5845147" y="893850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Amont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108F1737-EAA4-4A4E-8162-799615C14D4D}"/>
              </a:ext>
            </a:extLst>
          </p:cNvPr>
          <p:cNvSpPr txBox="1"/>
          <p:nvPr/>
        </p:nvSpPr>
        <p:spPr>
          <a:xfrm>
            <a:off x="4173651" y="5998925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D2F8DDE9-B83F-4016-97C7-CEE1FB921B2C}"/>
              </a:ext>
            </a:extLst>
          </p:cNvPr>
          <p:cNvSpPr txBox="1"/>
          <p:nvPr/>
        </p:nvSpPr>
        <p:spPr>
          <a:xfrm>
            <a:off x="479109" y="6538242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Océan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45249A-42AA-46C8-AF25-0CCC4C689876}"/>
              </a:ext>
            </a:extLst>
          </p:cNvPr>
          <p:cNvSpPr/>
          <p:nvPr/>
        </p:nvSpPr>
        <p:spPr>
          <a:xfrm>
            <a:off x="0" y="6454499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E4FB320-FD0E-4B64-9AD9-FEC376E9564C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665F1FB2-0743-4A50-BA1D-4BCCCA029D6B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B829C249-1FC5-46F9-9729-75EA61688964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B78BE37-CC7F-41CF-8232-3B3A8775D110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1B08C47A-6246-43E9-A609-25B3176EF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1614E6E3-C648-4E2C-9B57-DCC68E2B4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B2003961-BD89-4FE2-9DB4-792184809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39D5BB6A-EB9F-488B-B50C-DDC14CCAD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562A5609-EC9A-4CEA-9B2B-529FF7D4E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166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35F5EE-A2CF-4CDB-AECE-5D35ABA4E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"/>
          <a:stretch/>
        </p:blipFill>
        <p:spPr>
          <a:xfrm>
            <a:off x="1183739" y="719633"/>
            <a:ext cx="10106462" cy="5657850"/>
          </a:xfrm>
          <a:prstGeom prst="rect">
            <a:avLst/>
          </a:prstGeom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9D2F2180-29FC-4C92-B0A3-3FA91207C1B0}"/>
              </a:ext>
            </a:extLst>
          </p:cNvPr>
          <p:cNvSpPr/>
          <p:nvPr/>
        </p:nvSpPr>
        <p:spPr>
          <a:xfrm>
            <a:off x="3951513" y="580996"/>
            <a:ext cx="5163914" cy="4910283"/>
          </a:xfrm>
          <a:custGeom>
            <a:avLst/>
            <a:gdLst>
              <a:gd name="connsiteX0" fmla="*/ 0 w 6368143"/>
              <a:gd name="connsiteY0" fmla="*/ 0 h 4743450"/>
              <a:gd name="connsiteX1" fmla="*/ 0 w 6368143"/>
              <a:gd name="connsiteY1" fmla="*/ 2147207 h 4743450"/>
              <a:gd name="connsiteX2" fmla="*/ 16329 w 6368143"/>
              <a:gd name="connsiteY2" fmla="*/ 2196193 h 4743450"/>
              <a:gd name="connsiteX3" fmla="*/ 6335486 w 6368143"/>
              <a:gd name="connsiteY3" fmla="*/ 4743450 h 4743450"/>
              <a:gd name="connsiteX4" fmla="*/ 6359979 w 6368143"/>
              <a:gd name="connsiteY4" fmla="*/ 4678135 h 4743450"/>
              <a:gd name="connsiteX5" fmla="*/ 6368143 w 6368143"/>
              <a:gd name="connsiteY5" fmla="*/ 2579914 h 4743450"/>
              <a:gd name="connsiteX6" fmla="*/ 0 w 6368143"/>
              <a:gd name="connsiteY6" fmla="*/ 0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8143" h="4743450">
                <a:moveTo>
                  <a:pt x="0" y="0"/>
                </a:moveTo>
                <a:lnTo>
                  <a:pt x="0" y="2147207"/>
                </a:lnTo>
                <a:lnTo>
                  <a:pt x="16329" y="2196193"/>
                </a:lnTo>
                <a:lnTo>
                  <a:pt x="6335486" y="4743450"/>
                </a:lnTo>
                <a:lnTo>
                  <a:pt x="6359979" y="4678135"/>
                </a:lnTo>
                <a:cubicBezTo>
                  <a:pt x="6362700" y="3978728"/>
                  <a:pt x="6365422" y="3279321"/>
                  <a:pt x="6368143" y="2579914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38000"/>
            </a:srgbClr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612D2B-2C7B-46D5-A484-F043DAEF1A65}"/>
              </a:ext>
            </a:extLst>
          </p:cNvPr>
          <p:cNvSpPr/>
          <p:nvPr/>
        </p:nvSpPr>
        <p:spPr>
          <a:xfrm>
            <a:off x="0" y="6454499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8603A7A-8872-456A-AE76-B575ADFD4EED}"/>
              </a:ext>
            </a:extLst>
          </p:cNvPr>
          <p:cNvSpPr txBox="1"/>
          <p:nvPr/>
        </p:nvSpPr>
        <p:spPr>
          <a:xfrm>
            <a:off x="8981165" y="3923414"/>
            <a:ext cx="1735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Filtre « écosystèmes terrestres »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C7FCFBDF-4DC5-4E61-B8A6-5A8AA7B1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1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DD53B7A-E510-401D-B4F8-DE107022584C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70263B3-834A-4E2B-8545-3A411802D4E7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62DD2844-CA0E-4DDC-936F-FFD5014EF7BA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65B09B2-5D54-49EA-9FDF-87F99230B648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4A83187B-7645-40DB-8803-994A32A42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B17621F4-218E-4124-9551-682C3B266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B943187-D155-4057-9669-5E1523113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9BCB887-BCD5-4781-8C52-EDCF19F01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40ECA10-484E-4750-8EE7-3561FE10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6538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78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C2BF7-647F-498E-BD7A-CED2FA0C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" r="4892"/>
          <a:stretch/>
        </p:blipFill>
        <p:spPr>
          <a:xfrm>
            <a:off x="0" y="623534"/>
            <a:ext cx="7208876" cy="4241173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1A15007-F558-4C7F-ADDC-4C61955DDFF4}"/>
              </a:ext>
            </a:extLst>
          </p:cNvPr>
          <p:cNvSpPr/>
          <p:nvPr/>
        </p:nvSpPr>
        <p:spPr>
          <a:xfrm>
            <a:off x="5655589" y="3118958"/>
            <a:ext cx="1014803" cy="6220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F94DB4A-0663-45BA-BB6D-CCB8E12C4076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B40AD80-0870-4116-8B12-E30D3ED8A12B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7B391BC7-6908-43D5-8E4A-9BBF8C0337C7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65F8717-7CA3-42C4-A263-2DBA8E4F5DBA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0D91FFD4-0840-4A3B-9308-F1C4BAEEF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AB8ED87E-1129-40FA-B4A7-1975B1003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0416B1C-4C5A-460F-8468-C5B7BE24B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BCD1711-55BC-4404-BA5E-18D50E1C7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4F02BE54-D153-4512-B192-A01CD9470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909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78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C2BF7-647F-498E-BD7A-CED2FA0C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" r="4892"/>
          <a:stretch/>
        </p:blipFill>
        <p:spPr>
          <a:xfrm>
            <a:off x="0" y="623534"/>
            <a:ext cx="7208876" cy="4241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69BED-C89C-4612-B211-52807FB776CB}"/>
              </a:ext>
            </a:extLst>
          </p:cNvPr>
          <p:cNvSpPr/>
          <p:nvPr/>
        </p:nvSpPr>
        <p:spPr>
          <a:xfrm>
            <a:off x="8104862" y="962667"/>
            <a:ext cx="3325458" cy="263822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635D8-B7DA-4D92-BF82-E9514839C991}"/>
              </a:ext>
            </a:extLst>
          </p:cNvPr>
          <p:cNvSpPr/>
          <p:nvPr/>
        </p:nvSpPr>
        <p:spPr>
          <a:xfrm>
            <a:off x="8104862" y="2281780"/>
            <a:ext cx="3325458" cy="1327921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F7A1B51-51D2-4E42-B206-4FC9612BD7A4}"/>
              </a:ext>
            </a:extLst>
          </p:cNvPr>
          <p:cNvCxnSpPr>
            <a:cxnSpLocks/>
          </p:cNvCxnSpPr>
          <p:nvPr/>
        </p:nvCxnSpPr>
        <p:spPr>
          <a:xfrm flipH="1">
            <a:off x="6683982" y="1044934"/>
            <a:ext cx="1388641" cy="23155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C5A0623-11C4-45EE-B2D7-9B5D5F05A04A}"/>
              </a:ext>
            </a:extLst>
          </p:cNvPr>
          <p:cNvCxnSpPr>
            <a:cxnSpLocks/>
          </p:cNvCxnSpPr>
          <p:nvPr/>
        </p:nvCxnSpPr>
        <p:spPr>
          <a:xfrm flipH="1" flipV="1">
            <a:off x="6683982" y="3429000"/>
            <a:ext cx="1341000" cy="1531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que 23" descr="Loupe avec un remplissage uni">
            <a:extLst>
              <a:ext uri="{FF2B5EF4-FFF2-40B4-BE49-F238E27FC236}">
                <a16:creationId xmlns:a16="http://schemas.microsoft.com/office/drawing/2014/main" id="{3A4015B1-C247-498C-9CF4-15E0CB91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65" y="2961767"/>
            <a:ext cx="419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ABEAE6E-8431-41D5-B19F-BFA0697E9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87" y="1706360"/>
            <a:ext cx="929127" cy="929127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F2291F4A-0B0E-499E-8D9E-4B30CFBE8823}"/>
              </a:ext>
            </a:extLst>
          </p:cNvPr>
          <p:cNvSpPr txBox="1"/>
          <p:nvPr/>
        </p:nvSpPr>
        <p:spPr>
          <a:xfrm>
            <a:off x="11003480" y="2002555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accent2"/>
                </a:solidFill>
              </a:rPr>
              <a:t>Sol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7FABFF-4844-4A5B-B1B6-A9BB73B72350}"/>
              </a:ext>
            </a:extLst>
          </p:cNvPr>
          <p:cNvSpPr txBox="1"/>
          <p:nvPr/>
        </p:nvSpPr>
        <p:spPr>
          <a:xfrm>
            <a:off x="9300550" y="581906"/>
            <a:ext cx="9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Système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A15007-F558-4C7F-ADDC-4C61955DDFF4}"/>
              </a:ext>
            </a:extLst>
          </p:cNvPr>
          <p:cNvSpPr/>
          <p:nvPr/>
        </p:nvSpPr>
        <p:spPr>
          <a:xfrm>
            <a:off x="5655589" y="3118958"/>
            <a:ext cx="1014803" cy="6220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45CA5FF-D545-4517-8C59-365884B42A93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F34516-85F7-4B71-B71A-B9AF3E60F9A1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D07013C7-1C0C-4C61-8C36-9FB406C3A470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65D70BC-06F0-42F8-B0A8-B153BDD5BB80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45A4B40D-1B53-4D2B-9B3E-13F08E33E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BAE57EFF-8A33-4C96-9C54-2E44827FD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5CBC548A-8EFA-422B-BCA6-6DA324785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6E8F4840-EF22-406E-ABC8-A692228C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9AB9410-B78A-4FA2-9DE2-3338F72AA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992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78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C2BF7-647F-498E-BD7A-CED2FA0C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" r="4892"/>
          <a:stretch/>
        </p:blipFill>
        <p:spPr>
          <a:xfrm>
            <a:off x="0" y="623534"/>
            <a:ext cx="7208876" cy="4241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69BED-C89C-4612-B211-52807FB776CB}"/>
              </a:ext>
            </a:extLst>
          </p:cNvPr>
          <p:cNvSpPr/>
          <p:nvPr/>
        </p:nvSpPr>
        <p:spPr>
          <a:xfrm>
            <a:off x="8104862" y="962667"/>
            <a:ext cx="3325458" cy="263822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635D8-B7DA-4D92-BF82-E9514839C991}"/>
              </a:ext>
            </a:extLst>
          </p:cNvPr>
          <p:cNvSpPr/>
          <p:nvPr/>
        </p:nvSpPr>
        <p:spPr>
          <a:xfrm>
            <a:off x="8104862" y="2281780"/>
            <a:ext cx="3325458" cy="1327921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courbe vers le bas 11">
            <a:extLst>
              <a:ext uri="{FF2B5EF4-FFF2-40B4-BE49-F238E27FC236}">
                <a16:creationId xmlns:a16="http://schemas.microsoft.com/office/drawing/2014/main" id="{35F9A221-28BB-4E64-8712-D3BF6AB206C2}"/>
              </a:ext>
            </a:extLst>
          </p:cNvPr>
          <p:cNvSpPr/>
          <p:nvPr/>
        </p:nvSpPr>
        <p:spPr>
          <a:xfrm>
            <a:off x="9154746" y="1595890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 : courbe vers le bas 30">
            <a:extLst>
              <a:ext uri="{FF2B5EF4-FFF2-40B4-BE49-F238E27FC236}">
                <a16:creationId xmlns:a16="http://schemas.microsoft.com/office/drawing/2014/main" id="{A8824160-2F20-468F-AF85-B6E2F018D1F4}"/>
              </a:ext>
            </a:extLst>
          </p:cNvPr>
          <p:cNvSpPr/>
          <p:nvPr/>
        </p:nvSpPr>
        <p:spPr>
          <a:xfrm rot="10800000">
            <a:off x="9064377" y="2317166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7171041-87C9-4501-B4C3-ECE46AC2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25" y="2953444"/>
            <a:ext cx="628731" cy="628731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F7A1B51-51D2-4E42-B206-4FC9612BD7A4}"/>
              </a:ext>
            </a:extLst>
          </p:cNvPr>
          <p:cNvCxnSpPr>
            <a:cxnSpLocks/>
          </p:cNvCxnSpPr>
          <p:nvPr/>
        </p:nvCxnSpPr>
        <p:spPr>
          <a:xfrm flipH="1">
            <a:off x="6683982" y="1044934"/>
            <a:ext cx="1388641" cy="23155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C5A0623-11C4-45EE-B2D7-9B5D5F05A04A}"/>
              </a:ext>
            </a:extLst>
          </p:cNvPr>
          <p:cNvCxnSpPr>
            <a:cxnSpLocks/>
          </p:cNvCxnSpPr>
          <p:nvPr/>
        </p:nvCxnSpPr>
        <p:spPr>
          <a:xfrm flipH="1" flipV="1">
            <a:off x="6683982" y="3429000"/>
            <a:ext cx="1341000" cy="1531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que 23" descr="Loupe avec un remplissage uni">
            <a:extLst>
              <a:ext uri="{FF2B5EF4-FFF2-40B4-BE49-F238E27FC236}">
                <a16:creationId xmlns:a16="http://schemas.microsoft.com/office/drawing/2014/main" id="{3A4015B1-C247-498C-9CF4-15E0CB91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65" y="2961767"/>
            <a:ext cx="419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7D83652-408D-4B8D-BDA5-FC4A1131BB9D}"/>
              </a:ext>
            </a:extLst>
          </p:cNvPr>
          <p:cNvSpPr txBox="1"/>
          <p:nvPr/>
        </p:nvSpPr>
        <p:spPr>
          <a:xfrm>
            <a:off x="8076689" y="2617887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Bio absorption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ABEAE6E-8431-41D5-B19F-BFA0697E9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87" y="1706360"/>
            <a:ext cx="929127" cy="929127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F2291F4A-0B0E-499E-8D9E-4B30CFBE8823}"/>
              </a:ext>
            </a:extLst>
          </p:cNvPr>
          <p:cNvSpPr txBox="1"/>
          <p:nvPr/>
        </p:nvSpPr>
        <p:spPr>
          <a:xfrm>
            <a:off x="11003480" y="2002555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accent2"/>
                </a:solidFill>
              </a:rPr>
              <a:t>Sol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7FABFF-4844-4A5B-B1B6-A9BB73B72350}"/>
              </a:ext>
            </a:extLst>
          </p:cNvPr>
          <p:cNvSpPr txBox="1"/>
          <p:nvPr/>
        </p:nvSpPr>
        <p:spPr>
          <a:xfrm>
            <a:off x="9300550" y="581906"/>
            <a:ext cx="9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Système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A15007-F558-4C7F-ADDC-4C61955DDFF4}"/>
              </a:ext>
            </a:extLst>
          </p:cNvPr>
          <p:cNvSpPr/>
          <p:nvPr/>
        </p:nvSpPr>
        <p:spPr>
          <a:xfrm>
            <a:off x="5655589" y="3118958"/>
            <a:ext cx="1014803" cy="6220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27D4A33-9F2E-4BE2-9071-A547DC082D73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9EA59C0-7013-4C59-9963-C72710A9CC8A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570B1B91-82D9-435C-8394-3E9860CAFA29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E160927-286A-4420-939E-B2C4DFE5D9A0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60443226-BE55-4C43-8105-31039D2A8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2F8B59B1-E97A-4924-A601-1A5A227C6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CEF9CA2D-3A68-4D19-91B7-AFC24D467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01850756-621E-4956-B872-6F296C8BA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FBDCBFA7-AC57-46F8-BE19-F8A51ADAC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0589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78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C2BF7-647F-498E-BD7A-CED2FA0C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" r="4892"/>
          <a:stretch/>
        </p:blipFill>
        <p:spPr>
          <a:xfrm>
            <a:off x="0" y="623534"/>
            <a:ext cx="7208876" cy="4241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69BED-C89C-4612-B211-52807FB776CB}"/>
              </a:ext>
            </a:extLst>
          </p:cNvPr>
          <p:cNvSpPr/>
          <p:nvPr/>
        </p:nvSpPr>
        <p:spPr>
          <a:xfrm>
            <a:off x="8104862" y="962667"/>
            <a:ext cx="3325458" cy="263822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635D8-B7DA-4D92-BF82-E9514839C991}"/>
              </a:ext>
            </a:extLst>
          </p:cNvPr>
          <p:cNvSpPr/>
          <p:nvPr/>
        </p:nvSpPr>
        <p:spPr>
          <a:xfrm>
            <a:off x="8104862" y="2281780"/>
            <a:ext cx="3325458" cy="1327921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courbe vers le bas 11">
            <a:extLst>
              <a:ext uri="{FF2B5EF4-FFF2-40B4-BE49-F238E27FC236}">
                <a16:creationId xmlns:a16="http://schemas.microsoft.com/office/drawing/2014/main" id="{35F9A221-28BB-4E64-8712-D3BF6AB206C2}"/>
              </a:ext>
            </a:extLst>
          </p:cNvPr>
          <p:cNvSpPr/>
          <p:nvPr/>
        </p:nvSpPr>
        <p:spPr>
          <a:xfrm>
            <a:off x="9154746" y="1595890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 : courbe vers le bas 30">
            <a:extLst>
              <a:ext uri="{FF2B5EF4-FFF2-40B4-BE49-F238E27FC236}">
                <a16:creationId xmlns:a16="http://schemas.microsoft.com/office/drawing/2014/main" id="{A8824160-2F20-468F-AF85-B6E2F018D1F4}"/>
              </a:ext>
            </a:extLst>
          </p:cNvPr>
          <p:cNvSpPr/>
          <p:nvPr/>
        </p:nvSpPr>
        <p:spPr>
          <a:xfrm rot="10800000">
            <a:off x="9064377" y="2317166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7171041-87C9-4501-B4C3-ECE46AC2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25" y="2953444"/>
            <a:ext cx="628731" cy="628731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F7A1B51-51D2-4E42-B206-4FC9612BD7A4}"/>
              </a:ext>
            </a:extLst>
          </p:cNvPr>
          <p:cNvCxnSpPr>
            <a:cxnSpLocks/>
          </p:cNvCxnSpPr>
          <p:nvPr/>
        </p:nvCxnSpPr>
        <p:spPr>
          <a:xfrm flipH="1">
            <a:off x="6683982" y="1044934"/>
            <a:ext cx="1388641" cy="23155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C5A0623-11C4-45EE-B2D7-9B5D5F05A04A}"/>
              </a:ext>
            </a:extLst>
          </p:cNvPr>
          <p:cNvCxnSpPr>
            <a:cxnSpLocks/>
          </p:cNvCxnSpPr>
          <p:nvPr/>
        </p:nvCxnSpPr>
        <p:spPr>
          <a:xfrm flipH="1" flipV="1">
            <a:off x="6683982" y="3429000"/>
            <a:ext cx="1341000" cy="1531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que 23" descr="Loupe avec un remplissage uni">
            <a:extLst>
              <a:ext uri="{FF2B5EF4-FFF2-40B4-BE49-F238E27FC236}">
                <a16:creationId xmlns:a16="http://schemas.microsoft.com/office/drawing/2014/main" id="{3A4015B1-C247-498C-9CF4-15E0CB91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65" y="2961767"/>
            <a:ext cx="419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7D83652-408D-4B8D-BDA5-FC4A1131BB9D}"/>
              </a:ext>
            </a:extLst>
          </p:cNvPr>
          <p:cNvSpPr txBox="1"/>
          <p:nvPr/>
        </p:nvSpPr>
        <p:spPr>
          <a:xfrm>
            <a:off x="8076689" y="2617887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Bio absorption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ABEAE6E-8431-41D5-B19F-BFA0697E9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87" y="1706360"/>
            <a:ext cx="929127" cy="929127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6B629BB4-5BD8-44F8-83AC-86549E823484}"/>
              </a:ext>
            </a:extLst>
          </p:cNvPr>
          <p:cNvGrpSpPr/>
          <p:nvPr/>
        </p:nvGrpSpPr>
        <p:grpSpPr>
          <a:xfrm>
            <a:off x="9538827" y="1072194"/>
            <a:ext cx="770417" cy="404120"/>
            <a:chOff x="9498080" y="1060836"/>
            <a:chExt cx="770417" cy="4041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9F23CD-7B4F-45FB-88EF-51C79C6D657A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AEEF5B2-05C6-45CA-887C-1FAACA47ED94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F2291F4A-0B0E-499E-8D9E-4B30CFBE8823}"/>
              </a:ext>
            </a:extLst>
          </p:cNvPr>
          <p:cNvSpPr txBox="1"/>
          <p:nvPr/>
        </p:nvSpPr>
        <p:spPr>
          <a:xfrm>
            <a:off x="11003480" y="2002555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accent2"/>
                </a:solidFill>
              </a:rPr>
              <a:t>Sol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7FABFF-4844-4A5B-B1B6-A9BB73B72350}"/>
              </a:ext>
            </a:extLst>
          </p:cNvPr>
          <p:cNvSpPr txBox="1"/>
          <p:nvPr/>
        </p:nvSpPr>
        <p:spPr>
          <a:xfrm>
            <a:off x="9300550" y="581906"/>
            <a:ext cx="9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Système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A15007-F558-4C7F-ADDC-4C61955DDFF4}"/>
              </a:ext>
            </a:extLst>
          </p:cNvPr>
          <p:cNvSpPr/>
          <p:nvPr/>
        </p:nvSpPr>
        <p:spPr>
          <a:xfrm>
            <a:off x="5655589" y="3118958"/>
            <a:ext cx="1014803" cy="6220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287B02A-2A38-4829-9999-7083BF9BFBEB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4A2224D-BA6D-46E5-BF88-72B080A94D42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E24E06E5-9E35-44DC-A90F-5AFE32BEA36A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1C2DE5-EFC3-472F-BCF6-BBDBF54C6405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1" name="Image 50">
                <a:extLst>
                  <a:ext uri="{FF2B5EF4-FFF2-40B4-BE49-F238E27FC236}">
                    <a16:creationId xmlns:a16="http://schemas.microsoft.com/office/drawing/2014/main" id="{4CAA23F4-AD20-4F43-8A3A-749B0BDDB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AF48FC4D-8D84-4453-8C53-8BBF162EF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B87439B5-627A-4B43-A9E3-94285050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0E15555D-7A9A-42AD-B8BB-858F29964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B42BBCB2-8F02-4719-8CCF-1E9C3F2EE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2447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78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C2BF7-647F-498E-BD7A-CED2FA0C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" r="4892"/>
          <a:stretch/>
        </p:blipFill>
        <p:spPr>
          <a:xfrm>
            <a:off x="0" y="623534"/>
            <a:ext cx="7208876" cy="4241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69BED-C89C-4612-B211-52807FB776CB}"/>
              </a:ext>
            </a:extLst>
          </p:cNvPr>
          <p:cNvSpPr/>
          <p:nvPr/>
        </p:nvSpPr>
        <p:spPr>
          <a:xfrm>
            <a:off x="8104862" y="962667"/>
            <a:ext cx="3325458" cy="263822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635D8-B7DA-4D92-BF82-E9514839C991}"/>
              </a:ext>
            </a:extLst>
          </p:cNvPr>
          <p:cNvSpPr/>
          <p:nvPr/>
        </p:nvSpPr>
        <p:spPr>
          <a:xfrm>
            <a:off x="8104862" y="2281780"/>
            <a:ext cx="3325458" cy="1327921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courbe vers le bas 11">
            <a:extLst>
              <a:ext uri="{FF2B5EF4-FFF2-40B4-BE49-F238E27FC236}">
                <a16:creationId xmlns:a16="http://schemas.microsoft.com/office/drawing/2014/main" id="{35F9A221-28BB-4E64-8712-D3BF6AB206C2}"/>
              </a:ext>
            </a:extLst>
          </p:cNvPr>
          <p:cNvSpPr/>
          <p:nvPr/>
        </p:nvSpPr>
        <p:spPr>
          <a:xfrm>
            <a:off x="9154746" y="1595890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 : courbe vers le bas 30">
            <a:extLst>
              <a:ext uri="{FF2B5EF4-FFF2-40B4-BE49-F238E27FC236}">
                <a16:creationId xmlns:a16="http://schemas.microsoft.com/office/drawing/2014/main" id="{A8824160-2F20-468F-AF85-B6E2F018D1F4}"/>
              </a:ext>
            </a:extLst>
          </p:cNvPr>
          <p:cNvSpPr/>
          <p:nvPr/>
        </p:nvSpPr>
        <p:spPr>
          <a:xfrm rot="10800000">
            <a:off x="9064377" y="2317166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7171041-87C9-4501-B4C3-ECE46AC2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25" y="2953444"/>
            <a:ext cx="628731" cy="628731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F7A1B51-51D2-4E42-B206-4FC9612BD7A4}"/>
              </a:ext>
            </a:extLst>
          </p:cNvPr>
          <p:cNvCxnSpPr>
            <a:cxnSpLocks/>
          </p:cNvCxnSpPr>
          <p:nvPr/>
        </p:nvCxnSpPr>
        <p:spPr>
          <a:xfrm flipH="1">
            <a:off x="6683982" y="1044934"/>
            <a:ext cx="1388641" cy="23155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C5A0623-11C4-45EE-B2D7-9B5D5F05A04A}"/>
              </a:ext>
            </a:extLst>
          </p:cNvPr>
          <p:cNvCxnSpPr>
            <a:cxnSpLocks/>
          </p:cNvCxnSpPr>
          <p:nvPr/>
        </p:nvCxnSpPr>
        <p:spPr>
          <a:xfrm flipH="1" flipV="1">
            <a:off x="6683982" y="3429000"/>
            <a:ext cx="1341000" cy="1531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que 23" descr="Loupe avec un remplissage uni">
            <a:extLst>
              <a:ext uri="{FF2B5EF4-FFF2-40B4-BE49-F238E27FC236}">
                <a16:creationId xmlns:a16="http://schemas.microsoft.com/office/drawing/2014/main" id="{3A4015B1-C247-498C-9CF4-15E0CB91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65" y="2961767"/>
            <a:ext cx="419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7D83652-408D-4B8D-BDA5-FC4A1131BB9D}"/>
              </a:ext>
            </a:extLst>
          </p:cNvPr>
          <p:cNvSpPr txBox="1"/>
          <p:nvPr/>
        </p:nvSpPr>
        <p:spPr>
          <a:xfrm>
            <a:off x="8076689" y="2617887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Bio absorption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ABEAE6E-8431-41D5-B19F-BFA0697E9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87" y="1706360"/>
            <a:ext cx="929127" cy="929127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6B629BB4-5BD8-44F8-83AC-86549E823484}"/>
              </a:ext>
            </a:extLst>
          </p:cNvPr>
          <p:cNvGrpSpPr/>
          <p:nvPr/>
        </p:nvGrpSpPr>
        <p:grpSpPr>
          <a:xfrm>
            <a:off x="9538827" y="1072194"/>
            <a:ext cx="770417" cy="404120"/>
            <a:chOff x="9498080" y="1060836"/>
            <a:chExt cx="770417" cy="4041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9F23CD-7B4F-45FB-88EF-51C79C6D657A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AEEF5B2-05C6-45CA-887C-1FAACA47ED94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9561810-28BC-40D0-870B-8B545EDAD9B2}"/>
              </a:ext>
            </a:extLst>
          </p:cNvPr>
          <p:cNvGrpSpPr/>
          <p:nvPr/>
        </p:nvGrpSpPr>
        <p:grpSpPr>
          <a:xfrm>
            <a:off x="10421025" y="2047039"/>
            <a:ext cx="759830" cy="430887"/>
            <a:chOff x="9498080" y="1036844"/>
            <a:chExt cx="759830" cy="43088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9B3AD26-09DC-40A8-9431-8E23B89D8292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AAC94A9A-0C82-4C92-9EFF-033005B8B076}"/>
                </a:ext>
              </a:extLst>
            </p:cNvPr>
            <p:cNvSpPr txBox="1"/>
            <p:nvPr/>
          </p:nvSpPr>
          <p:spPr>
            <a:xfrm>
              <a:off x="9501084" y="1036844"/>
              <a:ext cx="7568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 </a:t>
              </a:r>
            </a:p>
            <a:p>
              <a:r>
                <a:rPr lang="fr-FR" sz="1100" b="1" dirty="0"/>
                <a:t>sol</a:t>
              </a:r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F2291F4A-0B0E-499E-8D9E-4B30CFBE8823}"/>
              </a:ext>
            </a:extLst>
          </p:cNvPr>
          <p:cNvSpPr txBox="1"/>
          <p:nvPr/>
        </p:nvSpPr>
        <p:spPr>
          <a:xfrm>
            <a:off x="11003480" y="2002555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accent2"/>
                </a:solidFill>
              </a:rPr>
              <a:t>Sol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7FABFF-4844-4A5B-B1B6-A9BB73B72350}"/>
              </a:ext>
            </a:extLst>
          </p:cNvPr>
          <p:cNvSpPr txBox="1"/>
          <p:nvPr/>
        </p:nvSpPr>
        <p:spPr>
          <a:xfrm>
            <a:off x="9300550" y="581906"/>
            <a:ext cx="9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Système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A15007-F558-4C7F-ADDC-4C61955DDFF4}"/>
              </a:ext>
            </a:extLst>
          </p:cNvPr>
          <p:cNvSpPr/>
          <p:nvPr/>
        </p:nvSpPr>
        <p:spPr>
          <a:xfrm>
            <a:off x="5655589" y="3118958"/>
            <a:ext cx="1014803" cy="6220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19A8803-ED7C-4C56-860F-55DB0910D706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5F83B45-89E5-4D65-8261-30BBFFD6A227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12808C86-79C7-4E50-807F-A0C319D75F89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15D173A-CC4B-4FCA-8373-EE0BBD55DF99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03FA0BF7-AE07-4CC1-B44B-2100621CB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A0BB6121-A3BD-4851-A2DF-31EDE9A40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D77C3FD9-CD8D-40DE-9661-48EC9A45B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5282B97B-C49D-41C1-9FAB-07AFA51A8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8D00CA8-3144-4E4E-9D2C-AD5921C6F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5173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78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C2BF7-647F-498E-BD7A-CED2FA0C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" r="4892"/>
          <a:stretch/>
        </p:blipFill>
        <p:spPr>
          <a:xfrm>
            <a:off x="0" y="623534"/>
            <a:ext cx="7208876" cy="4241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69BED-C89C-4612-B211-52807FB776CB}"/>
              </a:ext>
            </a:extLst>
          </p:cNvPr>
          <p:cNvSpPr/>
          <p:nvPr/>
        </p:nvSpPr>
        <p:spPr>
          <a:xfrm>
            <a:off x="8104862" y="962667"/>
            <a:ext cx="3325458" cy="263822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635D8-B7DA-4D92-BF82-E9514839C991}"/>
              </a:ext>
            </a:extLst>
          </p:cNvPr>
          <p:cNvSpPr/>
          <p:nvPr/>
        </p:nvSpPr>
        <p:spPr>
          <a:xfrm>
            <a:off x="8104862" y="2281780"/>
            <a:ext cx="3325458" cy="1327921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courbe vers le bas 11">
            <a:extLst>
              <a:ext uri="{FF2B5EF4-FFF2-40B4-BE49-F238E27FC236}">
                <a16:creationId xmlns:a16="http://schemas.microsoft.com/office/drawing/2014/main" id="{35F9A221-28BB-4E64-8712-D3BF6AB206C2}"/>
              </a:ext>
            </a:extLst>
          </p:cNvPr>
          <p:cNvSpPr/>
          <p:nvPr/>
        </p:nvSpPr>
        <p:spPr>
          <a:xfrm>
            <a:off x="9154746" y="1595890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 : courbe vers le bas 30">
            <a:extLst>
              <a:ext uri="{FF2B5EF4-FFF2-40B4-BE49-F238E27FC236}">
                <a16:creationId xmlns:a16="http://schemas.microsoft.com/office/drawing/2014/main" id="{A8824160-2F20-468F-AF85-B6E2F018D1F4}"/>
              </a:ext>
            </a:extLst>
          </p:cNvPr>
          <p:cNvSpPr/>
          <p:nvPr/>
        </p:nvSpPr>
        <p:spPr>
          <a:xfrm rot="10800000">
            <a:off x="9064377" y="2317166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7171041-87C9-4501-B4C3-ECE46AC2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25" y="2953444"/>
            <a:ext cx="628731" cy="628731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F7A1B51-51D2-4E42-B206-4FC9612BD7A4}"/>
              </a:ext>
            </a:extLst>
          </p:cNvPr>
          <p:cNvCxnSpPr>
            <a:cxnSpLocks/>
          </p:cNvCxnSpPr>
          <p:nvPr/>
        </p:nvCxnSpPr>
        <p:spPr>
          <a:xfrm flipH="1">
            <a:off x="6683982" y="1044934"/>
            <a:ext cx="1388641" cy="23155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C5A0623-11C4-45EE-B2D7-9B5D5F05A04A}"/>
              </a:ext>
            </a:extLst>
          </p:cNvPr>
          <p:cNvCxnSpPr>
            <a:cxnSpLocks/>
          </p:cNvCxnSpPr>
          <p:nvPr/>
        </p:nvCxnSpPr>
        <p:spPr>
          <a:xfrm flipH="1" flipV="1">
            <a:off x="6683982" y="3429000"/>
            <a:ext cx="1341000" cy="1531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que 23" descr="Loupe avec un remplissage uni">
            <a:extLst>
              <a:ext uri="{FF2B5EF4-FFF2-40B4-BE49-F238E27FC236}">
                <a16:creationId xmlns:a16="http://schemas.microsoft.com/office/drawing/2014/main" id="{3A4015B1-C247-498C-9CF4-15E0CB91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65" y="2961767"/>
            <a:ext cx="419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7D83652-408D-4B8D-BDA5-FC4A1131BB9D}"/>
              </a:ext>
            </a:extLst>
          </p:cNvPr>
          <p:cNvSpPr txBox="1"/>
          <p:nvPr/>
        </p:nvSpPr>
        <p:spPr>
          <a:xfrm>
            <a:off x="8076689" y="2617887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Bio absorption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ABEAE6E-8431-41D5-B19F-BFA0697E9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87" y="1706360"/>
            <a:ext cx="929127" cy="929127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6B629BB4-5BD8-44F8-83AC-86549E823484}"/>
              </a:ext>
            </a:extLst>
          </p:cNvPr>
          <p:cNvGrpSpPr/>
          <p:nvPr/>
        </p:nvGrpSpPr>
        <p:grpSpPr>
          <a:xfrm>
            <a:off x="9538827" y="1072194"/>
            <a:ext cx="770417" cy="404120"/>
            <a:chOff x="9498080" y="1060836"/>
            <a:chExt cx="770417" cy="4041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9F23CD-7B4F-45FB-88EF-51C79C6D657A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AEEF5B2-05C6-45CA-887C-1FAACA47ED94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6929FDC7-73A5-415E-B8EF-1F7F8DA3654C}"/>
              </a:ext>
            </a:extLst>
          </p:cNvPr>
          <p:cNvSpPr txBox="1"/>
          <p:nvPr/>
        </p:nvSpPr>
        <p:spPr>
          <a:xfrm>
            <a:off x="10178176" y="2670078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Dissolution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9561810-28BC-40D0-870B-8B545EDAD9B2}"/>
              </a:ext>
            </a:extLst>
          </p:cNvPr>
          <p:cNvGrpSpPr/>
          <p:nvPr/>
        </p:nvGrpSpPr>
        <p:grpSpPr>
          <a:xfrm>
            <a:off x="10421025" y="2047039"/>
            <a:ext cx="759830" cy="430887"/>
            <a:chOff x="9498080" y="1036844"/>
            <a:chExt cx="759830" cy="43088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9B3AD26-09DC-40A8-9431-8E23B89D8292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AAC94A9A-0C82-4C92-9EFF-033005B8B076}"/>
                </a:ext>
              </a:extLst>
            </p:cNvPr>
            <p:cNvSpPr txBox="1"/>
            <p:nvPr/>
          </p:nvSpPr>
          <p:spPr>
            <a:xfrm>
              <a:off x="9501084" y="1036844"/>
              <a:ext cx="7568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 </a:t>
              </a:r>
            </a:p>
            <a:p>
              <a:r>
                <a:rPr lang="fr-FR" sz="1100" b="1" dirty="0"/>
                <a:t>sol</a:t>
              </a:r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F2291F4A-0B0E-499E-8D9E-4B30CFBE8823}"/>
              </a:ext>
            </a:extLst>
          </p:cNvPr>
          <p:cNvSpPr txBox="1"/>
          <p:nvPr/>
        </p:nvSpPr>
        <p:spPr>
          <a:xfrm>
            <a:off x="11003480" y="2002555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accent2"/>
                </a:solidFill>
              </a:rPr>
              <a:t>Sol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7FABFF-4844-4A5B-B1B6-A9BB73B72350}"/>
              </a:ext>
            </a:extLst>
          </p:cNvPr>
          <p:cNvSpPr txBox="1"/>
          <p:nvPr/>
        </p:nvSpPr>
        <p:spPr>
          <a:xfrm>
            <a:off x="9300550" y="581906"/>
            <a:ext cx="9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Système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A15007-F558-4C7F-ADDC-4C61955DDFF4}"/>
              </a:ext>
            </a:extLst>
          </p:cNvPr>
          <p:cNvSpPr/>
          <p:nvPr/>
        </p:nvSpPr>
        <p:spPr>
          <a:xfrm>
            <a:off x="5655589" y="3118958"/>
            <a:ext cx="1014803" cy="6220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A2804BE-60D3-4A17-9A6D-F593354139C3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F83FC60-80A9-4859-B2E1-98C26ECAF8A8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A400456C-5C77-4779-9319-A93E6C6228CC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F829FEB-3C78-40C4-9ED7-A45B3B31611D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E906B7AD-E00F-4F6A-869A-FE1CB1537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07437495-7823-43DD-A310-0EF84FA23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A6F55CE6-5A55-455A-B938-D48372D78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7AE45B11-0FA5-4DA0-858A-09E88A7CD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7975C412-A7BA-4162-9427-7C4800A32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545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9EBBD348-C2A5-4659-B7D0-0535013B8D23}"/>
              </a:ext>
            </a:extLst>
          </p:cNvPr>
          <p:cNvGrpSpPr/>
          <p:nvPr/>
        </p:nvGrpSpPr>
        <p:grpSpPr>
          <a:xfrm>
            <a:off x="3657036" y="655469"/>
            <a:ext cx="4942217" cy="5616144"/>
            <a:chOff x="3458351" y="767795"/>
            <a:chExt cx="5275297" cy="5994644"/>
          </a:xfrm>
        </p:grpSpPr>
        <p:pic>
          <p:nvPicPr>
            <p:cNvPr id="20" name="Image 19" descr="Une image contenant Dessin d’enfant, conception, créativité, art&#10;&#10;Description générée automatiquement">
              <a:extLst>
                <a:ext uri="{FF2B5EF4-FFF2-40B4-BE49-F238E27FC236}">
                  <a16:creationId xmlns:a16="http://schemas.microsoft.com/office/drawing/2014/main" id="{2F60EB2F-01AF-3CA1-64E8-3A0D2D942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065" y="2163279"/>
              <a:ext cx="2790966" cy="2790966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6B1C016-0FDA-E145-0AC1-E9F8639AAC38}"/>
                </a:ext>
              </a:extLst>
            </p:cNvPr>
            <p:cNvSpPr txBox="1"/>
            <p:nvPr/>
          </p:nvSpPr>
          <p:spPr>
            <a:xfrm>
              <a:off x="3698085" y="4859982"/>
              <a:ext cx="10872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DOC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F9342C9-99BE-21E0-E2C0-F36F6C2134B2}"/>
                </a:ext>
              </a:extLst>
            </p:cNvPr>
            <p:cNvSpPr txBox="1"/>
            <p:nvPr/>
          </p:nvSpPr>
          <p:spPr>
            <a:xfrm>
              <a:off x="6898852" y="4859982"/>
              <a:ext cx="7973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DSi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3542F0A-A018-4481-E3BC-79BBF08714F3}"/>
                </a:ext>
              </a:extLst>
            </p:cNvPr>
            <p:cNvSpPr txBox="1"/>
            <p:nvPr/>
          </p:nvSpPr>
          <p:spPr>
            <a:xfrm>
              <a:off x="3903024" y="1178497"/>
              <a:ext cx="10872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</a:t>
              </a:r>
              <a:r>
                <a:rPr kumimoji="0" lang="fr-FR" sz="2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CH</a:t>
              </a:r>
              <a:r>
                <a:rPr kumimoji="0" lang="fr-FR" sz="2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540778-398F-A173-DD07-92CE1F8B861E}"/>
                </a:ext>
              </a:extLst>
            </p:cNvPr>
            <p:cNvSpPr/>
            <p:nvPr/>
          </p:nvSpPr>
          <p:spPr>
            <a:xfrm>
              <a:off x="3458351" y="767795"/>
              <a:ext cx="5275297" cy="59946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1765704A-9E2C-400C-9351-8BC93910480B}"/>
              </a:ext>
            </a:extLst>
          </p:cNvPr>
          <p:cNvGrpSpPr/>
          <p:nvPr/>
        </p:nvGrpSpPr>
        <p:grpSpPr>
          <a:xfrm>
            <a:off x="0" y="6454498"/>
            <a:ext cx="12192000" cy="403501"/>
            <a:chOff x="0" y="6454498"/>
            <a:chExt cx="12192000" cy="40350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2A81180-0BF7-4C47-88B0-FCEDC7111867}"/>
                </a:ext>
              </a:extLst>
            </p:cNvPr>
            <p:cNvSpPr/>
            <p:nvPr/>
          </p:nvSpPr>
          <p:spPr>
            <a:xfrm>
              <a:off x="0" y="6454498"/>
              <a:ext cx="12192000" cy="4035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C7ED6FB8-528D-45FA-84AA-677EF6B48689}"/>
                </a:ext>
              </a:extLst>
            </p:cNvPr>
            <p:cNvSpPr txBox="1"/>
            <p:nvPr/>
          </p:nvSpPr>
          <p:spPr>
            <a:xfrm>
              <a:off x="3278011" y="6526058"/>
              <a:ext cx="563597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5</a:t>
              </a:r>
              <a:r>
                <a:rPr lang="en-US" sz="1200" i="1" baseline="30000" dirty="0">
                  <a:solidFill>
                    <a:prstClr val="black"/>
                  </a:solidFill>
                  <a:latin typeface="Calibri" panose="020F0502020204030204"/>
                </a:rPr>
                <a:t>èmes</a:t>
              </a: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1200" i="1" dirty="0" err="1">
                  <a:solidFill>
                    <a:prstClr val="black"/>
                  </a:solidFill>
                  <a:latin typeface="Calibri" panose="020F0502020204030204"/>
                </a:rPr>
                <a:t>Journées</a:t>
              </a: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1200" i="1" dirty="0" err="1">
                  <a:solidFill>
                    <a:prstClr val="black"/>
                  </a:solidFill>
                  <a:latin typeface="Calibri" panose="020F0502020204030204"/>
                </a:rPr>
                <a:t>Scientifiques</a:t>
              </a: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 du SNO </a:t>
              </a:r>
              <a:r>
                <a:rPr lang="en-US" sz="1200" i="1" dirty="0" err="1">
                  <a:solidFill>
                    <a:prstClr val="black"/>
                  </a:solidFill>
                  <a:latin typeface="Calibri" panose="020F0502020204030204"/>
                </a:rPr>
                <a:t>Observil</a:t>
              </a: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Strasbourg 12/06/2025-13/06/2025</a:t>
              </a:r>
              <a:endPara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Titre 1">
            <a:extLst>
              <a:ext uri="{FF2B5EF4-FFF2-40B4-BE49-F238E27FC236}">
                <a16:creationId xmlns:a16="http://schemas.microsoft.com/office/drawing/2014/main" id="{635DB781-CFB9-4D08-9E47-E66AD219C657}"/>
              </a:ext>
            </a:extLst>
          </p:cNvPr>
          <p:cNvSpPr txBox="1">
            <a:spLocks/>
          </p:cNvSpPr>
          <p:nvPr/>
        </p:nvSpPr>
        <p:spPr>
          <a:xfrm>
            <a:off x="838200" y="3091"/>
            <a:ext cx="10515600" cy="497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Question </a:t>
            </a:r>
            <a:r>
              <a:rPr lang="fr-FR" sz="3600" dirty="0">
                <a:solidFill>
                  <a:sysClr val="windowText" lastClr="000000"/>
                </a:solidFill>
                <a:latin typeface="Calibri Light" panose="020F0302020204030204"/>
              </a:rPr>
              <a:t>1: Quantifier les exports de Si et C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09C47E0-4C98-42AD-A6BA-42CE28E72F6B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E9B948D3-17E2-487B-A841-F6BA1B772BB0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FA7E8E6-F342-44F9-A426-26B72F68E7A3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1CB23DF7-A2B3-4E5F-BDE6-766F08FC2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65AE0D54-6993-4854-8A8E-5ADC6B145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DF15111-966A-4E3D-B477-036132B37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4363197-5C15-482D-B6AA-66E7C7035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2929DCD-97EF-42B8-B9E1-95381746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1739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78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C2BF7-647F-498E-BD7A-CED2FA0C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" r="4892"/>
          <a:stretch/>
        </p:blipFill>
        <p:spPr>
          <a:xfrm>
            <a:off x="0" y="623534"/>
            <a:ext cx="7208876" cy="4241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69BED-C89C-4612-B211-52807FB776CB}"/>
              </a:ext>
            </a:extLst>
          </p:cNvPr>
          <p:cNvSpPr/>
          <p:nvPr/>
        </p:nvSpPr>
        <p:spPr>
          <a:xfrm>
            <a:off x="8104862" y="962667"/>
            <a:ext cx="3325458" cy="263822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635D8-B7DA-4D92-BF82-E9514839C991}"/>
              </a:ext>
            </a:extLst>
          </p:cNvPr>
          <p:cNvSpPr/>
          <p:nvPr/>
        </p:nvSpPr>
        <p:spPr>
          <a:xfrm>
            <a:off x="8104862" y="2281780"/>
            <a:ext cx="3325458" cy="1327921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courbe vers le bas 11">
            <a:extLst>
              <a:ext uri="{FF2B5EF4-FFF2-40B4-BE49-F238E27FC236}">
                <a16:creationId xmlns:a16="http://schemas.microsoft.com/office/drawing/2014/main" id="{35F9A221-28BB-4E64-8712-D3BF6AB206C2}"/>
              </a:ext>
            </a:extLst>
          </p:cNvPr>
          <p:cNvSpPr/>
          <p:nvPr/>
        </p:nvSpPr>
        <p:spPr>
          <a:xfrm>
            <a:off x="9154746" y="1595890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 : courbe vers le bas 30">
            <a:extLst>
              <a:ext uri="{FF2B5EF4-FFF2-40B4-BE49-F238E27FC236}">
                <a16:creationId xmlns:a16="http://schemas.microsoft.com/office/drawing/2014/main" id="{A8824160-2F20-468F-AF85-B6E2F018D1F4}"/>
              </a:ext>
            </a:extLst>
          </p:cNvPr>
          <p:cNvSpPr/>
          <p:nvPr/>
        </p:nvSpPr>
        <p:spPr>
          <a:xfrm rot="10800000">
            <a:off x="9064377" y="2317166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7171041-87C9-4501-B4C3-ECE46AC2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25" y="2953444"/>
            <a:ext cx="628731" cy="628731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F7A1B51-51D2-4E42-B206-4FC9612BD7A4}"/>
              </a:ext>
            </a:extLst>
          </p:cNvPr>
          <p:cNvCxnSpPr>
            <a:cxnSpLocks/>
          </p:cNvCxnSpPr>
          <p:nvPr/>
        </p:nvCxnSpPr>
        <p:spPr>
          <a:xfrm flipH="1">
            <a:off x="6683982" y="1044934"/>
            <a:ext cx="1388641" cy="23155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C5A0623-11C4-45EE-B2D7-9B5D5F05A04A}"/>
              </a:ext>
            </a:extLst>
          </p:cNvPr>
          <p:cNvCxnSpPr>
            <a:cxnSpLocks/>
          </p:cNvCxnSpPr>
          <p:nvPr/>
        </p:nvCxnSpPr>
        <p:spPr>
          <a:xfrm flipH="1" flipV="1">
            <a:off x="6683982" y="3429000"/>
            <a:ext cx="1341000" cy="1531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que 23" descr="Loupe avec un remplissage uni">
            <a:extLst>
              <a:ext uri="{FF2B5EF4-FFF2-40B4-BE49-F238E27FC236}">
                <a16:creationId xmlns:a16="http://schemas.microsoft.com/office/drawing/2014/main" id="{3A4015B1-C247-498C-9CF4-15E0CB91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65" y="2961767"/>
            <a:ext cx="419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7D83652-408D-4B8D-BDA5-FC4A1131BB9D}"/>
              </a:ext>
            </a:extLst>
          </p:cNvPr>
          <p:cNvSpPr txBox="1"/>
          <p:nvPr/>
        </p:nvSpPr>
        <p:spPr>
          <a:xfrm>
            <a:off x="8076689" y="2617887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Bio absorption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ABEAE6E-8431-41D5-B19F-BFA0697E9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87" y="1706360"/>
            <a:ext cx="929127" cy="929127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6B629BB4-5BD8-44F8-83AC-86549E823484}"/>
              </a:ext>
            </a:extLst>
          </p:cNvPr>
          <p:cNvGrpSpPr/>
          <p:nvPr/>
        </p:nvGrpSpPr>
        <p:grpSpPr>
          <a:xfrm>
            <a:off x="9538827" y="1072194"/>
            <a:ext cx="770417" cy="404120"/>
            <a:chOff x="9498080" y="1060836"/>
            <a:chExt cx="770417" cy="4041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9F23CD-7B4F-45FB-88EF-51C79C6D657A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AEEF5B2-05C6-45CA-887C-1FAACA47ED94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6929FDC7-73A5-415E-B8EF-1F7F8DA3654C}"/>
              </a:ext>
            </a:extLst>
          </p:cNvPr>
          <p:cNvSpPr txBox="1"/>
          <p:nvPr/>
        </p:nvSpPr>
        <p:spPr>
          <a:xfrm>
            <a:off x="10178176" y="2670078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Dissolution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9561810-28BC-40D0-870B-8B545EDAD9B2}"/>
              </a:ext>
            </a:extLst>
          </p:cNvPr>
          <p:cNvGrpSpPr/>
          <p:nvPr/>
        </p:nvGrpSpPr>
        <p:grpSpPr>
          <a:xfrm>
            <a:off x="10421025" y="2047039"/>
            <a:ext cx="759830" cy="430887"/>
            <a:chOff x="9498080" y="1036844"/>
            <a:chExt cx="759830" cy="43088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9B3AD26-09DC-40A8-9431-8E23B89D8292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AAC94A9A-0C82-4C92-9EFF-033005B8B076}"/>
                </a:ext>
              </a:extLst>
            </p:cNvPr>
            <p:cNvSpPr txBox="1"/>
            <p:nvPr/>
          </p:nvSpPr>
          <p:spPr>
            <a:xfrm>
              <a:off x="9501084" y="1036844"/>
              <a:ext cx="7568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 </a:t>
              </a:r>
            </a:p>
            <a:p>
              <a:r>
                <a:rPr lang="fr-FR" sz="1100" b="1" dirty="0"/>
                <a:t>sol</a:t>
              </a:r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F2291F4A-0B0E-499E-8D9E-4B30CFBE8823}"/>
              </a:ext>
            </a:extLst>
          </p:cNvPr>
          <p:cNvSpPr txBox="1"/>
          <p:nvPr/>
        </p:nvSpPr>
        <p:spPr>
          <a:xfrm>
            <a:off x="11003480" y="2002555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accent2"/>
                </a:solidFill>
              </a:rPr>
              <a:t>Sol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7FABFF-4844-4A5B-B1B6-A9BB73B72350}"/>
              </a:ext>
            </a:extLst>
          </p:cNvPr>
          <p:cNvSpPr txBox="1"/>
          <p:nvPr/>
        </p:nvSpPr>
        <p:spPr>
          <a:xfrm>
            <a:off x="9300550" y="581906"/>
            <a:ext cx="9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Système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3654853-F272-4305-8F3B-9A3BD15B723E}"/>
              </a:ext>
            </a:extLst>
          </p:cNvPr>
          <p:cNvSpPr txBox="1"/>
          <p:nvPr/>
        </p:nvSpPr>
        <p:spPr>
          <a:xfrm>
            <a:off x="8336227" y="3760728"/>
            <a:ext cx="2301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Production</a:t>
            </a:r>
          </a:p>
          <a:p>
            <a:r>
              <a:rPr lang="fr-FR" dirty="0"/>
              <a:t>Rétention </a:t>
            </a:r>
          </a:p>
          <a:p>
            <a:r>
              <a:rPr lang="fr-FR" dirty="0"/>
              <a:t>Dissolution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E277C5AD-1354-47EA-8000-7F2621B7116E}"/>
              </a:ext>
            </a:extLst>
          </p:cNvPr>
          <p:cNvGrpSpPr/>
          <p:nvPr/>
        </p:nvGrpSpPr>
        <p:grpSpPr>
          <a:xfrm>
            <a:off x="7961272" y="4060940"/>
            <a:ext cx="770417" cy="404120"/>
            <a:chOff x="9498080" y="1060836"/>
            <a:chExt cx="770417" cy="40412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6C6646F-803B-4DB4-B769-4EECFA25CF15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7C31DB9D-689E-4506-93F4-3862D2D8C2D6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71A15007-F558-4C7F-ADDC-4C61955DDFF4}"/>
              </a:ext>
            </a:extLst>
          </p:cNvPr>
          <p:cNvSpPr/>
          <p:nvPr/>
        </p:nvSpPr>
        <p:spPr>
          <a:xfrm>
            <a:off x="5655589" y="3118958"/>
            <a:ext cx="1014803" cy="6220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53806F0-F320-435B-9821-2C87A2C864A0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3DF6D9E0-E473-4520-9832-4AE29DBF10D4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46008F78-B018-4F7F-A71E-799F042EFDC6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DF87FD6-D1D6-4D2E-8168-EB924DED6DE1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3754D153-787F-4B2E-872E-B570BEED46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8FB0C5F3-AEA7-444C-9A92-798FD6FA7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183D3C83-CE71-49C1-A68B-1441C5BE6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78D1A4E8-1F20-4EBB-AC36-173F1C9B3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AE922828-EF13-4459-88EE-0D79F1DF7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4147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78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C2BF7-647F-498E-BD7A-CED2FA0C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" r="4892"/>
          <a:stretch/>
        </p:blipFill>
        <p:spPr>
          <a:xfrm>
            <a:off x="0" y="623534"/>
            <a:ext cx="7208876" cy="4241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69BED-C89C-4612-B211-52807FB776CB}"/>
              </a:ext>
            </a:extLst>
          </p:cNvPr>
          <p:cNvSpPr/>
          <p:nvPr/>
        </p:nvSpPr>
        <p:spPr>
          <a:xfrm>
            <a:off x="8104862" y="962667"/>
            <a:ext cx="3325458" cy="263822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635D8-B7DA-4D92-BF82-E9514839C991}"/>
              </a:ext>
            </a:extLst>
          </p:cNvPr>
          <p:cNvSpPr/>
          <p:nvPr/>
        </p:nvSpPr>
        <p:spPr>
          <a:xfrm>
            <a:off x="8104862" y="2281780"/>
            <a:ext cx="3325458" cy="1327921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courbe vers le bas 11">
            <a:extLst>
              <a:ext uri="{FF2B5EF4-FFF2-40B4-BE49-F238E27FC236}">
                <a16:creationId xmlns:a16="http://schemas.microsoft.com/office/drawing/2014/main" id="{35F9A221-28BB-4E64-8712-D3BF6AB206C2}"/>
              </a:ext>
            </a:extLst>
          </p:cNvPr>
          <p:cNvSpPr/>
          <p:nvPr/>
        </p:nvSpPr>
        <p:spPr>
          <a:xfrm>
            <a:off x="9154746" y="1595890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 : courbe vers le bas 30">
            <a:extLst>
              <a:ext uri="{FF2B5EF4-FFF2-40B4-BE49-F238E27FC236}">
                <a16:creationId xmlns:a16="http://schemas.microsoft.com/office/drawing/2014/main" id="{A8824160-2F20-468F-AF85-B6E2F018D1F4}"/>
              </a:ext>
            </a:extLst>
          </p:cNvPr>
          <p:cNvSpPr/>
          <p:nvPr/>
        </p:nvSpPr>
        <p:spPr>
          <a:xfrm rot="10800000">
            <a:off x="9064377" y="2317166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7171041-87C9-4501-B4C3-ECE46AC2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25" y="2953444"/>
            <a:ext cx="628731" cy="628731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F7A1B51-51D2-4E42-B206-4FC9612BD7A4}"/>
              </a:ext>
            </a:extLst>
          </p:cNvPr>
          <p:cNvCxnSpPr>
            <a:cxnSpLocks/>
          </p:cNvCxnSpPr>
          <p:nvPr/>
        </p:nvCxnSpPr>
        <p:spPr>
          <a:xfrm flipH="1">
            <a:off x="6683982" y="1044934"/>
            <a:ext cx="1388641" cy="23155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C5A0623-11C4-45EE-B2D7-9B5D5F05A04A}"/>
              </a:ext>
            </a:extLst>
          </p:cNvPr>
          <p:cNvCxnSpPr>
            <a:cxnSpLocks/>
          </p:cNvCxnSpPr>
          <p:nvPr/>
        </p:nvCxnSpPr>
        <p:spPr>
          <a:xfrm flipH="1" flipV="1">
            <a:off x="6683982" y="3429000"/>
            <a:ext cx="1341000" cy="1531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que 23" descr="Loupe avec un remplissage uni">
            <a:extLst>
              <a:ext uri="{FF2B5EF4-FFF2-40B4-BE49-F238E27FC236}">
                <a16:creationId xmlns:a16="http://schemas.microsoft.com/office/drawing/2014/main" id="{3A4015B1-C247-498C-9CF4-15E0CB91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65" y="2961767"/>
            <a:ext cx="419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7D83652-408D-4B8D-BDA5-FC4A1131BB9D}"/>
              </a:ext>
            </a:extLst>
          </p:cNvPr>
          <p:cNvSpPr txBox="1"/>
          <p:nvPr/>
        </p:nvSpPr>
        <p:spPr>
          <a:xfrm>
            <a:off x="8076689" y="2617887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Bio absorption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ABEAE6E-8431-41D5-B19F-BFA0697E9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87" y="1706360"/>
            <a:ext cx="929127" cy="929127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6B629BB4-5BD8-44F8-83AC-86549E823484}"/>
              </a:ext>
            </a:extLst>
          </p:cNvPr>
          <p:cNvGrpSpPr/>
          <p:nvPr/>
        </p:nvGrpSpPr>
        <p:grpSpPr>
          <a:xfrm>
            <a:off x="9538827" y="1072194"/>
            <a:ext cx="770417" cy="404120"/>
            <a:chOff x="9498080" y="1060836"/>
            <a:chExt cx="770417" cy="4041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9F23CD-7B4F-45FB-88EF-51C79C6D657A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AEEF5B2-05C6-45CA-887C-1FAACA47ED94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6929FDC7-73A5-415E-B8EF-1F7F8DA3654C}"/>
              </a:ext>
            </a:extLst>
          </p:cNvPr>
          <p:cNvSpPr txBox="1"/>
          <p:nvPr/>
        </p:nvSpPr>
        <p:spPr>
          <a:xfrm>
            <a:off x="10178176" y="2670078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Dissolution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9561810-28BC-40D0-870B-8B545EDAD9B2}"/>
              </a:ext>
            </a:extLst>
          </p:cNvPr>
          <p:cNvGrpSpPr/>
          <p:nvPr/>
        </p:nvGrpSpPr>
        <p:grpSpPr>
          <a:xfrm>
            <a:off x="10421025" y="2047039"/>
            <a:ext cx="759830" cy="430887"/>
            <a:chOff x="9498080" y="1036844"/>
            <a:chExt cx="759830" cy="43088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9B3AD26-09DC-40A8-9431-8E23B89D8292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AAC94A9A-0C82-4C92-9EFF-033005B8B076}"/>
                </a:ext>
              </a:extLst>
            </p:cNvPr>
            <p:cNvSpPr txBox="1"/>
            <p:nvPr/>
          </p:nvSpPr>
          <p:spPr>
            <a:xfrm>
              <a:off x="9501084" y="1036844"/>
              <a:ext cx="7568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 </a:t>
              </a:r>
            </a:p>
            <a:p>
              <a:r>
                <a:rPr lang="fr-FR" sz="1100" b="1" dirty="0"/>
                <a:t>sol</a:t>
              </a:r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F2291F4A-0B0E-499E-8D9E-4B30CFBE8823}"/>
              </a:ext>
            </a:extLst>
          </p:cNvPr>
          <p:cNvSpPr txBox="1"/>
          <p:nvPr/>
        </p:nvSpPr>
        <p:spPr>
          <a:xfrm>
            <a:off x="11003480" y="2002555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accent2"/>
                </a:solidFill>
              </a:rPr>
              <a:t>Sol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7FABFF-4844-4A5B-B1B6-A9BB73B72350}"/>
              </a:ext>
            </a:extLst>
          </p:cNvPr>
          <p:cNvSpPr txBox="1"/>
          <p:nvPr/>
        </p:nvSpPr>
        <p:spPr>
          <a:xfrm>
            <a:off x="9300550" y="581906"/>
            <a:ext cx="9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Système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3654853-F272-4305-8F3B-9A3BD15B723E}"/>
              </a:ext>
            </a:extLst>
          </p:cNvPr>
          <p:cNvSpPr txBox="1"/>
          <p:nvPr/>
        </p:nvSpPr>
        <p:spPr>
          <a:xfrm>
            <a:off x="8336227" y="3760728"/>
            <a:ext cx="2301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Production</a:t>
            </a:r>
          </a:p>
          <a:p>
            <a:r>
              <a:rPr lang="fr-FR" dirty="0"/>
              <a:t>Rétention </a:t>
            </a:r>
          </a:p>
          <a:p>
            <a:r>
              <a:rPr lang="fr-FR" dirty="0"/>
              <a:t>Dissolution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E277C5AD-1354-47EA-8000-7F2621B7116E}"/>
              </a:ext>
            </a:extLst>
          </p:cNvPr>
          <p:cNvGrpSpPr/>
          <p:nvPr/>
        </p:nvGrpSpPr>
        <p:grpSpPr>
          <a:xfrm>
            <a:off x="7961272" y="4060940"/>
            <a:ext cx="770417" cy="404120"/>
            <a:chOff x="9498080" y="1060836"/>
            <a:chExt cx="770417" cy="40412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6C6646F-803B-4DB4-B769-4EECFA25CF15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7C31DB9D-689E-4506-93F4-3862D2D8C2D6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BD4640FE-BE79-4E09-9B92-4DFDF663C6C6}"/>
              </a:ext>
            </a:extLst>
          </p:cNvPr>
          <p:cNvSpPr txBox="1"/>
          <p:nvPr/>
        </p:nvSpPr>
        <p:spPr>
          <a:xfrm>
            <a:off x="9830391" y="3746859"/>
            <a:ext cx="1984642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Contrôle</a:t>
            </a:r>
            <a:r>
              <a:rPr lang="fr-FR" dirty="0">
                <a:solidFill>
                  <a:srgbClr val="C00000"/>
                </a:solidFill>
              </a:rPr>
              <a:t> des </a:t>
            </a:r>
            <a:r>
              <a:rPr lang="fr-FR" b="1" dirty="0">
                <a:solidFill>
                  <a:srgbClr val="C00000"/>
                </a:solidFill>
              </a:rPr>
              <a:t>flux</a:t>
            </a:r>
            <a:r>
              <a:rPr lang="fr-FR" dirty="0">
                <a:solidFill>
                  <a:srgbClr val="C00000"/>
                </a:solidFill>
              </a:rPr>
              <a:t> terrestres de </a:t>
            </a:r>
            <a:r>
              <a:rPr lang="fr-FR" b="1" dirty="0">
                <a:solidFill>
                  <a:srgbClr val="C00000"/>
                </a:solidFill>
              </a:rPr>
              <a:t>DSi</a:t>
            </a:r>
            <a:r>
              <a:rPr lang="fr-FR" dirty="0">
                <a:solidFill>
                  <a:srgbClr val="C00000"/>
                </a:solidFill>
              </a:rPr>
              <a:t> vers les océans</a:t>
            </a:r>
          </a:p>
        </p:txBody>
      </p:sp>
      <p:sp>
        <p:nvSpPr>
          <p:cNvPr id="39" name="Accolade fermante 38">
            <a:extLst>
              <a:ext uri="{FF2B5EF4-FFF2-40B4-BE49-F238E27FC236}">
                <a16:creationId xmlns:a16="http://schemas.microsoft.com/office/drawing/2014/main" id="{83162C02-EB12-4C61-B027-0B049450FF6D}"/>
              </a:ext>
            </a:extLst>
          </p:cNvPr>
          <p:cNvSpPr/>
          <p:nvPr/>
        </p:nvSpPr>
        <p:spPr>
          <a:xfrm>
            <a:off x="9451978" y="3880120"/>
            <a:ext cx="224361" cy="75079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A15007-F558-4C7F-ADDC-4C61955DDFF4}"/>
              </a:ext>
            </a:extLst>
          </p:cNvPr>
          <p:cNvSpPr/>
          <p:nvPr/>
        </p:nvSpPr>
        <p:spPr>
          <a:xfrm>
            <a:off x="5655589" y="3118958"/>
            <a:ext cx="1014803" cy="6220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DBB67A1-9434-4917-9CE9-FD437D8371E1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E36B5FBC-1C4D-4929-A9FA-47674349866B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B2C44428-8958-4F4D-AFC9-E1ED88430F06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AA996C2-02E6-4318-804B-AE4CDEB1445E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2D693C40-BEFE-4A7D-9E03-4B72382C1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F1C08A5C-3B46-4072-8BC4-5323B8808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7D2C9838-2144-4D7C-8197-E6C054F0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C42874AC-03B1-4818-9D08-A9E892EE9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EDEB8F5E-754A-428A-B67B-DAF83D57E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4133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78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C2BF7-647F-498E-BD7A-CED2FA0C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" r="4892"/>
          <a:stretch/>
        </p:blipFill>
        <p:spPr>
          <a:xfrm>
            <a:off x="0" y="623534"/>
            <a:ext cx="7208876" cy="4241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69BED-C89C-4612-B211-52807FB776CB}"/>
              </a:ext>
            </a:extLst>
          </p:cNvPr>
          <p:cNvSpPr/>
          <p:nvPr/>
        </p:nvSpPr>
        <p:spPr>
          <a:xfrm>
            <a:off x="8104862" y="962667"/>
            <a:ext cx="3325458" cy="263822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635D8-B7DA-4D92-BF82-E9514839C991}"/>
              </a:ext>
            </a:extLst>
          </p:cNvPr>
          <p:cNvSpPr/>
          <p:nvPr/>
        </p:nvSpPr>
        <p:spPr>
          <a:xfrm>
            <a:off x="8104862" y="2281780"/>
            <a:ext cx="3325458" cy="1327921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courbe vers le bas 11">
            <a:extLst>
              <a:ext uri="{FF2B5EF4-FFF2-40B4-BE49-F238E27FC236}">
                <a16:creationId xmlns:a16="http://schemas.microsoft.com/office/drawing/2014/main" id="{35F9A221-28BB-4E64-8712-D3BF6AB206C2}"/>
              </a:ext>
            </a:extLst>
          </p:cNvPr>
          <p:cNvSpPr/>
          <p:nvPr/>
        </p:nvSpPr>
        <p:spPr>
          <a:xfrm>
            <a:off x="9154746" y="1595890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 : courbe vers le bas 30">
            <a:extLst>
              <a:ext uri="{FF2B5EF4-FFF2-40B4-BE49-F238E27FC236}">
                <a16:creationId xmlns:a16="http://schemas.microsoft.com/office/drawing/2014/main" id="{A8824160-2F20-468F-AF85-B6E2F018D1F4}"/>
              </a:ext>
            </a:extLst>
          </p:cNvPr>
          <p:cNvSpPr/>
          <p:nvPr/>
        </p:nvSpPr>
        <p:spPr>
          <a:xfrm rot="10800000">
            <a:off x="9064377" y="2317166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7171041-87C9-4501-B4C3-ECE46AC2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25" y="2953444"/>
            <a:ext cx="628731" cy="628731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F7A1B51-51D2-4E42-B206-4FC9612BD7A4}"/>
              </a:ext>
            </a:extLst>
          </p:cNvPr>
          <p:cNvCxnSpPr>
            <a:cxnSpLocks/>
          </p:cNvCxnSpPr>
          <p:nvPr/>
        </p:nvCxnSpPr>
        <p:spPr>
          <a:xfrm flipH="1">
            <a:off x="6683982" y="1044934"/>
            <a:ext cx="1388641" cy="23155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C5A0623-11C4-45EE-B2D7-9B5D5F05A04A}"/>
              </a:ext>
            </a:extLst>
          </p:cNvPr>
          <p:cNvCxnSpPr>
            <a:cxnSpLocks/>
          </p:cNvCxnSpPr>
          <p:nvPr/>
        </p:nvCxnSpPr>
        <p:spPr>
          <a:xfrm flipH="1" flipV="1">
            <a:off x="6683982" y="3429000"/>
            <a:ext cx="1341000" cy="1531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que 23" descr="Loupe avec un remplissage uni">
            <a:extLst>
              <a:ext uri="{FF2B5EF4-FFF2-40B4-BE49-F238E27FC236}">
                <a16:creationId xmlns:a16="http://schemas.microsoft.com/office/drawing/2014/main" id="{3A4015B1-C247-498C-9CF4-15E0CB91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65" y="2961767"/>
            <a:ext cx="419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7D83652-408D-4B8D-BDA5-FC4A1131BB9D}"/>
              </a:ext>
            </a:extLst>
          </p:cNvPr>
          <p:cNvSpPr txBox="1"/>
          <p:nvPr/>
        </p:nvSpPr>
        <p:spPr>
          <a:xfrm>
            <a:off x="8076689" y="2617887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Bio absorption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ABEAE6E-8431-41D5-B19F-BFA0697E9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87" y="1706360"/>
            <a:ext cx="929127" cy="929127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6B629BB4-5BD8-44F8-83AC-86549E823484}"/>
              </a:ext>
            </a:extLst>
          </p:cNvPr>
          <p:cNvGrpSpPr/>
          <p:nvPr/>
        </p:nvGrpSpPr>
        <p:grpSpPr>
          <a:xfrm>
            <a:off x="9538827" y="1072194"/>
            <a:ext cx="770417" cy="404120"/>
            <a:chOff x="9498080" y="1060836"/>
            <a:chExt cx="770417" cy="4041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9F23CD-7B4F-45FB-88EF-51C79C6D657A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AEEF5B2-05C6-45CA-887C-1FAACA47ED94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6929FDC7-73A5-415E-B8EF-1F7F8DA3654C}"/>
              </a:ext>
            </a:extLst>
          </p:cNvPr>
          <p:cNvSpPr txBox="1"/>
          <p:nvPr/>
        </p:nvSpPr>
        <p:spPr>
          <a:xfrm>
            <a:off x="10178176" y="2670078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Dissolution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9561810-28BC-40D0-870B-8B545EDAD9B2}"/>
              </a:ext>
            </a:extLst>
          </p:cNvPr>
          <p:cNvGrpSpPr/>
          <p:nvPr/>
        </p:nvGrpSpPr>
        <p:grpSpPr>
          <a:xfrm>
            <a:off x="10421025" y="2047039"/>
            <a:ext cx="759830" cy="430887"/>
            <a:chOff x="9498080" y="1036844"/>
            <a:chExt cx="759830" cy="43088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9B3AD26-09DC-40A8-9431-8E23B89D8292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AAC94A9A-0C82-4C92-9EFF-033005B8B076}"/>
                </a:ext>
              </a:extLst>
            </p:cNvPr>
            <p:cNvSpPr txBox="1"/>
            <p:nvPr/>
          </p:nvSpPr>
          <p:spPr>
            <a:xfrm>
              <a:off x="9501084" y="1036844"/>
              <a:ext cx="7568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 </a:t>
              </a:r>
            </a:p>
            <a:p>
              <a:r>
                <a:rPr lang="fr-FR" sz="1100" b="1" dirty="0"/>
                <a:t>sol</a:t>
              </a:r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F2291F4A-0B0E-499E-8D9E-4B30CFBE8823}"/>
              </a:ext>
            </a:extLst>
          </p:cNvPr>
          <p:cNvSpPr txBox="1"/>
          <p:nvPr/>
        </p:nvSpPr>
        <p:spPr>
          <a:xfrm>
            <a:off x="11003480" y="2002555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accent2"/>
                </a:solidFill>
              </a:rPr>
              <a:t>Sol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7FABFF-4844-4A5B-B1B6-A9BB73B72350}"/>
              </a:ext>
            </a:extLst>
          </p:cNvPr>
          <p:cNvSpPr txBox="1"/>
          <p:nvPr/>
        </p:nvSpPr>
        <p:spPr>
          <a:xfrm>
            <a:off x="9300550" y="581906"/>
            <a:ext cx="9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Système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3654853-F272-4305-8F3B-9A3BD15B723E}"/>
              </a:ext>
            </a:extLst>
          </p:cNvPr>
          <p:cNvSpPr txBox="1"/>
          <p:nvPr/>
        </p:nvSpPr>
        <p:spPr>
          <a:xfrm>
            <a:off x="8336227" y="3760728"/>
            <a:ext cx="2301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Production</a:t>
            </a:r>
          </a:p>
          <a:p>
            <a:r>
              <a:rPr lang="fr-FR" dirty="0"/>
              <a:t>Rétention </a:t>
            </a:r>
          </a:p>
          <a:p>
            <a:r>
              <a:rPr lang="fr-FR" dirty="0"/>
              <a:t>Dissolution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E277C5AD-1354-47EA-8000-7F2621B7116E}"/>
              </a:ext>
            </a:extLst>
          </p:cNvPr>
          <p:cNvGrpSpPr/>
          <p:nvPr/>
        </p:nvGrpSpPr>
        <p:grpSpPr>
          <a:xfrm>
            <a:off x="7961272" y="4060940"/>
            <a:ext cx="770417" cy="404120"/>
            <a:chOff x="9498080" y="1060836"/>
            <a:chExt cx="770417" cy="40412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6C6646F-803B-4DB4-B769-4EECFA25CF15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7C31DB9D-689E-4506-93F4-3862D2D8C2D6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BD4640FE-BE79-4E09-9B92-4DFDF663C6C6}"/>
              </a:ext>
            </a:extLst>
          </p:cNvPr>
          <p:cNvSpPr txBox="1"/>
          <p:nvPr/>
        </p:nvSpPr>
        <p:spPr>
          <a:xfrm>
            <a:off x="9830391" y="3746859"/>
            <a:ext cx="1984642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Contrôle</a:t>
            </a:r>
            <a:r>
              <a:rPr lang="fr-FR" dirty="0">
                <a:solidFill>
                  <a:srgbClr val="C00000"/>
                </a:solidFill>
              </a:rPr>
              <a:t> des </a:t>
            </a:r>
            <a:r>
              <a:rPr lang="fr-FR" b="1" dirty="0">
                <a:solidFill>
                  <a:srgbClr val="C00000"/>
                </a:solidFill>
              </a:rPr>
              <a:t>flux</a:t>
            </a:r>
            <a:r>
              <a:rPr lang="fr-FR" dirty="0">
                <a:solidFill>
                  <a:srgbClr val="C00000"/>
                </a:solidFill>
              </a:rPr>
              <a:t> terrestres de </a:t>
            </a:r>
            <a:r>
              <a:rPr lang="fr-FR" b="1" dirty="0">
                <a:solidFill>
                  <a:srgbClr val="C00000"/>
                </a:solidFill>
              </a:rPr>
              <a:t>DSi</a:t>
            </a:r>
            <a:r>
              <a:rPr lang="fr-FR" dirty="0">
                <a:solidFill>
                  <a:srgbClr val="C00000"/>
                </a:solidFill>
              </a:rPr>
              <a:t> vers les océans</a:t>
            </a:r>
          </a:p>
        </p:txBody>
      </p:sp>
      <p:sp>
        <p:nvSpPr>
          <p:cNvPr id="39" name="Accolade fermante 38">
            <a:extLst>
              <a:ext uri="{FF2B5EF4-FFF2-40B4-BE49-F238E27FC236}">
                <a16:creationId xmlns:a16="http://schemas.microsoft.com/office/drawing/2014/main" id="{83162C02-EB12-4C61-B027-0B049450FF6D}"/>
              </a:ext>
            </a:extLst>
          </p:cNvPr>
          <p:cNvSpPr/>
          <p:nvPr/>
        </p:nvSpPr>
        <p:spPr>
          <a:xfrm>
            <a:off x="9451978" y="3880120"/>
            <a:ext cx="224361" cy="75079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7508DFFC-05CB-4B44-9CA8-BC60F8743378}"/>
              </a:ext>
            </a:extLst>
          </p:cNvPr>
          <p:cNvSpPr txBox="1"/>
          <p:nvPr/>
        </p:nvSpPr>
        <p:spPr>
          <a:xfrm>
            <a:off x="9325612" y="5153997"/>
            <a:ext cx="2841055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Régulation du cycle du C à échelle </a:t>
            </a:r>
            <a:r>
              <a:rPr lang="fr-FR" b="1" dirty="0">
                <a:solidFill>
                  <a:srgbClr val="C00000"/>
                </a:solidFill>
              </a:rPr>
              <a:t>locale</a:t>
            </a:r>
            <a:r>
              <a:rPr lang="fr-FR" dirty="0">
                <a:solidFill>
                  <a:srgbClr val="C00000"/>
                </a:solidFill>
              </a:rPr>
              <a:t> et </a:t>
            </a:r>
            <a:r>
              <a:rPr lang="fr-FR" b="1" dirty="0">
                <a:solidFill>
                  <a:srgbClr val="C00000"/>
                </a:solidFill>
              </a:rPr>
              <a:t>globale</a:t>
            </a:r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F7080E04-2523-416A-8FDB-1625F29155E0}"/>
              </a:ext>
            </a:extLst>
          </p:cNvPr>
          <p:cNvSpPr/>
          <p:nvPr/>
        </p:nvSpPr>
        <p:spPr>
          <a:xfrm>
            <a:off x="10685922" y="4717277"/>
            <a:ext cx="273580" cy="40350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A15007-F558-4C7F-ADDC-4C61955DDFF4}"/>
              </a:ext>
            </a:extLst>
          </p:cNvPr>
          <p:cNvSpPr/>
          <p:nvPr/>
        </p:nvSpPr>
        <p:spPr>
          <a:xfrm>
            <a:off x="5655589" y="3118958"/>
            <a:ext cx="1014803" cy="6220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76EF31C-B69E-4D13-B010-E26913BD0C70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5B4E350-FCF4-48E9-AFE4-4CB47266AB8A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87976E9A-38A9-43E2-A3FB-EC391419B31E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3380A01-C14A-4B53-8228-B41748321A0A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7140FD0D-D30E-4B44-8B40-DF3A9ACC6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51" name="Graphique 50">
              <a:extLst>
                <a:ext uri="{FF2B5EF4-FFF2-40B4-BE49-F238E27FC236}">
                  <a16:creationId xmlns:a16="http://schemas.microsoft.com/office/drawing/2014/main" id="{D20B91A4-3095-4FEE-8712-DF6618F61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682DE091-7004-4852-9FBD-F5B0A5F81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6E7FBB9F-99F3-4922-A277-67AB81A41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F8ED1E8C-0EE2-4B7C-BACA-C293B4CDB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2583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78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C2BF7-647F-498E-BD7A-CED2FA0C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" r="4892"/>
          <a:stretch/>
        </p:blipFill>
        <p:spPr>
          <a:xfrm>
            <a:off x="0" y="623534"/>
            <a:ext cx="7208876" cy="4241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69BED-C89C-4612-B211-52807FB776CB}"/>
              </a:ext>
            </a:extLst>
          </p:cNvPr>
          <p:cNvSpPr/>
          <p:nvPr/>
        </p:nvSpPr>
        <p:spPr>
          <a:xfrm>
            <a:off x="8104862" y="962667"/>
            <a:ext cx="3325458" cy="263822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3F30BD-E224-4B72-91F9-776DF253F79E}"/>
              </a:ext>
            </a:extLst>
          </p:cNvPr>
          <p:cNvSpPr txBox="1"/>
          <p:nvPr/>
        </p:nvSpPr>
        <p:spPr>
          <a:xfrm>
            <a:off x="3327634" y="5207305"/>
            <a:ext cx="117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Prairie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D3C3E59-EBE3-4AA5-9329-B0F719B03689}"/>
              </a:ext>
            </a:extLst>
          </p:cNvPr>
          <p:cNvSpPr txBox="1"/>
          <p:nvPr/>
        </p:nvSpPr>
        <p:spPr>
          <a:xfrm>
            <a:off x="4289299" y="5060787"/>
            <a:ext cx="1176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Forêt tempérée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B429D76-CE21-4FC6-8490-FFD8BCE8CB77}"/>
              </a:ext>
            </a:extLst>
          </p:cNvPr>
          <p:cNvSpPr txBox="1"/>
          <p:nvPr/>
        </p:nvSpPr>
        <p:spPr>
          <a:xfrm>
            <a:off x="5244724" y="5068806"/>
            <a:ext cx="165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Forêt équatoriale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635D8-B7DA-4D92-BF82-E9514839C991}"/>
              </a:ext>
            </a:extLst>
          </p:cNvPr>
          <p:cNvSpPr/>
          <p:nvPr/>
        </p:nvSpPr>
        <p:spPr>
          <a:xfrm>
            <a:off x="8104862" y="2281780"/>
            <a:ext cx="3325458" cy="1327921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courbe vers le bas 11">
            <a:extLst>
              <a:ext uri="{FF2B5EF4-FFF2-40B4-BE49-F238E27FC236}">
                <a16:creationId xmlns:a16="http://schemas.microsoft.com/office/drawing/2014/main" id="{35F9A221-28BB-4E64-8712-D3BF6AB206C2}"/>
              </a:ext>
            </a:extLst>
          </p:cNvPr>
          <p:cNvSpPr/>
          <p:nvPr/>
        </p:nvSpPr>
        <p:spPr>
          <a:xfrm>
            <a:off x="9154746" y="1595890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 : courbe vers le bas 30">
            <a:extLst>
              <a:ext uri="{FF2B5EF4-FFF2-40B4-BE49-F238E27FC236}">
                <a16:creationId xmlns:a16="http://schemas.microsoft.com/office/drawing/2014/main" id="{A8824160-2F20-468F-AF85-B6E2F018D1F4}"/>
              </a:ext>
            </a:extLst>
          </p:cNvPr>
          <p:cNvSpPr/>
          <p:nvPr/>
        </p:nvSpPr>
        <p:spPr>
          <a:xfrm rot="10800000">
            <a:off x="9064377" y="2317166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7171041-87C9-4501-B4C3-ECE46AC2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25" y="2953444"/>
            <a:ext cx="628731" cy="628731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F7A1B51-51D2-4E42-B206-4FC9612BD7A4}"/>
              </a:ext>
            </a:extLst>
          </p:cNvPr>
          <p:cNvCxnSpPr>
            <a:cxnSpLocks/>
          </p:cNvCxnSpPr>
          <p:nvPr/>
        </p:nvCxnSpPr>
        <p:spPr>
          <a:xfrm flipH="1">
            <a:off x="6683982" y="1044934"/>
            <a:ext cx="1388641" cy="23155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C5A0623-11C4-45EE-B2D7-9B5D5F05A04A}"/>
              </a:ext>
            </a:extLst>
          </p:cNvPr>
          <p:cNvCxnSpPr>
            <a:cxnSpLocks/>
          </p:cNvCxnSpPr>
          <p:nvPr/>
        </p:nvCxnSpPr>
        <p:spPr>
          <a:xfrm flipH="1" flipV="1">
            <a:off x="6683982" y="3429000"/>
            <a:ext cx="1341000" cy="1531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que 23" descr="Loupe avec un remplissage uni">
            <a:extLst>
              <a:ext uri="{FF2B5EF4-FFF2-40B4-BE49-F238E27FC236}">
                <a16:creationId xmlns:a16="http://schemas.microsoft.com/office/drawing/2014/main" id="{3A4015B1-C247-498C-9CF4-15E0CB91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65" y="2961767"/>
            <a:ext cx="419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7D83652-408D-4B8D-BDA5-FC4A1131BB9D}"/>
              </a:ext>
            </a:extLst>
          </p:cNvPr>
          <p:cNvSpPr txBox="1"/>
          <p:nvPr/>
        </p:nvSpPr>
        <p:spPr>
          <a:xfrm>
            <a:off x="8076689" y="2617887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Bio absorption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ABEAE6E-8431-41D5-B19F-BFA0697E9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87" y="1706360"/>
            <a:ext cx="929127" cy="929127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6B629BB4-5BD8-44F8-83AC-86549E823484}"/>
              </a:ext>
            </a:extLst>
          </p:cNvPr>
          <p:cNvGrpSpPr/>
          <p:nvPr/>
        </p:nvGrpSpPr>
        <p:grpSpPr>
          <a:xfrm>
            <a:off x="9538827" y="1072194"/>
            <a:ext cx="770417" cy="404120"/>
            <a:chOff x="9498080" y="1060836"/>
            <a:chExt cx="770417" cy="4041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9F23CD-7B4F-45FB-88EF-51C79C6D657A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AEEF5B2-05C6-45CA-887C-1FAACA47ED94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6929FDC7-73A5-415E-B8EF-1F7F8DA3654C}"/>
              </a:ext>
            </a:extLst>
          </p:cNvPr>
          <p:cNvSpPr txBox="1"/>
          <p:nvPr/>
        </p:nvSpPr>
        <p:spPr>
          <a:xfrm>
            <a:off x="10178176" y="2670078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Dissolution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9561810-28BC-40D0-870B-8B545EDAD9B2}"/>
              </a:ext>
            </a:extLst>
          </p:cNvPr>
          <p:cNvGrpSpPr/>
          <p:nvPr/>
        </p:nvGrpSpPr>
        <p:grpSpPr>
          <a:xfrm>
            <a:off x="10421025" y="2047039"/>
            <a:ext cx="759830" cy="430887"/>
            <a:chOff x="9498080" y="1036844"/>
            <a:chExt cx="759830" cy="43088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9B3AD26-09DC-40A8-9431-8E23B89D8292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AAC94A9A-0C82-4C92-9EFF-033005B8B076}"/>
                </a:ext>
              </a:extLst>
            </p:cNvPr>
            <p:cNvSpPr txBox="1"/>
            <p:nvPr/>
          </p:nvSpPr>
          <p:spPr>
            <a:xfrm>
              <a:off x="9501084" y="1036844"/>
              <a:ext cx="7568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 </a:t>
              </a:r>
            </a:p>
            <a:p>
              <a:r>
                <a:rPr lang="fr-FR" sz="1100" b="1" dirty="0"/>
                <a:t>sol</a:t>
              </a:r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F2291F4A-0B0E-499E-8D9E-4B30CFBE8823}"/>
              </a:ext>
            </a:extLst>
          </p:cNvPr>
          <p:cNvSpPr txBox="1"/>
          <p:nvPr/>
        </p:nvSpPr>
        <p:spPr>
          <a:xfrm>
            <a:off x="11003480" y="2002555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accent2"/>
                </a:solidFill>
              </a:rPr>
              <a:t>Sol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7FABFF-4844-4A5B-B1B6-A9BB73B72350}"/>
              </a:ext>
            </a:extLst>
          </p:cNvPr>
          <p:cNvSpPr txBox="1"/>
          <p:nvPr/>
        </p:nvSpPr>
        <p:spPr>
          <a:xfrm>
            <a:off x="9300550" y="581906"/>
            <a:ext cx="9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Système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3654853-F272-4305-8F3B-9A3BD15B723E}"/>
              </a:ext>
            </a:extLst>
          </p:cNvPr>
          <p:cNvSpPr txBox="1"/>
          <p:nvPr/>
        </p:nvSpPr>
        <p:spPr>
          <a:xfrm>
            <a:off x="8336227" y="3760728"/>
            <a:ext cx="2301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Production</a:t>
            </a:r>
          </a:p>
          <a:p>
            <a:r>
              <a:rPr lang="fr-FR" dirty="0"/>
              <a:t>Rétention </a:t>
            </a:r>
          </a:p>
          <a:p>
            <a:r>
              <a:rPr lang="fr-FR" dirty="0"/>
              <a:t>Dissolution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E277C5AD-1354-47EA-8000-7F2621B7116E}"/>
              </a:ext>
            </a:extLst>
          </p:cNvPr>
          <p:cNvGrpSpPr/>
          <p:nvPr/>
        </p:nvGrpSpPr>
        <p:grpSpPr>
          <a:xfrm>
            <a:off x="7961272" y="4060940"/>
            <a:ext cx="770417" cy="404120"/>
            <a:chOff x="9498080" y="1060836"/>
            <a:chExt cx="770417" cy="40412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6C6646F-803B-4DB4-B769-4EECFA25CF15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7C31DB9D-689E-4506-93F4-3862D2D8C2D6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BD4640FE-BE79-4E09-9B92-4DFDF663C6C6}"/>
              </a:ext>
            </a:extLst>
          </p:cNvPr>
          <p:cNvSpPr txBox="1"/>
          <p:nvPr/>
        </p:nvSpPr>
        <p:spPr>
          <a:xfrm>
            <a:off x="9830391" y="3746859"/>
            <a:ext cx="1984642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Contrôle</a:t>
            </a:r>
            <a:r>
              <a:rPr lang="fr-FR" dirty="0">
                <a:solidFill>
                  <a:srgbClr val="C00000"/>
                </a:solidFill>
              </a:rPr>
              <a:t> des </a:t>
            </a:r>
            <a:r>
              <a:rPr lang="fr-FR" b="1" dirty="0">
                <a:solidFill>
                  <a:srgbClr val="C00000"/>
                </a:solidFill>
              </a:rPr>
              <a:t>flux</a:t>
            </a:r>
            <a:r>
              <a:rPr lang="fr-FR" dirty="0">
                <a:solidFill>
                  <a:srgbClr val="C00000"/>
                </a:solidFill>
              </a:rPr>
              <a:t> terrestres de </a:t>
            </a:r>
            <a:r>
              <a:rPr lang="fr-FR" b="1" dirty="0">
                <a:solidFill>
                  <a:srgbClr val="C00000"/>
                </a:solidFill>
              </a:rPr>
              <a:t>DSi</a:t>
            </a:r>
            <a:r>
              <a:rPr lang="fr-FR" dirty="0">
                <a:solidFill>
                  <a:srgbClr val="C00000"/>
                </a:solidFill>
              </a:rPr>
              <a:t> vers les océans</a:t>
            </a:r>
          </a:p>
        </p:txBody>
      </p:sp>
      <p:sp>
        <p:nvSpPr>
          <p:cNvPr id="39" name="Accolade fermante 38">
            <a:extLst>
              <a:ext uri="{FF2B5EF4-FFF2-40B4-BE49-F238E27FC236}">
                <a16:creationId xmlns:a16="http://schemas.microsoft.com/office/drawing/2014/main" id="{83162C02-EB12-4C61-B027-0B049450FF6D}"/>
              </a:ext>
            </a:extLst>
          </p:cNvPr>
          <p:cNvSpPr/>
          <p:nvPr/>
        </p:nvSpPr>
        <p:spPr>
          <a:xfrm>
            <a:off x="9451978" y="3880120"/>
            <a:ext cx="224361" cy="75079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7508DFFC-05CB-4B44-9CA8-BC60F8743378}"/>
              </a:ext>
            </a:extLst>
          </p:cNvPr>
          <p:cNvSpPr txBox="1"/>
          <p:nvPr/>
        </p:nvSpPr>
        <p:spPr>
          <a:xfrm>
            <a:off x="9325612" y="5153997"/>
            <a:ext cx="2841055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Régulation du cycle du C à échelle </a:t>
            </a:r>
            <a:r>
              <a:rPr lang="fr-FR" b="1" dirty="0">
                <a:solidFill>
                  <a:srgbClr val="C00000"/>
                </a:solidFill>
              </a:rPr>
              <a:t>locale</a:t>
            </a:r>
            <a:r>
              <a:rPr lang="fr-FR" dirty="0">
                <a:solidFill>
                  <a:srgbClr val="C00000"/>
                </a:solidFill>
              </a:rPr>
              <a:t> et </a:t>
            </a:r>
            <a:r>
              <a:rPr lang="fr-FR" b="1" dirty="0">
                <a:solidFill>
                  <a:srgbClr val="C00000"/>
                </a:solidFill>
              </a:rPr>
              <a:t>globale</a:t>
            </a:r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F7080E04-2523-416A-8FDB-1625F29155E0}"/>
              </a:ext>
            </a:extLst>
          </p:cNvPr>
          <p:cNvSpPr/>
          <p:nvPr/>
        </p:nvSpPr>
        <p:spPr>
          <a:xfrm>
            <a:off x="10685922" y="4717277"/>
            <a:ext cx="273580" cy="40350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D882622A-A3F2-4489-81D4-DB16C5EF8769}"/>
              </a:ext>
            </a:extLst>
          </p:cNvPr>
          <p:cNvCxnSpPr>
            <a:cxnSpLocks/>
            <a:stCxn id="81" idx="2"/>
          </p:cNvCxnSpPr>
          <p:nvPr/>
        </p:nvCxnSpPr>
        <p:spPr>
          <a:xfrm flipH="1">
            <a:off x="3832263" y="3741052"/>
            <a:ext cx="2330728" cy="1274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6F2DC5B0-D05E-4F06-961D-29271820A0DC}"/>
              </a:ext>
            </a:extLst>
          </p:cNvPr>
          <p:cNvCxnSpPr>
            <a:cxnSpLocks/>
            <a:stCxn id="81" idx="2"/>
          </p:cNvCxnSpPr>
          <p:nvPr/>
        </p:nvCxnSpPr>
        <p:spPr>
          <a:xfrm flipH="1">
            <a:off x="4930483" y="3741052"/>
            <a:ext cx="1232508" cy="12547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8201A78F-0907-4805-B06F-F68446A79F2C}"/>
              </a:ext>
            </a:extLst>
          </p:cNvPr>
          <p:cNvCxnSpPr>
            <a:cxnSpLocks/>
            <a:stCxn id="81" idx="2"/>
          </p:cNvCxnSpPr>
          <p:nvPr/>
        </p:nvCxnSpPr>
        <p:spPr>
          <a:xfrm flipH="1">
            <a:off x="6059401" y="3741052"/>
            <a:ext cx="103590" cy="1286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1A15007-F558-4C7F-ADDC-4C61955DDFF4}"/>
              </a:ext>
            </a:extLst>
          </p:cNvPr>
          <p:cNvSpPr/>
          <p:nvPr/>
        </p:nvSpPr>
        <p:spPr>
          <a:xfrm>
            <a:off x="5655589" y="3118958"/>
            <a:ext cx="1014803" cy="6220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0" name="Image 89">
            <a:extLst>
              <a:ext uri="{FF2B5EF4-FFF2-40B4-BE49-F238E27FC236}">
                <a16:creationId xmlns:a16="http://schemas.microsoft.com/office/drawing/2014/main" id="{0845EE6D-A428-4CAF-9867-5D1CE2424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40" y="5634553"/>
            <a:ext cx="617677" cy="617677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E5840D1-B4A8-4107-8868-2A7C9A4C9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13" y="5669904"/>
            <a:ext cx="617677" cy="617677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3026911F-0703-4759-9A74-7D3CCE5E0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92" y="5669904"/>
            <a:ext cx="617677" cy="617677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7960FB31-5F7E-4906-B1FD-DAF858DA571A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A9C277C9-9F2F-4DAD-825E-8064FDF6384C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C4A325F8-8CED-4FDB-A989-2331BE4305F2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24A661E-7723-449E-B1C7-14AD73731365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69" name="Image 68">
                <a:extLst>
                  <a:ext uri="{FF2B5EF4-FFF2-40B4-BE49-F238E27FC236}">
                    <a16:creationId xmlns:a16="http://schemas.microsoft.com/office/drawing/2014/main" id="{0EE2CFC5-DDBA-4DC3-A701-E705A5EF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54" name="Graphique 53">
              <a:extLst>
                <a:ext uri="{FF2B5EF4-FFF2-40B4-BE49-F238E27FC236}">
                  <a16:creationId xmlns:a16="http://schemas.microsoft.com/office/drawing/2014/main" id="{A3250A62-46D3-4835-9C3A-7C081C8B2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AE2F63F4-FEFC-447C-A779-DBEAADF9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68C15513-06B7-475D-9195-C16DEA752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8AB8CEE3-6B18-4641-98EE-F0D56DF44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4964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78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1C2BF7-647F-498E-BD7A-CED2FA0C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" r="4892"/>
          <a:stretch/>
        </p:blipFill>
        <p:spPr>
          <a:xfrm>
            <a:off x="0" y="623534"/>
            <a:ext cx="7208876" cy="4241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69BED-C89C-4612-B211-52807FB776CB}"/>
              </a:ext>
            </a:extLst>
          </p:cNvPr>
          <p:cNvSpPr/>
          <p:nvPr/>
        </p:nvSpPr>
        <p:spPr>
          <a:xfrm>
            <a:off x="8104862" y="962667"/>
            <a:ext cx="3325458" cy="263822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3F30BD-E224-4B72-91F9-776DF253F79E}"/>
              </a:ext>
            </a:extLst>
          </p:cNvPr>
          <p:cNvSpPr txBox="1"/>
          <p:nvPr/>
        </p:nvSpPr>
        <p:spPr>
          <a:xfrm>
            <a:off x="3327634" y="5207305"/>
            <a:ext cx="117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Prairie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D3C3E59-EBE3-4AA5-9329-B0F719B03689}"/>
              </a:ext>
            </a:extLst>
          </p:cNvPr>
          <p:cNvSpPr txBox="1"/>
          <p:nvPr/>
        </p:nvSpPr>
        <p:spPr>
          <a:xfrm>
            <a:off x="4289299" y="5060787"/>
            <a:ext cx="1176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Forêt tempérée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B429D76-CE21-4FC6-8490-FFD8BCE8CB77}"/>
              </a:ext>
            </a:extLst>
          </p:cNvPr>
          <p:cNvSpPr txBox="1"/>
          <p:nvPr/>
        </p:nvSpPr>
        <p:spPr>
          <a:xfrm>
            <a:off x="5244724" y="5068806"/>
            <a:ext cx="165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Forêt équatoriale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F017B1C-F5A1-434D-9F3C-1C0A8650A705}"/>
              </a:ext>
            </a:extLst>
          </p:cNvPr>
          <p:cNvSpPr txBox="1"/>
          <p:nvPr/>
        </p:nvSpPr>
        <p:spPr>
          <a:xfrm>
            <a:off x="6620638" y="5090462"/>
            <a:ext cx="1176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Zone humide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635D8-B7DA-4D92-BF82-E9514839C991}"/>
              </a:ext>
            </a:extLst>
          </p:cNvPr>
          <p:cNvSpPr/>
          <p:nvPr/>
        </p:nvSpPr>
        <p:spPr>
          <a:xfrm>
            <a:off x="8104862" y="2281780"/>
            <a:ext cx="3325458" cy="1327921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courbe vers le bas 11">
            <a:extLst>
              <a:ext uri="{FF2B5EF4-FFF2-40B4-BE49-F238E27FC236}">
                <a16:creationId xmlns:a16="http://schemas.microsoft.com/office/drawing/2014/main" id="{35F9A221-28BB-4E64-8712-D3BF6AB206C2}"/>
              </a:ext>
            </a:extLst>
          </p:cNvPr>
          <p:cNvSpPr/>
          <p:nvPr/>
        </p:nvSpPr>
        <p:spPr>
          <a:xfrm>
            <a:off x="9154746" y="1595890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 : courbe vers le bas 30">
            <a:extLst>
              <a:ext uri="{FF2B5EF4-FFF2-40B4-BE49-F238E27FC236}">
                <a16:creationId xmlns:a16="http://schemas.microsoft.com/office/drawing/2014/main" id="{A8824160-2F20-468F-AF85-B6E2F018D1F4}"/>
              </a:ext>
            </a:extLst>
          </p:cNvPr>
          <p:cNvSpPr/>
          <p:nvPr/>
        </p:nvSpPr>
        <p:spPr>
          <a:xfrm rot="10800000">
            <a:off x="9064377" y="2317166"/>
            <a:ext cx="1259410" cy="590898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7171041-87C9-4501-B4C3-ECE46AC2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25" y="2953444"/>
            <a:ext cx="628731" cy="628731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F7A1B51-51D2-4E42-B206-4FC9612BD7A4}"/>
              </a:ext>
            </a:extLst>
          </p:cNvPr>
          <p:cNvCxnSpPr>
            <a:cxnSpLocks/>
          </p:cNvCxnSpPr>
          <p:nvPr/>
        </p:nvCxnSpPr>
        <p:spPr>
          <a:xfrm flipH="1">
            <a:off x="6683982" y="1044934"/>
            <a:ext cx="1388641" cy="23155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C5A0623-11C4-45EE-B2D7-9B5D5F05A04A}"/>
              </a:ext>
            </a:extLst>
          </p:cNvPr>
          <p:cNvCxnSpPr>
            <a:cxnSpLocks/>
          </p:cNvCxnSpPr>
          <p:nvPr/>
        </p:nvCxnSpPr>
        <p:spPr>
          <a:xfrm flipH="1" flipV="1">
            <a:off x="6683982" y="3429000"/>
            <a:ext cx="1341000" cy="1531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que 23" descr="Loupe avec un remplissage uni">
            <a:extLst>
              <a:ext uri="{FF2B5EF4-FFF2-40B4-BE49-F238E27FC236}">
                <a16:creationId xmlns:a16="http://schemas.microsoft.com/office/drawing/2014/main" id="{3A4015B1-C247-498C-9CF4-15E0CB91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65" y="2961767"/>
            <a:ext cx="419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7D83652-408D-4B8D-BDA5-FC4A1131BB9D}"/>
              </a:ext>
            </a:extLst>
          </p:cNvPr>
          <p:cNvSpPr txBox="1"/>
          <p:nvPr/>
        </p:nvSpPr>
        <p:spPr>
          <a:xfrm>
            <a:off x="8076689" y="2617887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Bio absorption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ABEAE6E-8431-41D5-B19F-BFA0697E9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87" y="1706360"/>
            <a:ext cx="929127" cy="929127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6B629BB4-5BD8-44F8-83AC-86549E823484}"/>
              </a:ext>
            </a:extLst>
          </p:cNvPr>
          <p:cNvGrpSpPr/>
          <p:nvPr/>
        </p:nvGrpSpPr>
        <p:grpSpPr>
          <a:xfrm>
            <a:off x="9538827" y="1072194"/>
            <a:ext cx="770417" cy="404120"/>
            <a:chOff x="9498080" y="1060836"/>
            <a:chExt cx="770417" cy="4041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9F23CD-7B4F-45FB-88EF-51C79C6D657A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AEEF5B2-05C6-45CA-887C-1FAACA47ED94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6929FDC7-73A5-415E-B8EF-1F7F8DA3654C}"/>
              </a:ext>
            </a:extLst>
          </p:cNvPr>
          <p:cNvSpPr txBox="1"/>
          <p:nvPr/>
        </p:nvSpPr>
        <p:spPr>
          <a:xfrm>
            <a:off x="10178176" y="2670078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Dissolution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9561810-28BC-40D0-870B-8B545EDAD9B2}"/>
              </a:ext>
            </a:extLst>
          </p:cNvPr>
          <p:cNvGrpSpPr/>
          <p:nvPr/>
        </p:nvGrpSpPr>
        <p:grpSpPr>
          <a:xfrm>
            <a:off x="10421025" y="2047039"/>
            <a:ext cx="759830" cy="430887"/>
            <a:chOff x="9498080" y="1036844"/>
            <a:chExt cx="759830" cy="43088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9B3AD26-09DC-40A8-9431-8E23B89D8292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AAC94A9A-0C82-4C92-9EFF-033005B8B076}"/>
                </a:ext>
              </a:extLst>
            </p:cNvPr>
            <p:cNvSpPr txBox="1"/>
            <p:nvPr/>
          </p:nvSpPr>
          <p:spPr>
            <a:xfrm>
              <a:off x="9501084" y="1036844"/>
              <a:ext cx="7568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 </a:t>
              </a:r>
            </a:p>
            <a:p>
              <a:r>
                <a:rPr lang="fr-FR" sz="1100" b="1" dirty="0"/>
                <a:t>sol</a:t>
              </a:r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F2291F4A-0B0E-499E-8D9E-4B30CFBE8823}"/>
              </a:ext>
            </a:extLst>
          </p:cNvPr>
          <p:cNvSpPr txBox="1"/>
          <p:nvPr/>
        </p:nvSpPr>
        <p:spPr>
          <a:xfrm>
            <a:off x="11003480" y="2002555"/>
            <a:ext cx="134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accent2"/>
                </a:solidFill>
              </a:rPr>
              <a:t>Sol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7FABFF-4844-4A5B-B1B6-A9BB73B72350}"/>
              </a:ext>
            </a:extLst>
          </p:cNvPr>
          <p:cNvSpPr txBox="1"/>
          <p:nvPr/>
        </p:nvSpPr>
        <p:spPr>
          <a:xfrm>
            <a:off x="9300550" y="581906"/>
            <a:ext cx="9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Système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3654853-F272-4305-8F3B-9A3BD15B723E}"/>
              </a:ext>
            </a:extLst>
          </p:cNvPr>
          <p:cNvSpPr txBox="1"/>
          <p:nvPr/>
        </p:nvSpPr>
        <p:spPr>
          <a:xfrm>
            <a:off x="8336227" y="3760728"/>
            <a:ext cx="2301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Production</a:t>
            </a:r>
          </a:p>
          <a:p>
            <a:r>
              <a:rPr lang="fr-FR" dirty="0"/>
              <a:t>Rétention </a:t>
            </a:r>
          </a:p>
          <a:p>
            <a:r>
              <a:rPr lang="fr-FR" dirty="0"/>
              <a:t>Dissolution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E277C5AD-1354-47EA-8000-7F2621B7116E}"/>
              </a:ext>
            </a:extLst>
          </p:cNvPr>
          <p:cNvGrpSpPr/>
          <p:nvPr/>
        </p:nvGrpSpPr>
        <p:grpSpPr>
          <a:xfrm>
            <a:off x="7961272" y="4060940"/>
            <a:ext cx="770417" cy="404120"/>
            <a:chOff x="9498080" y="1060836"/>
            <a:chExt cx="770417" cy="40412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6C6646F-803B-4DB4-B769-4EECFA25CF15}"/>
                </a:ext>
              </a:extLst>
            </p:cNvPr>
            <p:cNvSpPr/>
            <p:nvPr/>
          </p:nvSpPr>
          <p:spPr>
            <a:xfrm>
              <a:off x="9498080" y="1060836"/>
              <a:ext cx="392004" cy="40412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7C31DB9D-689E-4506-93F4-3862D2D8C2D6}"/>
                </a:ext>
              </a:extLst>
            </p:cNvPr>
            <p:cNvSpPr txBox="1"/>
            <p:nvPr/>
          </p:nvSpPr>
          <p:spPr>
            <a:xfrm>
              <a:off x="9511671" y="1138008"/>
              <a:ext cx="756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BSi</a:t>
              </a:r>
            </a:p>
          </p:txBody>
        </p:sp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BD4640FE-BE79-4E09-9B92-4DFDF663C6C6}"/>
              </a:ext>
            </a:extLst>
          </p:cNvPr>
          <p:cNvSpPr txBox="1"/>
          <p:nvPr/>
        </p:nvSpPr>
        <p:spPr>
          <a:xfrm>
            <a:off x="9830391" y="3746859"/>
            <a:ext cx="1984642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Contrôle</a:t>
            </a:r>
            <a:r>
              <a:rPr lang="fr-FR" dirty="0">
                <a:solidFill>
                  <a:srgbClr val="C00000"/>
                </a:solidFill>
              </a:rPr>
              <a:t> des </a:t>
            </a:r>
            <a:r>
              <a:rPr lang="fr-FR" b="1" dirty="0">
                <a:solidFill>
                  <a:srgbClr val="C00000"/>
                </a:solidFill>
              </a:rPr>
              <a:t>flux</a:t>
            </a:r>
            <a:r>
              <a:rPr lang="fr-FR" dirty="0">
                <a:solidFill>
                  <a:srgbClr val="C00000"/>
                </a:solidFill>
              </a:rPr>
              <a:t> terrestres de </a:t>
            </a:r>
            <a:r>
              <a:rPr lang="fr-FR" b="1" dirty="0">
                <a:solidFill>
                  <a:srgbClr val="C00000"/>
                </a:solidFill>
              </a:rPr>
              <a:t>DSi</a:t>
            </a:r>
            <a:r>
              <a:rPr lang="fr-FR" dirty="0">
                <a:solidFill>
                  <a:srgbClr val="C00000"/>
                </a:solidFill>
              </a:rPr>
              <a:t> vers les océans</a:t>
            </a:r>
          </a:p>
        </p:txBody>
      </p:sp>
      <p:sp>
        <p:nvSpPr>
          <p:cNvPr id="39" name="Accolade fermante 38">
            <a:extLst>
              <a:ext uri="{FF2B5EF4-FFF2-40B4-BE49-F238E27FC236}">
                <a16:creationId xmlns:a16="http://schemas.microsoft.com/office/drawing/2014/main" id="{83162C02-EB12-4C61-B027-0B049450FF6D}"/>
              </a:ext>
            </a:extLst>
          </p:cNvPr>
          <p:cNvSpPr/>
          <p:nvPr/>
        </p:nvSpPr>
        <p:spPr>
          <a:xfrm>
            <a:off x="9451978" y="3880120"/>
            <a:ext cx="224361" cy="75079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7508DFFC-05CB-4B44-9CA8-BC60F8743378}"/>
              </a:ext>
            </a:extLst>
          </p:cNvPr>
          <p:cNvSpPr txBox="1"/>
          <p:nvPr/>
        </p:nvSpPr>
        <p:spPr>
          <a:xfrm>
            <a:off x="9325612" y="5153997"/>
            <a:ext cx="2841055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Régulation du cycle du C à échelle </a:t>
            </a:r>
            <a:r>
              <a:rPr lang="fr-FR" b="1" dirty="0">
                <a:solidFill>
                  <a:srgbClr val="C00000"/>
                </a:solidFill>
              </a:rPr>
              <a:t>locale</a:t>
            </a:r>
            <a:r>
              <a:rPr lang="fr-FR" dirty="0">
                <a:solidFill>
                  <a:srgbClr val="C00000"/>
                </a:solidFill>
              </a:rPr>
              <a:t> et </a:t>
            </a:r>
            <a:r>
              <a:rPr lang="fr-FR" b="1" dirty="0">
                <a:solidFill>
                  <a:srgbClr val="C00000"/>
                </a:solidFill>
              </a:rPr>
              <a:t>globale</a:t>
            </a:r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F7080E04-2523-416A-8FDB-1625F29155E0}"/>
              </a:ext>
            </a:extLst>
          </p:cNvPr>
          <p:cNvSpPr/>
          <p:nvPr/>
        </p:nvSpPr>
        <p:spPr>
          <a:xfrm>
            <a:off x="10685922" y="4717277"/>
            <a:ext cx="273580" cy="40350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D882622A-A3F2-4489-81D4-DB16C5EF8769}"/>
              </a:ext>
            </a:extLst>
          </p:cNvPr>
          <p:cNvCxnSpPr>
            <a:cxnSpLocks/>
            <a:stCxn id="81" idx="2"/>
          </p:cNvCxnSpPr>
          <p:nvPr/>
        </p:nvCxnSpPr>
        <p:spPr>
          <a:xfrm flipH="1">
            <a:off x="3832263" y="3741052"/>
            <a:ext cx="2330728" cy="1274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6F2DC5B0-D05E-4F06-961D-29271820A0DC}"/>
              </a:ext>
            </a:extLst>
          </p:cNvPr>
          <p:cNvCxnSpPr>
            <a:cxnSpLocks/>
            <a:stCxn id="81" idx="2"/>
          </p:cNvCxnSpPr>
          <p:nvPr/>
        </p:nvCxnSpPr>
        <p:spPr>
          <a:xfrm flipH="1">
            <a:off x="4930483" y="3741052"/>
            <a:ext cx="1232508" cy="12547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8201A78F-0907-4805-B06F-F68446A79F2C}"/>
              </a:ext>
            </a:extLst>
          </p:cNvPr>
          <p:cNvCxnSpPr>
            <a:cxnSpLocks/>
            <a:stCxn id="81" idx="2"/>
          </p:cNvCxnSpPr>
          <p:nvPr/>
        </p:nvCxnSpPr>
        <p:spPr>
          <a:xfrm flipH="1">
            <a:off x="6059401" y="3741052"/>
            <a:ext cx="103590" cy="1286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285A24A2-8745-44F2-A960-F0FA2C5776A9}"/>
              </a:ext>
            </a:extLst>
          </p:cNvPr>
          <p:cNvCxnSpPr>
            <a:cxnSpLocks/>
            <a:stCxn id="81" idx="2"/>
            <a:endCxn id="26" idx="0"/>
          </p:cNvCxnSpPr>
          <p:nvPr/>
        </p:nvCxnSpPr>
        <p:spPr>
          <a:xfrm>
            <a:off x="6162991" y="3741052"/>
            <a:ext cx="1045885" cy="13494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1A15007-F558-4C7F-ADDC-4C61955DDFF4}"/>
              </a:ext>
            </a:extLst>
          </p:cNvPr>
          <p:cNvSpPr/>
          <p:nvPr/>
        </p:nvSpPr>
        <p:spPr>
          <a:xfrm>
            <a:off x="5655589" y="3118958"/>
            <a:ext cx="1014803" cy="6220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0" name="Image 89">
            <a:extLst>
              <a:ext uri="{FF2B5EF4-FFF2-40B4-BE49-F238E27FC236}">
                <a16:creationId xmlns:a16="http://schemas.microsoft.com/office/drawing/2014/main" id="{0845EE6D-A428-4CAF-9867-5D1CE2424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40" y="5634553"/>
            <a:ext cx="617677" cy="617677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E5840D1-B4A8-4107-8868-2A7C9A4C9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13" y="5669904"/>
            <a:ext cx="617677" cy="617677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3026911F-0703-4759-9A74-7D3CCE5E0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92" y="5669904"/>
            <a:ext cx="617677" cy="617677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451F226A-C0A1-4693-8D72-A97D24313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60" y="5732635"/>
            <a:ext cx="522916" cy="522916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D23B609B-4CCC-42C6-B9BA-CF52F7666E16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5F5DC81B-A8DA-4760-971B-51F71851C26F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9BEBB5A2-9E0C-4D47-87AB-ADBFD0EE4917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E5DF9A7-8C10-4557-9B62-51CEA3E651D1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75" name="Image 74">
                <a:extLst>
                  <a:ext uri="{FF2B5EF4-FFF2-40B4-BE49-F238E27FC236}">
                    <a16:creationId xmlns:a16="http://schemas.microsoft.com/office/drawing/2014/main" id="{D65A0052-5403-431E-B664-6053654B7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67" name="Graphique 66">
              <a:extLst>
                <a:ext uri="{FF2B5EF4-FFF2-40B4-BE49-F238E27FC236}">
                  <a16:creationId xmlns:a16="http://schemas.microsoft.com/office/drawing/2014/main" id="{1A0307E1-314C-4545-9EAC-D2BB0B6D2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96D5F6B3-CB8F-4863-B6E1-4C69A3B34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5E1C1A13-CC5F-4C31-93EF-3A3D17873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B5378E9C-9ED3-48D9-B9F1-90B41775C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4195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AF591E3-A32B-4B85-B7E4-4C13CB0EF2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299" y="1200006"/>
            <a:ext cx="6073438" cy="433352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463B31-F022-4654-8CA5-67E9056A7BE1}"/>
              </a:ext>
            </a:extLst>
          </p:cNvPr>
          <p:cNvSpPr txBox="1"/>
          <p:nvPr/>
        </p:nvSpPr>
        <p:spPr>
          <a:xfrm>
            <a:off x="1854487" y="5605090"/>
            <a:ext cx="332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D’après </a:t>
            </a:r>
            <a:r>
              <a:rPr lang="fr-FR" i="1" dirty="0" err="1"/>
              <a:t>Struyf</a:t>
            </a:r>
            <a:r>
              <a:rPr lang="fr-FR" i="1" dirty="0"/>
              <a:t> &amp; </a:t>
            </a:r>
            <a:r>
              <a:rPr lang="fr-FR" i="1" dirty="0" err="1"/>
              <a:t>Conley</a:t>
            </a:r>
            <a:r>
              <a:rPr lang="fr-FR" i="1" dirty="0"/>
              <a:t>, 2009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BBAC95B4-2EDD-4A3F-8736-B60E11394A74}"/>
              </a:ext>
            </a:extLst>
          </p:cNvPr>
          <p:cNvSpPr txBox="1">
            <a:spLocks/>
          </p:cNvSpPr>
          <p:nvPr/>
        </p:nvSpPr>
        <p:spPr>
          <a:xfrm>
            <a:off x="838200" y="188685"/>
            <a:ext cx="10515600" cy="497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/>
              <a:t>Les zones humides: acteurs clés dans les exports de Si</a:t>
            </a:r>
          </a:p>
        </p:txBody>
      </p:sp>
    </p:spTree>
    <p:extLst>
      <p:ext uri="{BB962C8B-B14F-4D97-AF65-F5344CB8AC3E}">
        <p14:creationId xmlns:p14="http://schemas.microsoft.com/office/powerpoint/2010/main" val="109314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AF591E3-A32B-4B85-B7E4-4C13CB0EF2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299" y="1200006"/>
            <a:ext cx="6073438" cy="4333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05B111B-A410-4347-AEC2-42D4ADC5F131}"/>
              </a:ext>
            </a:extLst>
          </p:cNvPr>
          <p:cNvSpPr txBox="1"/>
          <p:nvPr/>
        </p:nvSpPr>
        <p:spPr>
          <a:xfrm>
            <a:off x="6545652" y="2399511"/>
            <a:ext cx="5418323" cy="20621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L’export de DSi dans le bassin versant augmente avec la proportion de zones humides qui y sont présentes.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D463B31-F022-4654-8CA5-67E9056A7BE1}"/>
              </a:ext>
            </a:extLst>
          </p:cNvPr>
          <p:cNvSpPr txBox="1"/>
          <p:nvPr/>
        </p:nvSpPr>
        <p:spPr>
          <a:xfrm>
            <a:off x="1854487" y="5605090"/>
            <a:ext cx="332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D’après </a:t>
            </a:r>
            <a:r>
              <a:rPr lang="fr-FR" i="1" dirty="0" err="1"/>
              <a:t>Struyf</a:t>
            </a:r>
            <a:r>
              <a:rPr lang="fr-FR" i="1" dirty="0"/>
              <a:t> &amp; </a:t>
            </a:r>
            <a:r>
              <a:rPr lang="fr-FR" i="1" dirty="0" err="1"/>
              <a:t>Conley</a:t>
            </a:r>
            <a:r>
              <a:rPr lang="fr-FR" i="1" dirty="0"/>
              <a:t>, 2009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BBAC95B4-2EDD-4A3F-8736-B60E11394A74}"/>
              </a:ext>
            </a:extLst>
          </p:cNvPr>
          <p:cNvSpPr txBox="1">
            <a:spLocks/>
          </p:cNvSpPr>
          <p:nvPr/>
        </p:nvSpPr>
        <p:spPr>
          <a:xfrm>
            <a:off x="838200" y="188685"/>
            <a:ext cx="10515600" cy="497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/>
              <a:t>Les zones humides: acteurs clés dans les exports de Si</a:t>
            </a:r>
          </a:p>
        </p:txBody>
      </p:sp>
    </p:spTree>
    <p:extLst>
      <p:ext uri="{BB962C8B-B14F-4D97-AF65-F5344CB8AC3E}">
        <p14:creationId xmlns:p14="http://schemas.microsoft.com/office/powerpoint/2010/main" val="4078131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sp>
        <p:nvSpPr>
          <p:cNvPr id="6" name="Titre 5">
            <a:extLst>
              <a:ext uri="{FF2B5EF4-FFF2-40B4-BE49-F238E27FC236}">
                <a16:creationId xmlns:a16="http://schemas.microsoft.com/office/drawing/2014/main" id="{E1DB7AFC-29F9-4CFD-ADB2-DC742A86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47" y="-183659"/>
            <a:ext cx="11890502" cy="773011"/>
          </a:xfrm>
        </p:spPr>
        <p:txBody>
          <a:bodyPr>
            <a:noAutofit/>
          </a:bodyPr>
          <a:lstStyle/>
          <a:p>
            <a:r>
              <a:rPr lang="fr-FR" sz="3000" dirty="0"/>
              <a:t>Une approche instrumentation pour quantifier les exports dissouts de Si et C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50BBEF4-91FA-4BE2-81F9-ADF5F19D0083}"/>
              </a:ext>
            </a:extLst>
          </p:cNvPr>
          <p:cNvSpPr txBox="1"/>
          <p:nvPr/>
        </p:nvSpPr>
        <p:spPr>
          <a:xfrm>
            <a:off x="8580407" y="1260436"/>
            <a:ext cx="864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M-L</a:t>
            </a:r>
          </a:p>
        </p:txBody>
      </p:sp>
    </p:spTree>
    <p:extLst>
      <p:ext uri="{BB962C8B-B14F-4D97-AF65-F5344CB8AC3E}">
        <p14:creationId xmlns:p14="http://schemas.microsoft.com/office/powerpoint/2010/main" val="2864872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3CBC8861-FCC9-4560-9EE9-94A69C88597A}"/>
              </a:ext>
            </a:extLst>
          </p:cNvPr>
          <p:cNvGrpSpPr/>
          <p:nvPr/>
        </p:nvGrpSpPr>
        <p:grpSpPr>
          <a:xfrm>
            <a:off x="276961" y="802542"/>
            <a:ext cx="5606931" cy="2923491"/>
            <a:chOff x="211616" y="1050352"/>
            <a:chExt cx="5606931" cy="2923491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EAFD4E1-6E24-4671-A54F-62B161FFF772}"/>
                </a:ext>
              </a:extLst>
            </p:cNvPr>
            <p:cNvGrpSpPr/>
            <p:nvPr/>
          </p:nvGrpSpPr>
          <p:grpSpPr>
            <a:xfrm>
              <a:off x="211616" y="1050352"/>
              <a:ext cx="5606931" cy="2917684"/>
              <a:chOff x="211616" y="1304818"/>
              <a:chExt cx="5606931" cy="2917684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50965218-ED64-4471-8890-129BF4B0E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1616" y="1304818"/>
                <a:ext cx="5469032" cy="2917684"/>
              </a:xfrm>
              <a:prstGeom prst="rect">
                <a:avLst/>
              </a:prstGeom>
            </p:spPr>
          </p:pic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6365277-A476-41E3-917B-EEC53E13D69B}"/>
                  </a:ext>
                </a:extLst>
              </p:cNvPr>
              <p:cNvSpPr txBox="1"/>
              <p:nvPr/>
            </p:nvSpPr>
            <p:spPr>
              <a:xfrm>
                <a:off x="4600575" y="1721671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CU2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CDD2212-A62D-46C1-BFDF-44862BA6674D}"/>
                  </a:ext>
                </a:extLst>
              </p:cNvPr>
              <p:cNvSpPr txBox="1"/>
              <p:nvPr/>
            </p:nvSpPr>
            <p:spPr>
              <a:xfrm>
                <a:off x="4907351" y="1919287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PZ2U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9F18AFF-2C02-4EA8-86D1-46E7088096C3}"/>
                  </a:ext>
                </a:extLst>
              </p:cNvPr>
              <p:cNvSpPr txBox="1"/>
              <p:nvPr/>
            </p:nvSpPr>
            <p:spPr>
              <a:xfrm>
                <a:off x="4907351" y="2190158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PZ5U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3EBAEAC-7B04-42D1-8531-7B0EF0B2D9DC}"/>
                  </a:ext>
                </a:extLst>
              </p:cNvPr>
              <p:cNvSpPr txBox="1"/>
              <p:nvPr/>
            </p:nvSpPr>
            <p:spPr>
              <a:xfrm>
                <a:off x="2580870" y="3602659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River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81B3DA2-C18C-4811-B2E4-D6FAD69DFE7A}"/>
                  </a:ext>
                </a:extLst>
              </p:cNvPr>
              <p:cNvSpPr txBox="1"/>
              <p:nvPr/>
            </p:nvSpPr>
            <p:spPr>
              <a:xfrm>
                <a:off x="618720" y="3778805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err="1">
                    <a:solidFill>
                      <a:schemeClr val="bg1"/>
                    </a:solidFill>
                  </a:rPr>
                  <a:t>Outlet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53D1A56-C83D-4F5A-82B0-AB03347A2D7B}"/>
                  </a:ext>
                </a:extLst>
              </p:cNvPr>
              <p:cNvSpPr txBox="1"/>
              <p:nvPr/>
            </p:nvSpPr>
            <p:spPr>
              <a:xfrm>
                <a:off x="1640872" y="3404430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PZ2D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4895816-4AF0-4BAD-8FEF-97500329925E}"/>
                  </a:ext>
                </a:extLst>
              </p:cNvPr>
              <p:cNvSpPr txBox="1"/>
              <p:nvPr/>
            </p:nvSpPr>
            <p:spPr>
              <a:xfrm>
                <a:off x="1565268" y="3624916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CD1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AD8B5CF-AFB2-4B84-8969-B91443463768}"/>
                  </a:ext>
                </a:extLst>
              </p:cNvPr>
              <p:cNvSpPr txBox="1"/>
              <p:nvPr/>
            </p:nvSpPr>
            <p:spPr>
              <a:xfrm>
                <a:off x="1428378" y="3806372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PZ4D</a:t>
                </a:r>
              </a:p>
            </p:txBody>
          </p:sp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D7167394-490B-47AF-B4B5-E0A29F4D05EF}"/>
                  </a:ext>
                </a:extLst>
              </p:cNvPr>
              <p:cNvSpPr/>
              <p:nvPr/>
            </p:nvSpPr>
            <p:spPr>
              <a:xfrm rot="9028403">
                <a:off x="2900435" y="1972821"/>
                <a:ext cx="2918112" cy="82720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95A4309-C70D-42F1-A9FC-584F9B3E4E72}"/>
                  </a:ext>
                </a:extLst>
              </p:cNvPr>
              <p:cNvSpPr/>
              <p:nvPr/>
            </p:nvSpPr>
            <p:spPr>
              <a:xfrm rot="9637820">
                <a:off x="421616" y="3248724"/>
                <a:ext cx="2752651" cy="71777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8601274-2445-4527-8771-6AF254106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7934" y="3477446"/>
              <a:ext cx="2596098" cy="496397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DD594A73-D041-4967-A50E-720550842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4" y="820614"/>
            <a:ext cx="5420911" cy="2893158"/>
          </a:xfrm>
          <a:prstGeom prst="rect">
            <a:avLst/>
          </a:prstGeom>
        </p:spPr>
      </p:pic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sp>
        <p:nvSpPr>
          <p:cNvPr id="6" name="Titre 5">
            <a:extLst>
              <a:ext uri="{FF2B5EF4-FFF2-40B4-BE49-F238E27FC236}">
                <a16:creationId xmlns:a16="http://schemas.microsoft.com/office/drawing/2014/main" id="{E1DB7AFC-29F9-4CFD-ADB2-DC742A86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47" y="-183659"/>
            <a:ext cx="11890502" cy="773011"/>
          </a:xfrm>
        </p:spPr>
        <p:txBody>
          <a:bodyPr>
            <a:noAutofit/>
          </a:bodyPr>
          <a:lstStyle/>
          <a:p>
            <a:r>
              <a:rPr lang="fr-FR" sz="3000" dirty="0"/>
              <a:t>Une approche instrumentation pour quantifier les exports dissouts de Si et C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C1B5416-9510-421B-8069-11D571BFA666}"/>
              </a:ext>
            </a:extLst>
          </p:cNvPr>
          <p:cNvSpPr txBox="1"/>
          <p:nvPr/>
        </p:nvSpPr>
        <p:spPr>
          <a:xfrm>
            <a:off x="574753" y="472448"/>
            <a:ext cx="51570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Tourbière de La Guette – depuis 2021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50BBEF4-91FA-4BE2-81F9-ADF5F19D0083}"/>
              </a:ext>
            </a:extLst>
          </p:cNvPr>
          <p:cNvSpPr txBox="1"/>
          <p:nvPr/>
        </p:nvSpPr>
        <p:spPr>
          <a:xfrm>
            <a:off x="8580407" y="1260436"/>
            <a:ext cx="864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M-L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9ACED6C-7A39-400E-AA24-AAD31D278FE7}"/>
              </a:ext>
            </a:extLst>
          </p:cNvPr>
          <p:cNvSpPr/>
          <p:nvPr/>
        </p:nvSpPr>
        <p:spPr>
          <a:xfrm>
            <a:off x="289844" y="486637"/>
            <a:ext cx="5456433" cy="545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3517F390-DEBA-42D0-8E37-9C21FB843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787" y="3209785"/>
            <a:ext cx="2596098" cy="4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0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3CBC8861-FCC9-4560-9EE9-94A69C88597A}"/>
              </a:ext>
            </a:extLst>
          </p:cNvPr>
          <p:cNvGrpSpPr/>
          <p:nvPr/>
        </p:nvGrpSpPr>
        <p:grpSpPr>
          <a:xfrm>
            <a:off x="276961" y="802542"/>
            <a:ext cx="5606931" cy="2923491"/>
            <a:chOff x="211616" y="1050352"/>
            <a:chExt cx="5606931" cy="2923491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EAFD4E1-6E24-4671-A54F-62B161FFF772}"/>
                </a:ext>
              </a:extLst>
            </p:cNvPr>
            <p:cNvGrpSpPr/>
            <p:nvPr/>
          </p:nvGrpSpPr>
          <p:grpSpPr>
            <a:xfrm>
              <a:off x="211616" y="1050352"/>
              <a:ext cx="5606931" cy="2917684"/>
              <a:chOff x="211616" y="1304818"/>
              <a:chExt cx="5606931" cy="2917684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50965218-ED64-4471-8890-129BF4B0E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1616" y="1304818"/>
                <a:ext cx="5469032" cy="2917684"/>
              </a:xfrm>
              <a:prstGeom prst="rect">
                <a:avLst/>
              </a:prstGeom>
            </p:spPr>
          </p:pic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6365277-A476-41E3-917B-EEC53E13D69B}"/>
                  </a:ext>
                </a:extLst>
              </p:cNvPr>
              <p:cNvSpPr txBox="1"/>
              <p:nvPr/>
            </p:nvSpPr>
            <p:spPr>
              <a:xfrm>
                <a:off x="4600575" y="1721671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CU2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CDD2212-A62D-46C1-BFDF-44862BA6674D}"/>
                  </a:ext>
                </a:extLst>
              </p:cNvPr>
              <p:cNvSpPr txBox="1"/>
              <p:nvPr/>
            </p:nvSpPr>
            <p:spPr>
              <a:xfrm>
                <a:off x="4907351" y="1919287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PZ2U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9F18AFF-2C02-4EA8-86D1-46E7088096C3}"/>
                  </a:ext>
                </a:extLst>
              </p:cNvPr>
              <p:cNvSpPr txBox="1"/>
              <p:nvPr/>
            </p:nvSpPr>
            <p:spPr>
              <a:xfrm>
                <a:off x="4907351" y="2190158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PZ5U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3EBAEAC-7B04-42D1-8531-7B0EF0B2D9DC}"/>
                  </a:ext>
                </a:extLst>
              </p:cNvPr>
              <p:cNvSpPr txBox="1"/>
              <p:nvPr/>
            </p:nvSpPr>
            <p:spPr>
              <a:xfrm>
                <a:off x="2580870" y="3602659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River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81B3DA2-C18C-4811-B2E4-D6FAD69DFE7A}"/>
                  </a:ext>
                </a:extLst>
              </p:cNvPr>
              <p:cNvSpPr txBox="1"/>
              <p:nvPr/>
            </p:nvSpPr>
            <p:spPr>
              <a:xfrm>
                <a:off x="618720" y="3778805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err="1">
                    <a:solidFill>
                      <a:schemeClr val="bg1"/>
                    </a:solidFill>
                  </a:rPr>
                  <a:t>Outlet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53D1A56-C83D-4F5A-82B0-AB03347A2D7B}"/>
                  </a:ext>
                </a:extLst>
              </p:cNvPr>
              <p:cNvSpPr txBox="1"/>
              <p:nvPr/>
            </p:nvSpPr>
            <p:spPr>
              <a:xfrm>
                <a:off x="1640872" y="3404430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PZ2D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4895816-4AF0-4BAD-8FEF-97500329925E}"/>
                  </a:ext>
                </a:extLst>
              </p:cNvPr>
              <p:cNvSpPr txBox="1"/>
              <p:nvPr/>
            </p:nvSpPr>
            <p:spPr>
              <a:xfrm>
                <a:off x="1565268" y="3624916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CD1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AD8B5CF-AFB2-4B84-8969-B91443463768}"/>
                  </a:ext>
                </a:extLst>
              </p:cNvPr>
              <p:cNvSpPr txBox="1"/>
              <p:nvPr/>
            </p:nvSpPr>
            <p:spPr>
              <a:xfrm>
                <a:off x="1428378" y="3806372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PZ4D</a:t>
                </a:r>
              </a:p>
            </p:txBody>
          </p:sp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D7167394-490B-47AF-B4B5-E0A29F4D05EF}"/>
                  </a:ext>
                </a:extLst>
              </p:cNvPr>
              <p:cNvSpPr/>
              <p:nvPr/>
            </p:nvSpPr>
            <p:spPr>
              <a:xfrm rot="9028403">
                <a:off x="2900435" y="1972821"/>
                <a:ext cx="2918112" cy="82720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95A4309-C70D-42F1-A9FC-584F9B3E4E72}"/>
                  </a:ext>
                </a:extLst>
              </p:cNvPr>
              <p:cNvSpPr/>
              <p:nvPr/>
            </p:nvSpPr>
            <p:spPr>
              <a:xfrm rot="9637820">
                <a:off x="421616" y="3248724"/>
                <a:ext cx="2752651" cy="71777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8601274-2445-4527-8771-6AF254106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7934" y="3477446"/>
              <a:ext cx="2596098" cy="496397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DD594A73-D041-4967-A50E-720550842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4" y="820614"/>
            <a:ext cx="5420911" cy="2893158"/>
          </a:xfrm>
          <a:prstGeom prst="rect">
            <a:avLst/>
          </a:prstGeom>
        </p:spPr>
      </p:pic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sp>
        <p:nvSpPr>
          <p:cNvPr id="6" name="Titre 5">
            <a:extLst>
              <a:ext uri="{FF2B5EF4-FFF2-40B4-BE49-F238E27FC236}">
                <a16:creationId xmlns:a16="http://schemas.microsoft.com/office/drawing/2014/main" id="{E1DB7AFC-29F9-4CFD-ADB2-DC742A86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47" y="-183659"/>
            <a:ext cx="11890502" cy="773011"/>
          </a:xfrm>
        </p:spPr>
        <p:txBody>
          <a:bodyPr>
            <a:noAutofit/>
          </a:bodyPr>
          <a:lstStyle/>
          <a:p>
            <a:r>
              <a:rPr lang="fr-FR" sz="3000" dirty="0"/>
              <a:t>Une approche instrumentation pour quantifier les exports dissouts de Si et C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C1B5416-9510-421B-8069-11D571BFA666}"/>
              </a:ext>
            </a:extLst>
          </p:cNvPr>
          <p:cNvSpPr txBox="1"/>
          <p:nvPr/>
        </p:nvSpPr>
        <p:spPr>
          <a:xfrm>
            <a:off x="574753" y="472448"/>
            <a:ext cx="51570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Tourbière de La Guette – depuis 2021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495439C-1933-43FD-993B-C05D44131CC6}"/>
              </a:ext>
            </a:extLst>
          </p:cNvPr>
          <p:cNvSpPr txBox="1"/>
          <p:nvPr/>
        </p:nvSpPr>
        <p:spPr>
          <a:xfrm>
            <a:off x="6053772" y="802542"/>
            <a:ext cx="638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Etang de la </a:t>
            </a:r>
            <a:r>
              <a:rPr lang="fr-FR" b="1" i="1" dirty="0" err="1"/>
              <a:t>Beulie</a:t>
            </a:r>
            <a:r>
              <a:rPr lang="fr-FR" b="1" i="1" dirty="0"/>
              <a:t> (BV Egoutier) – suivi depuis </a:t>
            </a:r>
            <a:r>
              <a:rPr lang="fr-FR" b="1" i="1" dirty="0" err="1"/>
              <a:t>fev</a:t>
            </a:r>
            <a:r>
              <a:rPr lang="fr-FR" b="1" i="1" dirty="0"/>
              <a:t> 2025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50BBEF4-91FA-4BE2-81F9-ADF5F19D0083}"/>
              </a:ext>
            </a:extLst>
          </p:cNvPr>
          <p:cNvSpPr txBox="1"/>
          <p:nvPr/>
        </p:nvSpPr>
        <p:spPr>
          <a:xfrm>
            <a:off x="8580407" y="1260436"/>
            <a:ext cx="864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M-L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BA27EBE6-F9A8-4B89-AA39-7A83B1AF3F6F}"/>
              </a:ext>
            </a:extLst>
          </p:cNvPr>
          <p:cNvGrpSpPr/>
          <p:nvPr/>
        </p:nvGrpSpPr>
        <p:grpSpPr>
          <a:xfrm>
            <a:off x="6365787" y="820714"/>
            <a:ext cx="5461325" cy="2878170"/>
            <a:chOff x="6531753" y="1193376"/>
            <a:chExt cx="5461325" cy="2878170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A2BFCE49-2180-406C-8020-3C5BD684936F}"/>
                </a:ext>
              </a:extLst>
            </p:cNvPr>
            <p:cNvGrpSpPr/>
            <p:nvPr/>
          </p:nvGrpSpPr>
          <p:grpSpPr>
            <a:xfrm>
              <a:off x="6531753" y="1193376"/>
              <a:ext cx="5461325" cy="2870613"/>
              <a:chOff x="6531753" y="1193376"/>
              <a:chExt cx="5461325" cy="2870613"/>
            </a:xfrm>
          </p:grpSpPr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D9E7C93E-0EFA-4242-BF3E-1D3A78ACAC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3147" t="25396" b="5639"/>
              <a:stretch/>
            </p:blipFill>
            <p:spPr>
              <a:xfrm>
                <a:off x="6531753" y="1193376"/>
                <a:ext cx="5461325" cy="2870613"/>
              </a:xfrm>
              <a:prstGeom prst="rect">
                <a:avLst/>
              </a:prstGeom>
            </p:spPr>
          </p:pic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93548325-94C2-43B3-A22F-B7EB551397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542" t="369" r="89147" b="76512"/>
              <a:stretch/>
            </p:blipFill>
            <p:spPr>
              <a:xfrm>
                <a:off x="6573056" y="1272048"/>
                <a:ext cx="351609" cy="644455"/>
              </a:xfrm>
              <a:prstGeom prst="rect">
                <a:avLst/>
              </a:prstGeom>
            </p:spPr>
          </p:pic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F2CE5213-4B4F-4B48-93CB-37B9366751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9217" t="-312" r="68399" b="92703"/>
              <a:stretch/>
            </p:blipFill>
            <p:spPr>
              <a:xfrm>
                <a:off x="6912580" y="1258732"/>
                <a:ext cx="1262184" cy="316723"/>
              </a:xfrm>
              <a:prstGeom prst="rect">
                <a:avLst/>
              </a:prstGeom>
            </p:spPr>
          </p:pic>
        </p:grp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17E28F85-1B2B-4519-97AD-03D156548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92695" y="3345220"/>
              <a:ext cx="898919" cy="726326"/>
            </a:xfrm>
            <a:prstGeom prst="rect">
              <a:avLst/>
            </a:prstGeom>
          </p:spPr>
        </p:pic>
      </p:grp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08FC33D-5562-4F74-B0F5-F70A6FC2F7BD}"/>
              </a:ext>
            </a:extLst>
          </p:cNvPr>
          <p:cNvSpPr txBox="1"/>
          <p:nvPr/>
        </p:nvSpPr>
        <p:spPr>
          <a:xfrm>
            <a:off x="6657303" y="459842"/>
            <a:ext cx="515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Etang de la </a:t>
            </a:r>
            <a:r>
              <a:rPr lang="fr-FR" b="1" i="1" dirty="0" err="1"/>
              <a:t>Beulie</a:t>
            </a:r>
            <a:r>
              <a:rPr lang="fr-FR" b="1" i="1" dirty="0"/>
              <a:t> (BV Egoutier) – depuis fév. 2025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9ACED6C-7A39-400E-AA24-AAD31D278FE7}"/>
              </a:ext>
            </a:extLst>
          </p:cNvPr>
          <p:cNvSpPr/>
          <p:nvPr/>
        </p:nvSpPr>
        <p:spPr>
          <a:xfrm>
            <a:off x="289844" y="486637"/>
            <a:ext cx="5456433" cy="545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39CAC77-B7CB-4DF2-834F-F0FE92CC5A9E}"/>
              </a:ext>
            </a:extLst>
          </p:cNvPr>
          <p:cNvSpPr/>
          <p:nvPr/>
        </p:nvSpPr>
        <p:spPr>
          <a:xfrm>
            <a:off x="6357922" y="472448"/>
            <a:ext cx="5456433" cy="545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3517F390-DEBA-42D0-8E37-9C21FB843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787" y="3209785"/>
            <a:ext cx="2596098" cy="4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36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9EBBD348-C2A5-4659-B7D0-0535013B8D23}"/>
              </a:ext>
            </a:extLst>
          </p:cNvPr>
          <p:cNvGrpSpPr/>
          <p:nvPr/>
        </p:nvGrpSpPr>
        <p:grpSpPr>
          <a:xfrm>
            <a:off x="3657036" y="655469"/>
            <a:ext cx="4942217" cy="5616144"/>
            <a:chOff x="3458351" y="767795"/>
            <a:chExt cx="5275297" cy="5994644"/>
          </a:xfrm>
        </p:grpSpPr>
        <p:pic>
          <p:nvPicPr>
            <p:cNvPr id="20" name="Image 19" descr="Une image contenant Dessin d’enfant, conception, créativité, art&#10;&#10;Description générée automatiquement">
              <a:extLst>
                <a:ext uri="{FF2B5EF4-FFF2-40B4-BE49-F238E27FC236}">
                  <a16:creationId xmlns:a16="http://schemas.microsoft.com/office/drawing/2014/main" id="{2F60EB2F-01AF-3CA1-64E8-3A0D2D942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065" y="2163279"/>
              <a:ext cx="2790966" cy="2790966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6B1C016-0FDA-E145-0AC1-E9F8639AAC38}"/>
                </a:ext>
              </a:extLst>
            </p:cNvPr>
            <p:cNvSpPr txBox="1"/>
            <p:nvPr/>
          </p:nvSpPr>
          <p:spPr>
            <a:xfrm>
              <a:off x="3698085" y="4859982"/>
              <a:ext cx="10872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DOC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F9342C9-99BE-21E0-E2C0-F36F6C2134B2}"/>
                </a:ext>
              </a:extLst>
            </p:cNvPr>
            <p:cNvSpPr txBox="1"/>
            <p:nvPr/>
          </p:nvSpPr>
          <p:spPr>
            <a:xfrm>
              <a:off x="6898852" y="4859982"/>
              <a:ext cx="7973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DSi</a:t>
              </a:r>
            </a:p>
          </p:txBody>
        </p:sp>
        <p:sp>
          <p:nvSpPr>
            <p:cNvPr id="35" name="Flèche : bas 34">
              <a:extLst>
                <a:ext uri="{FF2B5EF4-FFF2-40B4-BE49-F238E27FC236}">
                  <a16:creationId xmlns:a16="http://schemas.microsoft.com/office/drawing/2014/main" id="{114C1211-C170-D766-45FD-6244216B3567}"/>
                </a:ext>
              </a:extLst>
            </p:cNvPr>
            <p:cNvSpPr/>
            <p:nvPr/>
          </p:nvSpPr>
          <p:spPr>
            <a:xfrm rot="10800000">
              <a:off x="5384589" y="1357703"/>
              <a:ext cx="510362" cy="112125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Flèche : bas 36">
              <a:extLst>
                <a:ext uri="{FF2B5EF4-FFF2-40B4-BE49-F238E27FC236}">
                  <a16:creationId xmlns:a16="http://schemas.microsoft.com/office/drawing/2014/main" id="{20239E07-26F1-2E24-1155-88833296DD98}"/>
                </a:ext>
              </a:extLst>
            </p:cNvPr>
            <p:cNvSpPr/>
            <p:nvPr/>
          </p:nvSpPr>
          <p:spPr>
            <a:xfrm rot="10800000">
              <a:off x="4860859" y="2204994"/>
              <a:ext cx="417299" cy="74996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Flèche : bas 37">
              <a:extLst>
                <a:ext uri="{FF2B5EF4-FFF2-40B4-BE49-F238E27FC236}">
                  <a16:creationId xmlns:a16="http://schemas.microsoft.com/office/drawing/2014/main" id="{30A5AAE3-A101-34D9-10CD-D2425E3CD3CF}"/>
                </a:ext>
              </a:extLst>
            </p:cNvPr>
            <p:cNvSpPr/>
            <p:nvPr/>
          </p:nvSpPr>
          <p:spPr>
            <a:xfrm rot="10800000">
              <a:off x="6155167" y="2309454"/>
              <a:ext cx="417299" cy="74996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D792D0EC-C4B6-4C68-6439-3A4A76669DE6}"/>
                </a:ext>
              </a:extLst>
            </p:cNvPr>
            <p:cNvSpPr/>
            <p:nvPr/>
          </p:nvSpPr>
          <p:spPr>
            <a:xfrm>
              <a:off x="3513591" y="823022"/>
              <a:ext cx="1499072" cy="150340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3542F0A-A018-4481-E3BC-79BBF08714F3}"/>
                </a:ext>
              </a:extLst>
            </p:cNvPr>
            <p:cNvSpPr txBox="1"/>
            <p:nvPr/>
          </p:nvSpPr>
          <p:spPr>
            <a:xfrm>
              <a:off x="3903024" y="1178497"/>
              <a:ext cx="10872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</a:t>
              </a:r>
              <a:r>
                <a:rPr kumimoji="0" lang="fr-FR" sz="2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CH</a:t>
              </a:r>
              <a:r>
                <a:rPr kumimoji="0" lang="fr-FR" sz="2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8F94C13-2DD6-1FF0-BD1F-6ACFC42D6366}"/>
                </a:ext>
              </a:extLst>
            </p:cNvPr>
            <p:cNvSpPr txBox="1"/>
            <p:nvPr/>
          </p:nvSpPr>
          <p:spPr>
            <a:xfrm>
              <a:off x="5725888" y="787012"/>
              <a:ext cx="2228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Flux </a:t>
              </a:r>
              <a:r>
                <a:rPr lang="fr-FR" dirty="0">
                  <a:solidFill>
                    <a:prstClr val="black"/>
                  </a:solidFill>
                  <a:latin typeface="Aptos" panose="02110004020202020204"/>
                </a:rPr>
                <a:t>d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 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forme gazeuse (GHG) 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540778-398F-A173-DD07-92CE1F8B861E}"/>
                </a:ext>
              </a:extLst>
            </p:cNvPr>
            <p:cNvSpPr/>
            <p:nvPr/>
          </p:nvSpPr>
          <p:spPr>
            <a:xfrm>
              <a:off x="3458351" y="767795"/>
              <a:ext cx="5275297" cy="59946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1765704A-9E2C-400C-9351-8BC93910480B}"/>
              </a:ext>
            </a:extLst>
          </p:cNvPr>
          <p:cNvGrpSpPr/>
          <p:nvPr/>
        </p:nvGrpSpPr>
        <p:grpSpPr>
          <a:xfrm>
            <a:off x="0" y="6454498"/>
            <a:ext cx="12192000" cy="403501"/>
            <a:chOff x="0" y="6454498"/>
            <a:chExt cx="12192000" cy="40350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2A81180-0BF7-4C47-88B0-FCEDC7111867}"/>
                </a:ext>
              </a:extLst>
            </p:cNvPr>
            <p:cNvSpPr/>
            <p:nvPr/>
          </p:nvSpPr>
          <p:spPr>
            <a:xfrm>
              <a:off x="0" y="6454498"/>
              <a:ext cx="12192000" cy="4035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C7ED6FB8-528D-45FA-84AA-677EF6B48689}"/>
                </a:ext>
              </a:extLst>
            </p:cNvPr>
            <p:cNvSpPr txBox="1"/>
            <p:nvPr/>
          </p:nvSpPr>
          <p:spPr>
            <a:xfrm>
              <a:off x="460022" y="6512414"/>
              <a:ext cx="563597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5</a:t>
              </a:r>
              <a:r>
                <a:rPr lang="en-US" sz="1200" i="1" baseline="30000" dirty="0">
                  <a:solidFill>
                    <a:prstClr val="black"/>
                  </a:solidFill>
                  <a:latin typeface="Calibri" panose="020F0502020204030204"/>
                </a:rPr>
                <a:t>èmes</a:t>
              </a: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1200" i="1" dirty="0" err="1">
                  <a:solidFill>
                    <a:prstClr val="black"/>
                  </a:solidFill>
                  <a:latin typeface="Calibri" panose="020F0502020204030204"/>
                </a:rPr>
                <a:t>Journées</a:t>
              </a: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1200" i="1" dirty="0" err="1">
                  <a:solidFill>
                    <a:prstClr val="black"/>
                  </a:solidFill>
                  <a:latin typeface="Calibri" panose="020F0502020204030204"/>
                </a:rPr>
                <a:t>Scientifiques</a:t>
              </a: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 du SNO </a:t>
              </a:r>
              <a:r>
                <a:rPr lang="en-US" sz="1200" i="1" dirty="0" err="1">
                  <a:solidFill>
                    <a:prstClr val="black"/>
                  </a:solidFill>
                  <a:latin typeface="Calibri" panose="020F0502020204030204"/>
                </a:rPr>
                <a:t>Observil</a:t>
              </a: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Strasbourg 12/06/2025-13/06/2025</a:t>
              </a:r>
              <a:endPara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Titre 1">
            <a:extLst>
              <a:ext uri="{FF2B5EF4-FFF2-40B4-BE49-F238E27FC236}">
                <a16:creationId xmlns:a16="http://schemas.microsoft.com/office/drawing/2014/main" id="{635DB781-CFB9-4D08-9E47-E66AD219C657}"/>
              </a:ext>
            </a:extLst>
          </p:cNvPr>
          <p:cNvSpPr txBox="1">
            <a:spLocks/>
          </p:cNvSpPr>
          <p:nvPr/>
        </p:nvSpPr>
        <p:spPr>
          <a:xfrm>
            <a:off x="838200" y="3091"/>
            <a:ext cx="10515600" cy="497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Question </a:t>
            </a:r>
            <a:r>
              <a:rPr lang="fr-FR" sz="3600" dirty="0">
                <a:solidFill>
                  <a:sysClr val="windowText" lastClr="000000"/>
                </a:solidFill>
                <a:latin typeface="Calibri Light" panose="020F0302020204030204"/>
              </a:rPr>
              <a:t>1: Quantifier les exports de Si et C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A78CA5-1C29-483B-8729-986C455ED4FC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ACCA0A2-A513-4695-8730-8797C265F2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C5C6D6D-B361-4C99-BFE2-8F73F95737BC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31C42F2F-08BE-44FB-9E45-5FFCF32147D4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40D1E85-9F9C-40F1-BEDF-451C9B90BC94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7FF2991E-0B20-4CD4-8401-69B0113BE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25" name="Graphique 24">
              <a:extLst>
                <a:ext uri="{FF2B5EF4-FFF2-40B4-BE49-F238E27FC236}">
                  <a16:creationId xmlns:a16="http://schemas.microsoft.com/office/drawing/2014/main" id="{DC3C9E99-0A8A-40BC-A2D7-87C39027C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FA7F20AB-3710-4E1B-9F39-E22F9C8E7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25F2CC1-A0BB-4653-A3CA-67C83D790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0A1109B-83CC-47A0-A3D7-B5622E958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8748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3CBC8861-FCC9-4560-9EE9-94A69C88597A}"/>
              </a:ext>
            </a:extLst>
          </p:cNvPr>
          <p:cNvGrpSpPr/>
          <p:nvPr/>
        </p:nvGrpSpPr>
        <p:grpSpPr>
          <a:xfrm>
            <a:off x="276961" y="802542"/>
            <a:ext cx="5606931" cy="2923491"/>
            <a:chOff x="211616" y="1050352"/>
            <a:chExt cx="5606931" cy="2923491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EAFD4E1-6E24-4671-A54F-62B161FFF772}"/>
                </a:ext>
              </a:extLst>
            </p:cNvPr>
            <p:cNvGrpSpPr/>
            <p:nvPr/>
          </p:nvGrpSpPr>
          <p:grpSpPr>
            <a:xfrm>
              <a:off x="211616" y="1050352"/>
              <a:ext cx="5606931" cy="2917684"/>
              <a:chOff x="211616" y="1304818"/>
              <a:chExt cx="5606931" cy="2917684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50965218-ED64-4471-8890-129BF4B0E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1616" y="1304818"/>
                <a:ext cx="5469032" cy="2917684"/>
              </a:xfrm>
              <a:prstGeom prst="rect">
                <a:avLst/>
              </a:prstGeom>
            </p:spPr>
          </p:pic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6365277-A476-41E3-917B-EEC53E13D69B}"/>
                  </a:ext>
                </a:extLst>
              </p:cNvPr>
              <p:cNvSpPr txBox="1"/>
              <p:nvPr/>
            </p:nvSpPr>
            <p:spPr>
              <a:xfrm>
                <a:off x="4600575" y="1721671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CU2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CDD2212-A62D-46C1-BFDF-44862BA6674D}"/>
                  </a:ext>
                </a:extLst>
              </p:cNvPr>
              <p:cNvSpPr txBox="1"/>
              <p:nvPr/>
            </p:nvSpPr>
            <p:spPr>
              <a:xfrm>
                <a:off x="4907351" y="1919287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PZ2U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9F18AFF-2C02-4EA8-86D1-46E7088096C3}"/>
                  </a:ext>
                </a:extLst>
              </p:cNvPr>
              <p:cNvSpPr txBox="1"/>
              <p:nvPr/>
            </p:nvSpPr>
            <p:spPr>
              <a:xfrm>
                <a:off x="4907351" y="2190158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PZ5U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3EBAEAC-7B04-42D1-8531-7B0EF0B2D9DC}"/>
                  </a:ext>
                </a:extLst>
              </p:cNvPr>
              <p:cNvSpPr txBox="1"/>
              <p:nvPr/>
            </p:nvSpPr>
            <p:spPr>
              <a:xfrm>
                <a:off x="2580870" y="3602659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River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81B3DA2-C18C-4811-B2E4-D6FAD69DFE7A}"/>
                  </a:ext>
                </a:extLst>
              </p:cNvPr>
              <p:cNvSpPr txBox="1"/>
              <p:nvPr/>
            </p:nvSpPr>
            <p:spPr>
              <a:xfrm>
                <a:off x="618720" y="3778805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err="1">
                    <a:solidFill>
                      <a:schemeClr val="bg1"/>
                    </a:solidFill>
                  </a:rPr>
                  <a:t>Outlet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53D1A56-C83D-4F5A-82B0-AB03347A2D7B}"/>
                  </a:ext>
                </a:extLst>
              </p:cNvPr>
              <p:cNvSpPr txBox="1"/>
              <p:nvPr/>
            </p:nvSpPr>
            <p:spPr>
              <a:xfrm>
                <a:off x="1640872" y="3404430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PZ2D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4895816-4AF0-4BAD-8FEF-97500329925E}"/>
                  </a:ext>
                </a:extLst>
              </p:cNvPr>
              <p:cNvSpPr txBox="1"/>
              <p:nvPr/>
            </p:nvSpPr>
            <p:spPr>
              <a:xfrm>
                <a:off x="1565268" y="3624916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CD1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AD8B5CF-AFB2-4B84-8969-B91443463768}"/>
                  </a:ext>
                </a:extLst>
              </p:cNvPr>
              <p:cNvSpPr txBox="1"/>
              <p:nvPr/>
            </p:nvSpPr>
            <p:spPr>
              <a:xfrm>
                <a:off x="1428378" y="3806372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PZ4D</a:t>
                </a:r>
              </a:p>
            </p:txBody>
          </p:sp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D7167394-490B-47AF-B4B5-E0A29F4D05EF}"/>
                  </a:ext>
                </a:extLst>
              </p:cNvPr>
              <p:cNvSpPr/>
              <p:nvPr/>
            </p:nvSpPr>
            <p:spPr>
              <a:xfrm rot="9028403">
                <a:off x="2900435" y="1972821"/>
                <a:ext cx="2918112" cy="82720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95A4309-C70D-42F1-A9FC-584F9B3E4E72}"/>
                  </a:ext>
                </a:extLst>
              </p:cNvPr>
              <p:cNvSpPr/>
              <p:nvPr/>
            </p:nvSpPr>
            <p:spPr>
              <a:xfrm rot="9637820">
                <a:off x="421616" y="3248724"/>
                <a:ext cx="2752651" cy="71777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8601274-2445-4527-8771-6AF254106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7934" y="3477446"/>
              <a:ext cx="2596098" cy="496397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DD594A73-D041-4967-A50E-720550842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4" y="820614"/>
            <a:ext cx="5420911" cy="2893158"/>
          </a:xfrm>
          <a:prstGeom prst="rect">
            <a:avLst/>
          </a:prstGeom>
        </p:spPr>
      </p:pic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sp>
        <p:nvSpPr>
          <p:cNvPr id="6" name="Titre 5">
            <a:extLst>
              <a:ext uri="{FF2B5EF4-FFF2-40B4-BE49-F238E27FC236}">
                <a16:creationId xmlns:a16="http://schemas.microsoft.com/office/drawing/2014/main" id="{E1DB7AFC-29F9-4CFD-ADB2-DC742A86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47" y="-183659"/>
            <a:ext cx="11890502" cy="773011"/>
          </a:xfrm>
        </p:spPr>
        <p:txBody>
          <a:bodyPr>
            <a:noAutofit/>
          </a:bodyPr>
          <a:lstStyle/>
          <a:p>
            <a:r>
              <a:rPr lang="fr-FR" sz="3000" dirty="0"/>
              <a:t>Une approche instrumentation pour quantifier les exports dissouts de Si et C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C1B5416-9510-421B-8069-11D571BFA666}"/>
              </a:ext>
            </a:extLst>
          </p:cNvPr>
          <p:cNvSpPr txBox="1"/>
          <p:nvPr/>
        </p:nvSpPr>
        <p:spPr>
          <a:xfrm>
            <a:off x="574753" y="472448"/>
            <a:ext cx="51570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Tourbière de La Guette – depuis 2021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495439C-1933-43FD-993B-C05D44131CC6}"/>
              </a:ext>
            </a:extLst>
          </p:cNvPr>
          <p:cNvSpPr txBox="1"/>
          <p:nvPr/>
        </p:nvSpPr>
        <p:spPr>
          <a:xfrm>
            <a:off x="6053772" y="802542"/>
            <a:ext cx="638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Etang de la </a:t>
            </a:r>
            <a:r>
              <a:rPr lang="fr-FR" b="1" i="1" dirty="0" err="1"/>
              <a:t>Beulie</a:t>
            </a:r>
            <a:r>
              <a:rPr lang="fr-FR" b="1" i="1" dirty="0"/>
              <a:t> (BV Egoutier) – suivi depuis </a:t>
            </a:r>
            <a:r>
              <a:rPr lang="fr-FR" b="1" i="1" dirty="0" err="1"/>
              <a:t>fev</a:t>
            </a:r>
            <a:r>
              <a:rPr lang="fr-FR" b="1" i="1" dirty="0"/>
              <a:t> 2025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50BBEF4-91FA-4BE2-81F9-ADF5F19D0083}"/>
              </a:ext>
            </a:extLst>
          </p:cNvPr>
          <p:cNvSpPr txBox="1"/>
          <p:nvPr/>
        </p:nvSpPr>
        <p:spPr>
          <a:xfrm>
            <a:off x="8580407" y="1260436"/>
            <a:ext cx="864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M-L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BA27EBE6-F9A8-4B89-AA39-7A83B1AF3F6F}"/>
              </a:ext>
            </a:extLst>
          </p:cNvPr>
          <p:cNvGrpSpPr/>
          <p:nvPr/>
        </p:nvGrpSpPr>
        <p:grpSpPr>
          <a:xfrm>
            <a:off x="6365787" y="820714"/>
            <a:ext cx="5461325" cy="2878170"/>
            <a:chOff x="6531753" y="1193376"/>
            <a:chExt cx="5461325" cy="2878170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A2BFCE49-2180-406C-8020-3C5BD684936F}"/>
                </a:ext>
              </a:extLst>
            </p:cNvPr>
            <p:cNvGrpSpPr/>
            <p:nvPr/>
          </p:nvGrpSpPr>
          <p:grpSpPr>
            <a:xfrm>
              <a:off x="6531753" y="1193376"/>
              <a:ext cx="5461325" cy="2870613"/>
              <a:chOff x="6531753" y="1193376"/>
              <a:chExt cx="5461325" cy="2870613"/>
            </a:xfrm>
          </p:grpSpPr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D9E7C93E-0EFA-4242-BF3E-1D3A78ACAC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3147" t="25396" b="5639"/>
              <a:stretch/>
            </p:blipFill>
            <p:spPr>
              <a:xfrm>
                <a:off x="6531753" y="1193376"/>
                <a:ext cx="5461325" cy="2870613"/>
              </a:xfrm>
              <a:prstGeom prst="rect">
                <a:avLst/>
              </a:prstGeom>
            </p:spPr>
          </p:pic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93548325-94C2-43B3-A22F-B7EB551397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542" t="369" r="89147" b="76512"/>
              <a:stretch/>
            </p:blipFill>
            <p:spPr>
              <a:xfrm>
                <a:off x="6573056" y="1272048"/>
                <a:ext cx="351609" cy="644455"/>
              </a:xfrm>
              <a:prstGeom prst="rect">
                <a:avLst/>
              </a:prstGeom>
            </p:spPr>
          </p:pic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F2CE5213-4B4F-4B48-93CB-37B9366751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9217" t="-312" r="68399" b="92703"/>
              <a:stretch/>
            </p:blipFill>
            <p:spPr>
              <a:xfrm>
                <a:off x="6912580" y="1258732"/>
                <a:ext cx="1262184" cy="316723"/>
              </a:xfrm>
              <a:prstGeom prst="rect">
                <a:avLst/>
              </a:prstGeom>
            </p:spPr>
          </p:pic>
        </p:grp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17E28F85-1B2B-4519-97AD-03D156548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92695" y="3345220"/>
              <a:ext cx="898919" cy="726326"/>
            </a:xfrm>
            <a:prstGeom prst="rect">
              <a:avLst/>
            </a:prstGeom>
          </p:spPr>
        </p:pic>
      </p:grp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08FC33D-5562-4F74-B0F5-F70A6FC2F7BD}"/>
              </a:ext>
            </a:extLst>
          </p:cNvPr>
          <p:cNvSpPr txBox="1"/>
          <p:nvPr/>
        </p:nvSpPr>
        <p:spPr>
          <a:xfrm>
            <a:off x="6657303" y="459842"/>
            <a:ext cx="515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Etang de la </a:t>
            </a:r>
            <a:r>
              <a:rPr lang="fr-FR" b="1" i="1" dirty="0" err="1"/>
              <a:t>Beulie</a:t>
            </a:r>
            <a:r>
              <a:rPr lang="fr-FR" b="1" i="1" dirty="0"/>
              <a:t> (BV Egoutier) – depuis fév. 2025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9ACED6C-7A39-400E-AA24-AAD31D278FE7}"/>
              </a:ext>
            </a:extLst>
          </p:cNvPr>
          <p:cNvSpPr/>
          <p:nvPr/>
        </p:nvSpPr>
        <p:spPr>
          <a:xfrm>
            <a:off x="289844" y="486637"/>
            <a:ext cx="5456433" cy="545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39CAC77-B7CB-4DF2-834F-F0FE92CC5A9E}"/>
              </a:ext>
            </a:extLst>
          </p:cNvPr>
          <p:cNvSpPr/>
          <p:nvPr/>
        </p:nvSpPr>
        <p:spPr>
          <a:xfrm>
            <a:off x="6357922" y="472448"/>
            <a:ext cx="5456433" cy="545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3517F390-DEBA-42D0-8E37-9C21FB843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787" y="3209785"/>
            <a:ext cx="2596098" cy="496397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F7090188-3F89-495A-9872-3B31D19BA516}"/>
              </a:ext>
            </a:extLst>
          </p:cNvPr>
          <p:cNvSpPr txBox="1"/>
          <p:nvPr/>
        </p:nvSpPr>
        <p:spPr>
          <a:xfrm>
            <a:off x="5426577" y="5952370"/>
            <a:ext cx="1254390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rgbClr val="C00000"/>
                </a:solidFill>
              </a:rPr>
              <a:t>F=Q*C</a:t>
            </a:r>
          </a:p>
        </p:txBody>
      </p:sp>
    </p:spTree>
    <p:extLst>
      <p:ext uri="{BB962C8B-B14F-4D97-AF65-F5344CB8AC3E}">
        <p14:creationId xmlns:p14="http://schemas.microsoft.com/office/powerpoint/2010/main" val="103678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sp>
        <p:nvSpPr>
          <p:cNvPr id="6" name="Titre 5">
            <a:extLst>
              <a:ext uri="{FF2B5EF4-FFF2-40B4-BE49-F238E27FC236}">
                <a16:creationId xmlns:a16="http://schemas.microsoft.com/office/drawing/2014/main" id="{E1DB7AFC-29F9-4CFD-ADB2-DC742A86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47" y="-183659"/>
            <a:ext cx="11890502" cy="773011"/>
          </a:xfrm>
        </p:spPr>
        <p:txBody>
          <a:bodyPr>
            <a:noAutofit/>
          </a:bodyPr>
          <a:lstStyle/>
          <a:p>
            <a:r>
              <a:rPr lang="fr-FR" sz="3000" dirty="0"/>
              <a:t>Une approche instrumentation pour quantifier les exports dissouts de Si et C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CBC8861-FCC9-4560-9EE9-94A69C88597A}"/>
              </a:ext>
            </a:extLst>
          </p:cNvPr>
          <p:cNvGrpSpPr/>
          <p:nvPr/>
        </p:nvGrpSpPr>
        <p:grpSpPr>
          <a:xfrm>
            <a:off x="276961" y="802542"/>
            <a:ext cx="6002100" cy="2923491"/>
            <a:chOff x="211616" y="1050352"/>
            <a:chExt cx="6002100" cy="2923491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EAFD4E1-6E24-4671-A54F-62B161FFF772}"/>
                </a:ext>
              </a:extLst>
            </p:cNvPr>
            <p:cNvGrpSpPr/>
            <p:nvPr/>
          </p:nvGrpSpPr>
          <p:grpSpPr>
            <a:xfrm>
              <a:off x="211616" y="1050352"/>
              <a:ext cx="6002100" cy="2917684"/>
              <a:chOff x="211616" y="1304818"/>
              <a:chExt cx="6002100" cy="2917684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50965218-ED64-4471-8890-129BF4B0E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616" y="1304818"/>
                <a:ext cx="5469032" cy="2917684"/>
              </a:xfrm>
              <a:prstGeom prst="rect">
                <a:avLst/>
              </a:prstGeom>
            </p:spPr>
          </p:pic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6365277-A476-41E3-917B-EEC53E13D69B}"/>
                  </a:ext>
                </a:extLst>
              </p:cNvPr>
              <p:cNvSpPr txBox="1"/>
              <p:nvPr/>
            </p:nvSpPr>
            <p:spPr>
              <a:xfrm>
                <a:off x="4600575" y="1721671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CU2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CDD2212-A62D-46C1-BFDF-44862BA6674D}"/>
                  </a:ext>
                </a:extLst>
              </p:cNvPr>
              <p:cNvSpPr txBox="1"/>
              <p:nvPr/>
            </p:nvSpPr>
            <p:spPr>
              <a:xfrm>
                <a:off x="4907351" y="1919287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PZ2U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9F18AFF-2C02-4EA8-86D1-46E7088096C3}"/>
                  </a:ext>
                </a:extLst>
              </p:cNvPr>
              <p:cNvSpPr txBox="1"/>
              <p:nvPr/>
            </p:nvSpPr>
            <p:spPr>
              <a:xfrm>
                <a:off x="4907351" y="2190158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PZ5U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3EBAEAC-7B04-42D1-8531-7B0EF0B2D9DC}"/>
                  </a:ext>
                </a:extLst>
              </p:cNvPr>
              <p:cNvSpPr txBox="1"/>
              <p:nvPr/>
            </p:nvSpPr>
            <p:spPr>
              <a:xfrm>
                <a:off x="2580870" y="3602659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River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81B3DA2-C18C-4811-B2E4-D6FAD69DFE7A}"/>
                  </a:ext>
                </a:extLst>
              </p:cNvPr>
              <p:cNvSpPr txBox="1"/>
              <p:nvPr/>
            </p:nvSpPr>
            <p:spPr>
              <a:xfrm>
                <a:off x="618720" y="3778805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err="1">
                    <a:solidFill>
                      <a:schemeClr val="bg1"/>
                    </a:solidFill>
                  </a:rPr>
                  <a:t>Outlet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53D1A56-C83D-4F5A-82B0-AB03347A2D7B}"/>
                  </a:ext>
                </a:extLst>
              </p:cNvPr>
              <p:cNvSpPr txBox="1"/>
              <p:nvPr/>
            </p:nvSpPr>
            <p:spPr>
              <a:xfrm>
                <a:off x="1640872" y="3404430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PZ2D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4895816-4AF0-4BAD-8FEF-97500329925E}"/>
                  </a:ext>
                </a:extLst>
              </p:cNvPr>
              <p:cNvSpPr txBox="1"/>
              <p:nvPr/>
            </p:nvSpPr>
            <p:spPr>
              <a:xfrm>
                <a:off x="1565268" y="3624916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CD1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AD8B5CF-AFB2-4B84-8969-B91443463768}"/>
                  </a:ext>
                </a:extLst>
              </p:cNvPr>
              <p:cNvSpPr txBox="1"/>
              <p:nvPr/>
            </p:nvSpPr>
            <p:spPr>
              <a:xfrm>
                <a:off x="1428378" y="3806372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PZ4D</a:t>
                </a:r>
              </a:p>
            </p:txBody>
          </p:sp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D7167394-490B-47AF-B4B5-E0A29F4D05EF}"/>
                  </a:ext>
                </a:extLst>
              </p:cNvPr>
              <p:cNvSpPr/>
              <p:nvPr/>
            </p:nvSpPr>
            <p:spPr>
              <a:xfrm rot="9028403">
                <a:off x="2900435" y="1972821"/>
                <a:ext cx="2918112" cy="82720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95A4309-C70D-42F1-A9FC-584F9B3E4E72}"/>
                  </a:ext>
                </a:extLst>
              </p:cNvPr>
              <p:cNvSpPr/>
              <p:nvPr/>
            </p:nvSpPr>
            <p:spPr>
              <a:xfrm rot="9637820">
                <a:off x="421616" y="3248724"/>
                <a:ext cx="2752651" cy="71777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006248E-210E-4EDE-9234-D7DB258E25FE}"/>
                  </a:ext>
                </a:extLst>
              </p:cNvPr>
              <p:cNvSpPr txBox="1"/>
              <p:nvPr/>
            </p:nvSpPr>
            <p:spPr>
              <a:xfrm>
                <a:off x="3266920" y="1349733"/>
                <a:ext cx="294679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Drier</a:t>
                </a:r>
                <a:r>
                  <a:rPr lang="fr-FR" sz="16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 </a:t>
                </a:r>
                <a:r>
                  <a:rPr lang="fr-FR" sz="1600" dirty="0" err="1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upstream</a:t>
                </a:r>
                <a:r>
                  <a:rPr lang="fr-FR" sz="16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 zone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2268C27-E7A1-4171-B82D-57782A64971C}"/>
                  </a:ext>
                </a:extLst>
              </p:cNvPr>
              <p:cNvSpPr txBox="1"/>
              <p:nvPr/>
            </p:nvSpPr>
            <p:spPr>
              <a:xfrm>
                <a:off x="211616" y="2774070"/>
                <a:ext cx="294679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Wetter </a:t>
                </a:r>
                <a:r>
                  <a:rPr lang="fr-FR" sz="1600" dirty="0" err="1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downstream</a:t>
                </a:r>
                <a:r>
                  <a:rPr lang="fr-FR" sz="16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 zone</a:t>
                </a:r>
              </a:p>
            </p:txBody>
          </p:sp>
        </p:grp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8601274-2445-4527-8771-6AF254106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7934" y="3477446"/>
              <a:ext cx="2596098" cy="496397"/>
            </a:xfrm>
            <a:prstGeom prst="rect">
              <a:avLst/>
            </a:prstGeom>
          </p:spPr>
        </p:pic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3C1B5416-9510-421B-8069-11D571BFA666}"/>
              </a:ext>
            </a:extLst>
          </p:cNvPr>
          <p:cNvSpPr txBox="1"/>
          <p:nvPr/>
        </p:nvSpPr>
        <p:spPr>
          <a:xfrm>
            <a:off x="574753" y="472448"/>
            <a:ext cx="51570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Tourbière de La Guette – depuis 2021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495439C-1933-43FD-993B-C05D44131CC6}"/>
              </a:ext>
            </a:extLst>
          </p:cNvPr>
          <p:cNvSpPr txBox="1"/>
          <p:nvPr/>
        </p:nvSpPr>
        <p:spPr>
          <a:xfrm>
            <a:off x="6053772" y="802542"/>
            <a:ext cx="638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Etang de la </a:t>
            </a:r>
            <a:r>
              <a:rPr lang="fr-FR" b="1" i="1" dirty="0" err="1"/>
              <a:t>Beulie</a:t>
            </a:r>
            <a:r>
              <a:rPr lang="fr-FR" b="1" i="1" dirty="0"/>
              <a:t> (BV Egoutier) – suivi depuis </a:t>
            </a:r>
            <a:r>
              <a:rPr lang="fr-FR" b="1" i="1" dirty="0" err="1"/>
              <a:t>fev</a:t>
            </a:r>
            <a:r>
              <a:rPr lang="fr-FR" b="1" i="1" dirty="0"/>
              <a:t> 2025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50BBEF4-91FA-4BE2-81F9-ADF5F19D0083}"/>
              </a:ext>
            </a:extLst>
          </p:cNvPr>
          <p:cNvSpPr txBox="1"/>
          <p:nvPr/>
        </p:nvSpPr>
        <p:spPr>
          <a:xfrm>
            <a:off x="8580407" y="1260436"/>
            <a:ext cx="864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M-L</a:t>
            </a: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223CA83A-69F6-45F9-86C7-64016D2824D7}"/>
              </a:ext>
            </a:extLst>
          </p:cNvPr>
          <p:cNvGrpSpPr/>
          <p:nvPr/>
        </p:nvGrpSpPr>
        <p:grpSpPr>
          <a:xfrm>
            <a:off x="6365787" y="761989"/>
            <a:ext cx="5461325" cy="2936895"/>
            <a:chOff x="6421116" y="1071263"/>
            <a:chExt cx="5461325" cy="2936895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367473CC-0EF8-4AEA-B2D2-71A816DE5588}"/>
                </a:ext>
              </a:extLst>
            </p:cNvPr>
            <p:cNvGrpSpPr/>
            <p:nvPr/>
          </p:nvGrpSpPr>
          <p:grpSpPr>
            <a:xfrm>
              <a:off x="6421116" y="1129988"/>
              <a:ext cx="5461325" cy="2878170"/>
              <a:chOff x="6404265" y="874776"/>
              <a:chExt cx="5461325" cy="2878170"/>
            </a:xfrm>
          </p:grpSpPr>
          <p:grpSp>
            <p:nvGrpSpPr>
              <p:cNvPr id="53" name="Groupe 52">
                <a:extLst>
                  <a:ext uri="{FF2B5EF4-FFF2-40B4-BE49-F238E27FC236}">
                    <a16:creationId xmlns:a16="http://schemas.microsoft.com/office/drawing/2014/main" id="{BA27EBE6-F9A8-4B89-AA39-7A83B1AF3F6F}"/>
                  </a:ext>
                </a:extLst>
              </p:cNvPr>
              <p:cNvGrpSpPr/>
              <p:nvPr/>
            </p:nvGrpSpPr>
            <p:grpSpPr>
              <a:xfrm>
                <a:off x="6404265" y="874776"/>
                <a:ext cx="5461325" cy="2878170"/>
                <a:chOff x="6531753" y="1193376"/>
                <a:chExt cx="5461325" cy="2878170"/>
              </a:xfrm>
            </p:grpSpPr>
            <p:grpSp>
              <p:nvGrpSpPr>
                <p:cNvPr id="52" name="Groupe 51">
                  <a:extLst>
                    <a:ext uri="{FF2B5EF4-FFF2-40B4-BE49-F238E27FC236}">
                      <a16:creationId xmlns:a16="http://schemas.microsoft.com/office/drawing/2014/main" id="{A2BFCE49-2180-406C-8020-3C5BD684936F}"/>
                    </a:ext>
                  </a:extLst>
                </p:cNvPr>
                <p:cNvGrpSpPr/>
                <p:nvPr/>
              </p:nvGrpSpPr>
              <p:grpSpPr>
                <a:xfrm>
                  <a:off x="6531753" y="1193376"/>
                  <a:ext cx="5461325" cy="2870613"/>
                  <a:chOff x="6531753" y="1193376"/>
                  <a:chExt cx="5461325" cy="2870613"/>
                </a:xfrm>
              </p:grpSpPr>
              <p:pic>
                <p:nvPicPr>
                  <p:cNvPr id="46" name="Image 45">
                    <a:extLst>
                      <a:ext uri="{FF2B5EF4-FFF2-40B4-BE49-F238E27FC236}">
                        <a16:creationId xmlns:a16="http://schemas.microsoft.com/office/drawing/2014/main" id="{D9E7C93E-0EFA-4242-BF3E-1D3A78ACAC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3147" t="25396" b="5639"/>
                  <a:stretch/>
                </p:blipFill>
                <p:spPr>
                  <a:xfrm>
                    <a:off x="6531753" y="1193376"/>
                    <a:ext cx="5461325" cy="2870613"/>
                  </a:xfrm>
                  <a:prstGeom prst="rect">
                    <a:avLst/>
                  </a:prstGeom>
                </p:spPr>
              </p:pic>
              <p:pic>
                <p:nvPicPr>
                  <p:cNvPr id="48" name="Image 47">
                    <a:extLst>
                      <a:ext uri="{FF2B5EF4-FFF2-40B4-BE49-F238E27FC236}">
                        <a16:creationId xmlns:a16="http://schemas.microsoft.com/office/drawing/2014/main" id="{93548325-94C2-43B3-A22F-B7EB551397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1542" t="369" r="89147" b="76512"/>
                  <a:stretch/>
                </p:blipFill>
                <p:spPr>
                  <a:xfrm>
                    <a:off x="6573056" y="1272048"/>
                    <a:ext cx="351609" cy="644455"/>
                  </a:xfrm>
                  <a:prstGeom prst="rect">
                    <a:avLst/>
                  </a:prstGeom>
                </p:spPr>
              </p:pic>
              <p:pic>
                <p:nvPicPr>
                  <p:cNvPr id="50" name="Image 49">
                    <a:extLst>
                      <a:ext uri="{FF2B5EF4-FFF2-40B4-BE49-F238E27FC236}">
                        <a16:creationId xmlns:a16="http://schemas.microsoft.com/office/drawing/2014/main" id="{F2CE5213-4B4F-4B48-93CB-37B936675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9217" t="-312" r="68399" b="92703"/>
                  <a:stretch/>
                </p:blipFill>
                <p:spPr>
                  <a:xfrm>
                    <a:off x="6912580" y="1258732"/>
                    <a:ext cx="1262184" cy="31672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5" name="Image 24">
                  <a:extLst>
                    <a:ext uri="{FF2B5EF4-FFF2-40B4-BE49-F238E27FC236}">
                      <a16:creationId xmlns:a16="http://schemas.microsoft.com/office/drawing/2014/main" id="{17E28F85-1B2B-4519-97AD-03D1565482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92695" y="3345220"/>
                  <a:ext cx="898919" cy="726326"/>
                </a:xfrm>
                <a:prstGeom prst="rect">
                  <a:avLst/>
                </a:prstGeom>
              </p:spPr>
            </p:pic>
          </p:grpSp>
          <p:pic>
            <p:nvPicPr>
              <p:cNvPr id="61" name="Image 60">
                <a:extLst>
                  <a:ext uri="{FF2B5EF4-FFF2-40B4-BE49-F238E27FC236}">
                    <a16:creationId xmlns:a16="http://schemas.microsoft.com/office/drawing/2014/main" id="{CFC23DC8-EB40-4427-ACAD-5B0F4A242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84994" y="896619"/>
                <a:ext cx="118709" cy="113658"/>
              </a:xfrm>
              <a:prstGeom prst="rect">
                <a:avLst/>
              </a:prstGeom>
            </p:spPr>
          </p:pic>
          <p:pic>
            <p:nvPicPr>
              <p:cNvPr id="62" name="Image 61">
                <a:extLst>
                  <a:ext uri="{FF2B5EF4-FFF2-40B4-BE49-F238E27FC236}">
                    <a16:creationId xmlns:a16="http://schemas.microsoft.com/office/drawing/2014/main" id="{A7FBD226-8FA5-49EC-B3AD-6B01CAE10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79824" y="1068681"/>
                <a:ext cx="118709" cy="113658"/>
              </a:xfrm>
              <a:prstGeom prst="rect">
                <a:avLst/>
              </a:prstGeom>
            </p:spPr>
          </p:pic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04163D55-B6BC-43AD-A6C2-24C2CEE34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80576" y="1300120"/>
                <a:ext cx="118709" cy="113658"/>
              </a:xfrm>
              <a:prstGeom prst="rect">
                <a:avLst/>
              </a:prstGeom>
            </p:spPr>
          </p:pic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38EA64A8-B64E-4AE7-83F2-B4D9B0E7F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72834" y="1587963"/>
                <a:ext cx="118709" cy="113658"/>
              </a:xfrm>
              <a:prstGeom prst="rect">
                <a:avLst/>
              </a:prstGeom>
            </p:spPr>
          </p:pic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E96F295C-7C5E-4465-B353-349D560BE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85456" y="1990534"/>
                <a:ext cx="118709" cy="113658"/>
              </a:xfrm>
              <a:prstGeom prst="rect">
                <a:avLst/>
              </a:prstGeom>
            </p:spPr>
          </p:pic>
          <p:pic>
            <p:nvPicPr>
              <p:cNvPr id="66" name="Image 65">
                <a:extLst>
                  <a:ext uri="{FF2B5EF4-FFF2-40B4-BE49-F238E27FC236}">
                    <a16:creationId xmlns:a16="http://schemas.microsoft.com/office/drawing/2014/main" id="{E34B59C5-F2DB-40A1-B6B4-B031FDD14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21853" y="2542867"/>
                <a:ext cx="118709" cy="113658"/>
              </a:xfrm>
              <a:prstGeom prst="rect">
                <a:avLst/>
              </a:prstGeom>
            </p:spPr>
          </p:pic>
        </p:grp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20B1E98C-26C6-45BC-9482-CBF52018D932}"/>
                </a:ext>
              </a:extLst>
            </p:cNvPr>
            <p:cNvSpPr txBox="1"/>
            <p:nvPr/>
          </p:nvSpPr>
          <p:spPr>
            <a:xfrm>
              <a:off x="8197267" y="1071263"/>
              <a:ext cx="864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M-IN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FB760A37-1EC4-4E56-96DB-15D4011B4EB6}"/>
                </a:ext>
              </a:extLst>
            </p:cNvPr>
            <p:cNvSpPr txBox="1"/>
            <p:nvPr/>
          </p:nvSpPr>
          <p:spPr>
            <a:xfrm>
              <a:off x="8483886" y="1496276"/>
              <a:ext cx="864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M-C2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D513A321-17EE-4D90-AFF1-26D7D8A442DA}"/>
                </a:ext>
              </a:extLst>
            </p:cNvPr>
            <p:cNvSpPr txBox="1"/>
            <p:nvPr/>
          </p:nvSpPr>
          <p:spPr>
            <a:xfrm>
              <a:off x="8685466" y="1732875"/>
              <a:ext cx="864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M-OUT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6BF3A445-8339-485A-AF71-EE8BBAD22FD6}"/>
                </a:ext>
              </a:extLst>
            </p:cNvPr>
            <p:cNvSpPr txBox="1"/>
            <p:nvPr/>
          </p:nvSpPr>
          <p:spPr>
            <a:xfrm>
              <a:off x="9111728" y="2125299"/>
              <a:ext cx="864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B-C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D7A75C20-310C-436B-89A2-F46CDA52AFE2}"/>
                </a:ext>
              </a:extLst>
            </p:cNvPr>
            <p:cNvSpPr txBox="1"/>
            <p:nvPr/>
          </p:nvSpPr>
          <p:spPr>
            <a:xfrm>
              <a:off x="9247052" y="2686300"/>
              <a:ext cx="864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B-OUT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1CA0D420-8202-4D3A-9EB2-3F01401B5E5C}"/>
              </a:ext>
            </a:extLst>
          </p:cNvPr>
          <p:cNvGrpSpPr/>
          <p:nvPr/>
        </p:nvGrpSpPr>
        <p:grpSpPr>
          <a:xfrm>
            <a:off x="3080549" y="3847165"/>
            <a:ext cx="2198809" cy="2002033"/>
            <a:chOff x="9788573" y="3666625"/>
            <a:chExt cx="2071088" cy="1885742"/>
          </a:xfrm>
        </p:grpSpPr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005858E6-2580-4DBE-B84F-FF5514A7C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57" b="9158"/>
            <a:stretch/>
          </p:blipFill>
          <p:spPr>
            <a:xfrm>
              <a:off x="9801045" y="3668957"/>
              <a:ext cx="2058616" cy="1883410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0FE0BCA-AEF6-4C7D-8FEE-AC9A5948A991}"/>
                </a:ext>
              </a:extLst>
            </p:cNvPr>
            <p:cNvSpPr/>
            <p:nvPr/>
          </p:nvSpPr>
          <p:spPr>
            <a:xfrm>
              <a:off x="9788573" y="3666625"/>
              <a:ext cx="464184" cy="452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9966B3AB-D8A8-4591-80AA-ED87384CE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41679" y="3703121"/>
              <a:ext cx="357972" cy="342739"/>
            </a:xfrm>
            <a:prstGeom prst="rect">
              <a:avLst/>
            </a:prstGeom>
          </p:spPr>
        </p:pic>
      </p:grpSp>
      <p:pic>
        <p:nvPicPr>
          <p:cNvPr id="98" name="Image 97">
            <a:extLst>
              <a:ext uri="{FF2B5EF4-FFF2-40B4-BE49-F238E27FC236}">
                <a16:creationId xmlns:a16="http://schemas.microsoft.com/office/drawing/2014/main" id="{355E9043-144E-476A-B99D-06EF728279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32" y="3843294"/>
            <a:ext cx="2667833" cy="2008721"/>
          </a:xfrm>
          <a:prstGeom prst="rect">
            <a:avLst/>
          </a:prstGeom>
        </p:spPr>
      </p:pic>
      <p:sp>
        <p:nvSpPr>
          <p:cNvPr id="104" name="ZoneTexte 103">
            <a:extLst>
              <a:ext uri="{FF2B5EF4-FFF2-40B4-BE49-F238E27FC236}">
                <a16:creationId xmlns:a16="http://schemas.microsoft.com/office/drawing/2014/main" id="{F08FC33D-5562-4F74-B0F5-F70A6FC2F7BD}"/>
              </a:ext>
            </a:extLst>
          </p:cNvPr>
          <p:cNvSpPr txBox="1"/>
          <p:nvPr/>
        </p:nvSpPr>
        <p:spPr>
          <a:xfrm>
            <a:off x="6657303" y="459842"/>
            <a:ext cx="515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Etang de la </a:t>
            </a:r>
            <a:r>
              <a:rPr lang="fr-FR" b="1" i="1" dirty="0" err="1"/>
              <a:t>Beulie</a:t>
            </a:r>
            <a:r>
              <a:rPr lang="fr-FR" b="1" i="1" dirty="0"/>
              <a:t> (BV Egoutier) – depuis fév. 2025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4878B3D4-9833-47DF-A018-DDA1350752C8}"/>
              </a:ext>
            </a:extLst>
          </p:cNvPr>
          <p:cNvSpPr txBox="1"/>
          <p:nvPr/>
        </p:nvSpPr>
        <p:spPr>
          <a:xfrm>
            <a:off x="5426577" y="5952370"/>
            <a:ext cx="1254390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rgbClr val="C00000"/>
                </a:solidFill>
              </a:rPr>
              <a:t>F=Q*C</a:t>
            </a:r>
          </a:p>
        </p:txBody>
      </p: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E3267A7D-7916-4A30-8843-DBDCD888A9F2}"/>
              </a:ext>
            </a:extLst>
          </p:cNvPr>
          <p:cNvGrpSpPr/>
          <p:nvPr/>
        </p:nvGrpSpPr>
        <p:grpSpPr>
          <a:xfrm>
            <a:off x="7749532" y="6001102"/>
            <a:ext cx="4289310" cy="369332"/>
            <a:chOff x="7481224" y="5948590"/>
            <a:chExt cx="4289310" cy="369332"/>
          </a:xfrm>
        </p:grpSpPr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7869AB7A-6EFD-4622-B41C-3ACB381C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81224" y="6044567"/>
              <a:ext cx="148214" cy="141907"/>
            </a:xfrm>
            <a:prstGeom prst="rect">
              <a:avLst/>
            </a:prstGeom>
          </p:spPr>
        </p:pic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8652A4F6-27EC-49EF-92D8-DFE52DC150AF}"/>
                </a:ext>
              </a:extLst>
            </p:cNvPr>
            <p:cNvSpPr txBox="1"/>
            <p:nvPr/>
          </p:nvSpPr>
          <p:spPr>
            <a:xfrm>
              <a:off x="7700389" y="5948590"/>
              <a:ext cx="4070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Stations de suivi hydro chimique (C)</a:t>
              </a:r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9ACED6C-7A39-400E-AA24-AAD31D278FE7}"/>
              </a:ext>
            </a:extLst>
          </p:cNvPr>
          <p:cNvSpPr/>
          <p:nvPr/>
        </p:nvSpPr>
        <p:spPr>
          <a:xfrm>
            <a:off x="289844" y="486637"/>
            <a:ext cx="5456433" cy="545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39CAC77-B7CB-4DF2-834F-F0FE92CC5A9E}"/>
              </a:ext>
            </a:extLst>
          </p:cNvPr>
          <p:cNvSpPr/>
          <p:nvPr/>
        </p:nvSpPr>
        <p:spPr>
          <a:xfrm>
            <a:off x="6357922" y="472448"/>
            <a:ext cx="5456433" cy="545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6882AD5-1D7C-4FDD-9596-36787634BC53}"/>
              </a:ext>
            </a:extLst>
          </p:cNvPr>
          <p:cNvSpPr/>
          <p:nvPr/>
        </p:nvSpPr>
        <p:spPr>
          <a:xfrm>
            <a:off x="9006332" y="3852498"/>
            <a:ext cx="492810" cy="480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B7773AF1-69E4-4DBD-BD6F-5CFE76197A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8097" y="3922458"/>
            <a:ext cx="380048" cy="3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14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sp>
        <p:nvSpPr>
          <p:cNvPr id="6" name="Titre 5">
            <a:extLst>
              <a:ext uri="{FF2B5EF4-FFF2-40B4-BE49-F238E27FC236}">
                <a16:creationId xmlns:a16="http://schemas.microsoft.com/office/drawing/2014/main" id="{E1DB7AFC-29F9-4CFD-ADB2-DC742A86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47" y="-183659"/>
            <a:ext cx="11890502" cy="773011"/>
          </a:xfrm>
        </p:spPr>
        <p:txBody>
          <a:bodyPr>
            <a:noAutofit/>
          </a:bodyPr>
          <a:lstStyle/>
          <a:p>
            <a:r>
              <a:rPr lang="fr-FR" sz="3000" dirty="0"/>
              <a:t>Une approche instrumentation pour quantifier les exports dissouts de Si et C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CBC8861-FCC9-4560-9EE9-94A69C88597A}"/>
              </a:ext>
            </a:extLst>
          </p:cNvPr>
          <p:cNvGrpSpPr/>
          <p:nvPr/>
        </p:nvGrpSpPr>
        <p:grpSpPr>
          <a:xfrm>
            <a:off x="276961" y="802542"/>
            <a:ext cx="6002100" cy="2923491"/>
            <a:chOff x="211616" y="1050352"/>
            <a:chExt cx="6002100" cy="2923491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EAFD4E1-6E24-4671-A54F-62B161FFF772}"/>
                </a:ext>
              </a:extLst>
            </p:cNvPr>
            <p:cNvGrpSpPr/>
            <p:nvPr/>
          </p:nvGrpSpPr>
          <p:grpSpPr>
            <a:xfrm>
              <a:off x="211616" y="1050352"/>
              <a:ext cx="6002100" cy="2917684"/>
              <a:chOff x="211616" y="1304818"/>
              <a:chExt cx="6002100" cy="2917684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50965218-ED64-4471-8890-129BF4B0E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616" y="1304818"/>
                <a:ext cx="5469032" cy="2917684"/>
              </a:xfrm>
              <a:prstGeom prst="rect">
                <a:avLst/>
              </a:prstGeom>
            </p:spPr>
          </p:pic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6365277-A476-41E3-917B-EEC53E13D69B}"/>
                  </a:ext>
                </a:extLst>
              </p:cNvPr>
              <p:cNvSpPr txBox="1"/>
              <p:nvPr/>
            </p:nvSpPr>
            <p:spPr>
              <a:xfrm>
                <a:off x="4600575" y="1721671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CU2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CDD2212-A62D-46C1-BFDF-44862BA6674D}"/>
                  </a:ext>
                </a:extLst>
              </p:cNvPr>
              <p:cNvSpPr txBox="1"/>
              <p:nvPr/>
            </p:nvSpPr>
            <p:spPr>
              <a:xfrm>
                <a:off x="4907351" y="1919287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PZ2U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9F18AFF-2C02-4EA8-86D1-46E7088096C3}"/>
                  </a:ext>
                </a:extLst>
              </p:cNvPr>
              <p:cNvSpPr txBox="1"/>
              <p:nvPr/>
            </p:nvSpPr>
            <p:spPr>
              <a:xfrm>
                <a:off x="4907351" y="2190158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PZ5U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3EBAEAC-7B04-42D1-8531-7B0EF0B2D9DC}"/>
                  </a:ext>
                </a:extLst>
              </p:cNvPr>
              <p:cNvSpPr txBox="1"/>
              <p:nvPr/>
            </p:nvSpPr>
            <p:spPr>
              <a:xfrm>
                <a:off x="2580870" y="3602659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River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81B3DA2-C18C-4811-B2E4-D6FAD69DFE7A}"/>
                  </a:ext>
                </a:extLst>
              </p:cNvPr>
              <p:cNvSpPr txBox="1"/>
              <p:nvPr/>
            </p:nvSpPr>
            <p:spPr>
              <a:xfrm>
                <a:off x="618720" y="3778805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err="1">
                    <a:solidFill>
                      <a:schemeClr val="bg1"/>
                    </a:solidFill>
                  </a:rPr>
                  <a:t>Outlet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53D1A56-C83D-4F5A-82B0-AB03347A2D7B}"/>
                  </a:ext>
                </a:extLst>
              </p:cNvPr>
              <p:cNvSpPr txBox="1"/>
              <p:nvPr/>
            </p:nvSpPr>
            <p:spPr>
              <a:xfrm>
                <a:off x="1640872" y="3404430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PZ2D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4895816-4AF0-4BAD-8FEF-97500329925E}"/>
                  </a:ext>
                </a:extLst>
              </p:cNvPr>
              <p:cNvSpPr txBox="1"/>
              <p:nvPr/>
            </p:nvSpPr>
            <p:spPr>
              <a:xfrm>
                <a:off x="1565268" y="3624916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CD1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AD8B5CF-AFB2-4B84-8969-B91443463768}"/>
                  </a:ext>
                </a:extLst>
              </p:cNvPr>
              <p:cNvSpPr txBox="1"/>
              <p:nvPr/>
            </p:nvSpPr>
            <p:spPr>
              <a:xfrm>
                <a:off x="1428378" y="3806372"/>
                <a:ext cx="864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PZ4D</a:t>
                </a:r>
              </a:p>
            </p:txBody>
          </p:sp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D7167394-490B-47AF-B4B5-E0A29F4D05EF}"/>
                  </a:ext>
                </a:extLst>
              </p:cNvPr>
              <p:cNvSpPr/>
              <p:nvPr/>
            </p:nvSpPr>
            <p:spPr>
              <a:xfrm rot="9028403">
                <a:off x="2900435" y="1972821"/>
                <a:ext cx="2918112" cy="82720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95A4309-C70D-42F1-A9FC-584F9B3E4E72}"/>
                  </a:ext>
                </a:extLst>
              </p:cNvPr>
              <p:cNvSpPr/>
              <p:nvPr/>
            </p:nvSpPr>
            <p:spPr>
              <a:xfrm rot="9637820">
                <a:off x="421616" y="3248724"/>
                <a:ext cx="2752651" cy="71777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006248E-210E-4EDE-9234-D7DB258E25FE}"/>
                  </a:ext>
                </a:extLst>
              </p:cNvPr>
              <p:cNvSpPr txBox="1"/>
              <p:nvPr/>
            </p:nvSpPr>
            <p:spPr>
              <a:xfrm>
                <a:off x="3266920" y="1349733"/>
                <a:ext cx="294679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Drier</a:t>
                </a:r>
                <a:r>
                  <a:rPr lang="fr-FR" sz="16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 </a:t>
                </a:r>
                <a:r>
                  <a:rPr lang="fr-FR" sz="1600" dirty="0" err="1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upstream</a:t>
                </a:r>
                <a:r>
                  <a:rPr lang="fr-FR" sz="16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 zone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2268C27-E7A1-4171-B82D-57782A64971C}"/>
                  </a:ext>
                </a:extLst>
              </p:cNvPr>
              <p:cNvSpPr txBox="1"/>
              <p:nvPr/>
            </p:nvSpPr>
            <p:spPr>
              <a:xfrm>
                <a:off x="211616" y="2774070"/>
                <a:ext cx="294679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Wetter </a:t>
                </a:r>
                <a:r>
                  <a:rPr lang="fr-FR" sz="1600" dirty="0" err="1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downstream</a:t>
                </a:r>
                <a:r>
                  <a:rPr lang="fr-FR" sz="16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</a:rPr>
                  <a:t> zone</a:t>
                </a:r>
              </a:p>
            </p:txBody>
          </p:sp>
        </p:grp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8601274-2445-4527-8771-6AF254106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7934" y="3477446"/>
              <a:ext cx="2596098" cy="496397"/>
            </a:xfrm>
            <a:prstGeom prst="rect">
              <a:avLst/>
            </a:prstGeom>
          </p:spPr>
        </p:pic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3C1B5416-9510-421B-8069-11D571BFA666}"/>
              </a:ext>
            </a:extLst>
          </p:cNvPr>
          <p:cNvSpPr txBox="1"/>
          <p:nvPr/>
        </p:nvSpPr>
        <p:spPr>
          <a:xfrm>
            <a:off x="574753" y="472448"/>
            <a:ext cx="51570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Tourbière de La Guette – depuis 2021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495439C-1933-43FD-993B-C05D44131CC6}"/>
              </a:ext>
            </a:extLst>
          </p:cNvPr>
          <p:cNvSpPr txBox="1"/>
          <p:nvPr/>
        </p:nvSpPr>
        <p:spPr>
          <a:xfrm>
            <a:off x="6053772" y="802542"/>
            <a:ext cx="638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Etang de la </a:t>
            </a:r>
            <a:r>
              <a:rPr lang="fr-FR" b="1" i="1" dirty="0" err="1"/>
              <a:t>Beulie</a:t>
            </a:r>
            <a:r>
              <a:rPr lang="fr-FR" b="1" i="1" dirty="0"/>
              <a:t> (BV Egoutier) – suivi depuis </a:t>
            </a:r>
            <a:r>
              <a:rPr lang="fr-FR" b="1" i="1" dirty="0" err="1"/>
              <a:t>fev</a:t>
            </a:r>
            <a:r>
              <a:rPr lang="fr-FR" b="1" i="1" dirty="0"/>
              <a:t> 2025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50BBEF4-91FA-4BE2-81F9-ADF5F19D0083}"/>
              </a:ext>
            </a:extLst>
          </p:cNvPr>
          <p:cNvSpPr txBox="1"/>
          <p:nvPr/>
        </p:nvSpPr>
        <p:spPr>
          <a:xfrm>
            <a:off x="8580407" y="1260436"/>
            <a:ext cx="864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M-L</a:t>
            </a: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223CA83A-69F6-45F9-86C7-64016D2824D7}"/>
              </a:ext>
            </a:extLst>
          </p:cNvPr>
          <p:cNvGrpSpPr/>
          <p:nvPr/>
        </p:nvGrpSpPr>
        <p:grpSpPr>
          <a:xfrm>
            <a:off x="6365787" y="761989"/>
            <a:ext cx="5461325" cy="2936895"/>
            <a:chOff x="6421116" y="1071263"/>
            <a:chExt cx="5461325" cy="2936895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367473CC-0EF8-4AEA-B2D2-71A816DE5588}"/>
                </a:ext>
              </a:extLst>
            </p:cNvPr>
            <p:cNvGrpSpPr/>
            <p:nvPr/>
          </p:nvGrpSpPr>
          <p:grpSpPr>
            <a:xfrm>
              <a:off x="6421116" y="1129988"/>
              <a:ext cx="5461325" cy="2878170"/>
              <a:chOff x="6404265" y="874776"/>
              <a:chExt cx="5461325" cy="2878170"/>
            </a:xfrm>
          </p:grpSpPr>
          <p:grpSp>
            <p:nvGrpSpPr>
              <p:cNvPr id="53" name="Groupe 52">
                <a:extLst>
                  <a:ext uri="{FF2B5EF4-FFF2-40B4-BE49-F238E27FC236}">
                    <a16:creationId xmlns:a16="http://schemas.microsoft.com/office/drawing/2014/main" id="{BA27EBE6-F9A8-4B89-AA39-7A83B1AF3F6F}"/>
                  </a:ext>
                </a:extLst>
              </p:cNvPr>
              <p:cNvGrpSpPr/>
              <p:nvPr/>
            </p:nvGrpSpPr>
            <p:grpSpPr>
              <a:xfrm>
                <a:off x="6404265" y="874776"/>
                <a:ext cx="5461325" cy="2878170"/>
                <a:chOff x="6531753" y="1193376"/>
                <a:chExt cx="5461325" cy="2878170"/>
              </a:xfrm>
            </p:grpSpPr>
            <p:grpSp>
              <p:nvGrpSpPr>
                <p:cNvPr id="52" name="Groupe 51">
                  <a:extLst>
                    <a:ext uri="{FF2B5EF4-FFF2-40B4-BE49-F238E27FC236}">
                      <a16:creationId xmlns:a16="http://schemas.microsoft.com/office/drawing/2014/main" id="{A2BFCE49-2180-406C-8020-3C5BD684936F}"/>
                    </a:ext>
                  </a:extLst>
                </p:cNvPr>
                <p:cNvGrpSpPr/>
                <p:nvPr/>
              </p:nvGrpSpPr>
              <p:grpSpPr>
                <a:xfrm>
                  <a:off x="6531753" y="1193376"/>
                  <a:ext cx="5461325" cy="2870613"/>
                  <a:chOff x="6531753" y="1193376"/>
                  <a:chExt cx="5461325" cy="2870613"/>
                </a:xfrm>
              </p:grpSpPr>
              <p:pic>
                <p:nvPicPr>
                  <p:cNvPr id="46" name="Image 45">
                    <a:extLst>
                      <a:ext uri="{FF2B5EF4-FFF2-40B4-BE49-F238E27FC236}">
                        <a16:creationId xmlns:a16="http://schemas.microsoft.com/office/drawing/2014/main" id="{D9E7C93E-0EFA-4242-BF3E-1D3A78ACAC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3147" t="25396" b="5639"/>
                  <a:stretch/>
                </p:blipFill>
                <p:spPr>
                  <a:xfrm>
                    <a:off x="6531753" y="1193376"/>
                    <a:ext cx="5461325" cy="2870613"/>
                  </a:xfrm>
                  <a:prstGeom prst="rect">
                    <a:avLst/>
                  </a:prstGeom>
                </p:spPr>
              </p:pic>
              <p:pic>
                <p:nvPicPr>
                  <p:cNvPr id="48" name="Image 47">
                    <a:extLst>
                      <a:ext uri="{FF2B5EF4-FFF2-40B4-BE49-F238E27FC236}">
                        <a16:creationId xmlns:a16="http://schemas.microsoft.com/office/drawing/2014/main" id="{93548325-94C2-43B3-A22F-B7EB551397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1542" t="369" r="89147" b="76512"/>
                  <a:stretch/>
                </p:blipFill>
                <p:spPr>
                  <a:xfrm>
                    <a:off x="6573056" y="1272048"/>
                    <a:ext cx="351609" cy="644455"/>
                  </a:xfrm>
                  <a:prstGeom prst="rect">
                    <a:avLst/>
                  </a:prstGeom>
                </p:spPr>
              </p:pic>
              <p:pic>
                <p:nvPicPr>
                  <p:cNvPr id="50" name="Image 49">
                    <a:extLst>
                      <a:ext uri="{FF2B5EF4-FFF2-40B4-BE49-F238E27FC236}">
                        <a16:creationId xmlns:a16="http://schemas.microsoft.com/office/drawing/2014/main" id="{F2CE5213-4B4F-4B48-93CB-37B936675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9217" t="-312" r="68399" b="92703"/>
                  <a:stretch/>
                </p:blipFill>
                <p:spPr>
                  <a:xfrm>
                    <a:off x="6912580" y="1258732"/>
                    <a:ext cx="1262184" cy="31672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5" name="Image 24">
                  <a:extLst>
                    <a:ext uri="{FF2B5EF4-FFF2-40B4-BE49-F238E27FC236}">
                      <a16:creationId xmlns:a16="http://schemas.microsoft.com/office/drawing/2014/main" id="{17E28F85-1B2B-4519-97AD-03D1565482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92695" y="3345220"/>
                  <a:ext cx="898919" cy="726326"/>
                </a:xfrm>
                <a:prstGeom prst="rect">
                  <a:avLst/>
                </a:prstGeom>
              </p:spPr>
            </p:pic>
          </p:grpSp>
          <p:pic>
            <p:nvPicPr>
              <p:cNvPr id="61" name="Image 60">
                <a:extLst>
                  <a:ext uri="{FF2B5EF4-FFF2-40B4-BE49-F238E27FC236}">
                    <a16:creationId xmlns:a16="http://schemas.microsoft.com/office/drawing/2014/main" id="{CFC23DC8-EB40-4427-ACAD-5B0F4A242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84994" y="896619"/>
                <a:ext cx="118709" cy="113658"/>
              </a:xfrm>
              <a:prstGeom prst="rect">
                <a:avLst/>
              </a:prstGeom>
            </p:spPr>
          </p:pic>
          <p:pic>
            <p:nvPicPr>
              <p:cNvPr id="62" name="Image 61">
                <a:extLst>
                  <a:ext uri="{FF2B5EF4-FFF2-40B4-BE49-F238E27FC236}">
                    <a16:creationId xmlns:a16="http://schemas.microsoft.com/office/drawing/2014/main" id="{A7FBD226-8FA5-49EC-B3AD-6B01CAE10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79824" y="1068681"/>
                <a:ext cx="118709" cy="113658"/>
              </a:xfrm>
              <a:prstGeom prst="rect">
                <a:avLst/>
              </a:prstGeom>
            </p:spPr>
          </p:pic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04163D55-B6BC-43AD-A6C2-24C2CEE34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80576" y="1300120"/>
                <a:ext cx="118709" cy="113658"/>
              </a:xfrm>
              <a:prstGeom prst="rect">
                <a:avLst/>
              </a:prstGeom>
            </p:spPr>
          </p:pic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38EA64A8-B64E-4AE7-83F2-B4D9B0E7F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72834" y="1587963"/>
                <a:ext cx="118709" cy="113658"/>
              </a:xfrm>
              <a:prstGeom prst="rect">
                <a:avLst/>
              </a:prstGeom>
            </p:spPr>
          </p:pic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E96F295C-7C5E-4465-B353-349D560BE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85456" y="1990534"/>
                <a:ext cx="118709" cy="113658"/>
              </a:xfrm>
              <a:prstGeom prst="rect">
                <a:avLst/>
              </a:prstGeom>
            </p:spPr>
          </p:pic>
          <p:pic>
            <p:nvPicPr>
              <p:cNvPr id="66" name="Image 65">
                <a:extLst>
                  <a:ext uri="{FF2B5EF4-FFF2-40B4-BE49-F238E27FC236}">
                    <a16:creationId xmlns:a16="http://schemas.microsoft.com/office/drawing/2014/main" id="{E34B59C5-F2DB-40A1-B6B4-B031FDD14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21853" y="2542867"/>
                <a:ext cx="118709" cy="113658"/>
              </a:xfrm>
              <a:prstGeom prst="rect">
                <a:avLst/>
              </a:prstGeom>
            </p:spPr>
          </p:pic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4944EDD9-3F30-4416-984B-E85039C5D3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63106" y="3548678"/>
                <a:ext cx="152413" cy="158509"/>
              </a:xfrm>
              <a:prstGeom prst="rect">
                <a:avLst/>
              </a:prstGeom>
            </p:spPr>
          </p:pic>
        </p:grp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20B1E98C-26C6-45BC-9482-CBF52018D932}"/>
                </a:ext>
              </a:extLst>
            </p:cNvPr>
            <p:cNvSpPr txBox="1"/>
            <p:nvPr/>
          </p:nvSpPr>
          <p:spPr>
            <a:xfrm>
              <a:off x="8197267" y="1071263"/>
              <a:ext cx="864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M-IN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FB760A37-1EC4-4E56-96DB-15D4011B4EB6}"/>
                </a:ext>
              </a:extLst>
            </p:cNvPr>
            <p:cNvSpPr txBox="1"/>
            <p:nvPr/>
          </p:nvSpPr>
          <p:spPr>
            <a:xfrm>
              <a:off x="8483886" y="1496276"/>
              <a:ext cx="864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M-C2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D513A321-17EE-4D90-AFF1-26D7D8A442DA}"/>
                </a:ext>
              </a:extLst>
            </p:cNvPr>
            <p:cNvSpPr txBox="1"/>
            <p:nvPr/>
          </p:nvSpPr>
          <p:spPr>
            <a:xfrm>
              <a:off x="8685466" y="1732875"/>
              <a:ext cx="864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M-OUT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6BF3A445-8339-485A-AF71-EE8BBAD22FD6}"/>
                </a:ext>
              </a:extLst>
            </p:cNvPr>
            <p:cNvSpPr txBox="1"/>
            <p:nvPr/>
          </p:nvSpPr>
          <p:spPr>
            <a:xfrm>
              <a:off x="9111728" y="2125299"/>
              <a:ext cx="864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B-C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D7A75C20-310C-436B-89A2-F46CDA52AFE2}"/>
                </a:ext>
              </a:extLst>
            </p:cNvPr>
            <p:cNvSpPr txBox="1"/>
            <p:nvPr/>
          </p:nvSpPr>
          <p:spPr>
            <a:xfrm>
              <a:off x="9247052" y="2686300"/>
              <a:ext cx="864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B-OUT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1CA0D420-8202-4D3A-9EB2-3F01401B5E5C}"/>
              </a:ext>
            </a:extLst>
          </p:cNvPr>
          <p:cNvGrpSpPr/>
          <p:nvPr/>
        </p:nvGrpSpPr>
        <p:grpSpPr>
          <a:xfrm>
            <a:off x="3080549" y="3847165"/>
            <a:ext cx="2198809" cy="2002033"/>
            <a:chOff x="9788573" y="3666625"/>
            <a:chExt cx="2071088" cy="1885742"/>
          </a:xfrm>
        </p:grpSpPr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005858E6-2580-4DBE-B84F-FF5514A7C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57" b="9158"/>
            <a:stretch/>
          </p:blipFill>
          <p:spPr>
            <a:xfrm>
              <a:off x="9801045" y="3668957"/>
              <a:ext cx="2058616" cy="1883410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0FE0BCA-AEF6-4C7D-8FEE-AC9A5948A991}"/>
                </a:ext>
              </a:extLst>
            </p:cNvPr>
            <p:cNvSpPr/>
            <p:nvPr/>
          </p:nvSpPr>
          <p:spPr>
            <a:xfrm>
              <a:off x="9788573" y="3666625"/>
              <a:ext cx="464184" cy="452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9966B3AB-D8A8-4591-80AA-ED87384CE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41679" y="3703121"/>
              <a:ext cx="357972" cy="342739"/>
            </a:xfrm>
            <a:prstGeom prst="rect">
              <a:avLst/>
            </a:prstGeom>
          </p:spPr>
        </p:pic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83822547-A2EE-4CDA-BB21-2386F3D84B37}"/>
              </a:ext>
            </a:extLst>
          </p:cNvPr>
          <p:cNvGrpSpPr/>
          <p:nvPr/>
        </p:nvGrpSpPr>
        <p:grpSpPr>
          <a:xfrm>
            <a:off x="563161" y="3839255"/>
            <a:ext cx="2286113" cy="1999558"/>
            <a:chOff x="6984224" y="3765797"/>
            <a:chExt cx="2255716" cy="1972971"/>
          </a:xfrm>
        </p:grpSpPr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642C6DD0-8FD2-4EC2-AC4B-1543C6911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23026" b="4737"/>
            <a:stretch/>
          </p:blipFill>
          <p:spPr>
            <a:xfrm>
              <a:off x="6984224" y="3765797"/>
              <a:ext cx="2255716" cy="1972971"/>
            </a:xfrm>
            <a:prstGeom prst="rect">
              <a:avLst/>
            </a:prstGeom>
          </p:spPr>
        </p:pic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03CFB542-9F46-48DE-8156-05403774D52E}"/>
                </a:ext>
              </a:extLst>
            </p:cNvPr>
            <p:cNvGrpSpPr/>
            <p:nvPr/>
          </p:nvGrpSpPr>
          <p:grpSpPr>
            <a:xfrm>
              <a:off x="6995662" y="3771259"/>
              <a:ext cx="464184" cy="452327"/>
              <a:chOff x="7194092" y="3730325"/>
              <a:chExt cx="464184" cy="452327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133FF73-7471-42DC-B991-01B9EA8D7856}"/>
                  </a:ext>
                </a:extLst>
              </p:cNvPr>
              <p:cNvSpPr/>
              <p:nvPr/>
            </p:nvSpPr>
            <p:spPr>
              <a:xfrm>
                <a:off x="7194092" y="3730325"/>
                <a:ext cx="464184" cy="4523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0" name="Image 89">
                <a:extLst>
                  <a:ext uri="{FF2B5EF4-FFF2-40B4-BE49-F238E27FC236}">
                    <a16:creationId xmlns:a16="http://schemas.microsoft.com/office/drawing/2014/main" id="{C434158A-F1F9-41F4-AC86-0252AECBF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7092" y="3811831"/>
                <a:ext cx="278184" cy="289310"/>
              </a:xfrm>
              <a:prstGeom prst="rect">
                <a:avLst/>
              </a:prstGeom>
            </p:spPr>
          </p:pic>
        </p:grp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BC809E5A-C32E-4EAA-AC0B-231AFB9ACCCD}"/>
              </a:ext>
            </a:extLst>
          </p:cNvPr>
          <p:cNvGrpSpPr/>
          <p:nvPr/>
        </p:nvGrpSpPr>
        <p:grpSpPr>
          <a:xfrm>
            <a:off x="6746614" y="3849125"/>
            <a:ext cx="2063787" cy="2027438"/>
            <a:chOff x="6834223" y="3900197"/>
            <a:chExt cx="2063787" cy="2027438"/>
          </a:xfrm>
        </p:grpSpPr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DF1FB5F9-64B6-439C-8E6D-0699371C4FCD}"/>
                </a:ext>
              </a:extLst>
            </p:cNvPr>
            <p:cNvGrpSpPr/>
            <p:nvPr/>
          </p:nvGrpSpPr>
          <p:grpSpPr>
            <a:xfrm>
              <a:off x="6834223" y="3900197"/>
              <a:ext cx="2063787" cy="2027438"/>
              <a:chOff x="6834223" y="3900197"/>
              <a:chExt cx="2063787" cy="2027438"/>
            </a:xfrm>
          </p:grpSpPr>
          <p:pic>
            <p:nvPicPr>
              <p:cNvPr id="70" name="Image 69">
                <a:extLst>
                  <a:ext uri="{FF2B5EF4-FFF2-40B4-BE49-F238E27FC236}">
                    <a16:creationId xmlns:a16="http://schemas.microsoft.com/office/drawing/2014/main" id="{A8A2C7B8-B2CC-4BDD-90BF-1D3F147CCE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45" b="16387"/>
              <a:stretch/>
            </p:blipFill>
            <p:spPr>
              <a:xfrm>
                <a:off x="6834223" y="3900197"/>
                <a:ext cx="2063787" cy="2027438"/>
              </a:xfrm>
              <a:prstGeom prst="rect">
                <a:avLst/>
              </a:prstGeom>
            </p:spPr>
          </p:pic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7CF9489-6FFC-4A2C-AF3F-369A6D789197}"/>
                  </a:ext>
                </a:extLst>
              </p:cNvPr>
              <p:cNvSpPr/>
              <p:nvPr/>
            </p:nvSpPr>
            <p:spPr>
              <a:xfrm>
                <a:off x="6834223" y="3900197"/>
                <a:ext cx="470439" cy="4584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7CBD734B-E78D-4CE9-9A23-DEAEB1E48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28475" y="3982738"/>
              <a:ext cx="281933" cy="293208"/>
            </a:xfrm>
            <a:prstGeom prst="rect">
              <a:avLst/>
            </a:prstGeom>
          </p:spPr>
        </p:pic>
      </p:grpSp>
      <p:pic>
        <p:nvPicPr>
          <p:cNvPr id="98" name="Image 97">
            <a:extLst>
              <a:ext uri="{FF2B5EF4-FFF2-40B4-BE49-F238E27FC236}">
                <a16:creationId xmlns:a16="http://schemas.microsoft.com/office/drawing/2014/main" id="{355E9043-144E-476A-B99D-06EF728279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32" y="3843294"/>
            <a:ext cx="2667833" cy="2008721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2FCB5897-6EF8-40B8-A927-6AF623B7F487}"/>
              </a:ext>
            </a:extLst>
          </p:cNvPr>
          <p:cNvSpPr/>
          <p:nvPr/>
        </p:nvSpPr>
        <p:spPr>
          <a:xfrm>
            <a:off x="9006332" y="3852498"/>
            <a:ext cx="492810" cy="480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0" name="Image 99">
            <a:extLst>
              <a:ext uri="{FF2B5EF4-FFF2-40B4-BE49-F238E27FC236}">
                <a16:creationId xmlns:a16="http://schemas.microsoft.com/office/drawing/2014/main" id="{451D3F58-B640-4525-8AFE-A2F3F442F1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8097" y="3922458"/>
            <a:ext cx="380048" cy="363875"/>
          </a:xfrm>
          <a:prstGeom prst="rect">
            <a:avLst/>
          </a:prstGeom>
        </p:spPr>
      </p:pic>
      <p:sp>
        <p:nvSpPr>
          <p:cNvPr id="104" name="ZoneTexte 103">
            <a:extLst>
              <a:ext uri="{FF2B5EF4-FFF2-40B4-BE49-F238E27FC236}">
                <a16:creationId xmlns:a16="http://schemas.microsoft.com/office/drawing/2014/main" id="{F08FC33D-5562-4F74-B0F5-F70A6FC2F7BD}"/>
              </a:ext>
            </a:extLst>
          </p:cNvPr>
          <p:cNvSpPr txBox="1"/>
          <p:nvPr/>
        </p:nvSpPr>
        <p:spPr>
          <a:xfrm>
            <a:off x="6657303" y="459842"/>
            <a:ext cx="515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Etang de la </a:t>
            </a:r>
            <a:r>
              <a:rPr lang="fr-FR" b="1" i="1" dirty="0" err="1"/>
              <a:t>Beulie</a:t>
            </a:r>
            <a:r>
              <a:rPr lang="fr-FR" b="1" i="1" dirty="0"/>
              <a:t> (BV Egoutier) – depuis fév. 2025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4878B3D4-9833-47DF-A018-DDA1350752C8}"/>
              </a:ext>
            </a:extLst>
          </p:cNvPr>
          <p:cNvSpPr txBox="1"/>
          <p:nvPr/>
        </p:nvSpPr>
        <p:spPr>
          <a:xfrm>
            <a:off x="5426577" y="5952370"/>
            <a:ext cx="1254390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rgbClr val="C00000"/>
                </a:solidFill>
              </a:rPr>
              <a:t>F=Q*C</a:t>
            </a:r>
          </a:p>
        </p:txBody>
      </p: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E3267A7D-7916-4A30-8843-DBDCD888A9F2}"/>
              </a:ext>
            </a:extLst>
          </p:cNvPr>
          <p:cNvGrpSpPr/>
          <p:nvPr/>
        </p:nvGrpSpPr>
        <p:grpSpPr>
          <a:xfrm>
            <a:off x="1099922" y="5976106"/>
            <a:ext cx="4289310" cy="369332"/>
            <a:chOff x="7481224" y="5948590"/>
            <a:chExt cx="4289310" cy="369332"/>
          </a:xfrm>
        </p:grpSpPr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7869AB7A-6EFD-4622-B41C-3ACB381C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81224" y="6044567"/>
              <a:ext cx="148214" cy="141907"/>
            </a:xfrm>
            <a:prstGeom prst="rect">
              <a:avLst/>
            </a:prstGeom>
          </p:spPr>
        </p:pic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8652A4F6-27EC-49EF-92D8-DFE52DC150AF}"/>
                </a:ext>
              </a:extLst>
            </p:cNvPr>
            <p:cNvSpPr txBox="1"/>
            <p:nvPr/>
          </p:nvSpPr>
          <p:spPr>
            <a:xfrm>
              <a:off x="7700389" y="5948590"/>
              <a:ext cx="4070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Stations de suivi hydro chimique (C)</a:t>
              </a:r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B3CCF271-A3FF-4925-B460-2BA7B81FB64E}"/>
              </a:ext>
            </a:extLst>
          </p:cNvPr>
          <p:cNvGrpSpPr/>
          <p:nvPr/>
        </p:nvGrpSpPr>
        <p:grpSpPr>
          <a:xfrm>
            <a:off x="7894751" y="5978969"/>
            <a:ext cx="4297249" cy="369332"/>
            <a:chOff x="8090940" y="5931271"/>
            <a:chExt cx="4297249" cy="369332"/>
          </a:xfrm>
        </p:grpSpPr>
        <p:pic>
          <p:nvPicPr>
            <p:cNvPr id="110" name="Image 109">
              <a:extLst>
                <a:ext uri="{FF2B5EF4-FFF2-40B4-BE49-F238E27FC236}">
                  <a16:creationId xmlns:a16="http://schemas.microsoft.com/office/drawing/2014/main" id="{9950C22F-036D-4799-8F3A-818072F87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90940" y="6034504"/>
              <a:ext cx="152413" cy="158509"/>
            </a:xfrm>
            <a:prstGeom prst="rect">
              <a:avLst/>
            </a:prstGeom>
          </p:spPr>
        </p:pic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5A750A80-669D-4637-A238-E661042C6168}"/>
                </a:ext>
              </a:extLst>
            </p:cNvPr>
            <p:cNvSpPr txBox="1"/>
            <p:nvPr/>
          </p:nvSpPr>
          <p:spPr>
            <a:xfrm>
              <a:off x="8318044" y="5931271"/>
              <a:ext cx="4070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Station hydrométrique (Q)</a:t>
              </a:r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9ACED6C-7A39-400E-AA24-AAD31D278FE7}"/>
              </a:ext>
            </a:extLst>
          </p:cNvPr>
          <p:cNvSpPr/>
          <p:nvPr/>
        </p:nvSpPr>
        <p:spPr>
          <a:xfrm>
            <a:off x="289844" y="486637"/>
            <a:ext cx="5456433" cy="545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39CAC77-B7CB-4DF2-834F-F0FE92CC5A9E}"/>
              </a:ext>
            </a:extLst>
          </p:cNvPr>
          <p:cNvSpPr/>
          <p:nvPr/>
        </p:nvSpPr>
        <p:spPr>
          <a:xfrm>
            <a:off x="6357922" y="472448"/>
            <a:ext cx="5456433" cy="5453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60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752B0CA4-55D0-41F6-ABBB-B7A635152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024" y="882372"/>
            <a:ext cx="8772495" cy="5482810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9568D994-332C-47D9-9D0F-B46863A3F734}"/>
              </a:ext>
            </a:extLst>
          </p:cNvPr>
          <p:cNvSpPr txBox="1">
            <a:spLocks/>
          </p:cNvSpPr>
          <p:nvPr/>
        </p:nvSpPr>
        <p:spPr>
          <a:xfrm>
            <a:off x="409575" y="18189"/>
            <a:ext cx="1094422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Guette</a:t>
            </a:r>
            <a:br>
              <a:rPr lang="fr-FR" sz="2800" i="1" dirty="0"/>
            </a:br>
            <a:r>
              <a:rPr lang="fr-FR" sz="2800" i="1" dirty="0"/>
              <a:t>Quantification des exports de DSi et DOC</a:t>
            </a:r>
          </a:p>
        </p:txBody>
      </p:sp>
    </p:spTree>
    <p:extLst>
      <p:ext uri="{BB962C8B-B14F-4D97-AF65-F5344CB8AC3E}">
        <p14:creationId xmlns:p14="http://schemas.microsoft.com/office/powerpoint/2010/main" val="311224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752B0CA4-55D0-41F6-ABBB-B7A635152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024" y="882372"/>
            <a:ext cx="8772495" cy="5482810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9568D994-332C-47D9-9D0F-B46863A3F734}"/>
              </a:ext>
            </a:extLst>
          </p:cNvPr>
          <p:cNvSpPr txBox="1">
            <a:spLocks/>
          </p:cNvSpPr>
          <p:nvPr/>
        </p:nvSpPr>
        <p:spPr>
          <a:xfrm>
            <a:off x="409575" y="18189"/>
            <a:ext cx="1094422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Guette</a:t>
            </a:r>
            <a:br>
              <a:rPr lang="fr-FR" sz="2800" i="1" dirty="0"/>
            </a:br>
            <a:r>
              <a:rPr lang="fr-FR" sz="2800" i="1" dirty="0"/>
              <a:t>Quantification des exports de DSi et DOC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F8C4805-B03C-4825-8EC8-2F50B927B6C9}"/>
              </a:ext>
            </a:extLst>
          </p:cNvPr>
          <p:cNvSpPr/>
          <p:nvPr/>
        </p:nvSpPr>
        <p:spPr>
          <a:xfrm>
            <a:off x="5717324" y="5136646"/>
            <a:ext cx="1842702" cy="848796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FB3540D-1B27-42D1-82EA-C87A3DA197AE}"/>
              </a:ext>
            </a:extLst>
          </p:cNvPr>
          <p:cNvSpPr txBox="1"/>
          <p:nvPr/>
        </p:nvSpPr>
        <p:spPr>
          <a:xfrm>
            <a:off x="5407847" y="2367965"/>
            <a:ext cx="2427266" cy="36933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fr-FR" b="1" baseline="-25000" dirty="0" err="1">
                <a:solidFill>
                  <a:schemeClr val="bg2">
                    <a:lumMod val="50000"/>
                  </a:schemeClr>
                </a:solidFill>
              </a:rPr>
              <a:t>min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en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 été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D79E335-BE98-4E95-8D28-DD434AC09AB4}"/>
              </a:ext>
            </a:extLst>
          </p:cNvPr>
          <p:cNvCxnSpPr>
            <a:cxnSpLocks/>
            <a:stCxn id="31" idx="2"/>
            <a:endCxn id="30" idx="0"/>
          </p:cNvCxnSpPr>
          <p:nvPr/>
        </p:nvCxnSpPr>
        <p:spPr>
          <a:xfrm>
            <a:off x="6621480" y="2737297"/>
            <a:ext cx="17195" cy="2399349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426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752B0CA4-55D0-41F6-ABBB-B7A635152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024" y="882372"/>
            <a:ext cx="8772495" cy="54828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5F9CA5-F93E-44CC-B9CC-7C4FBBDEE8A1}"/>
              </a:ext>
            </a:extLst>
          </p:cNvPr>
          <p:cNvSpPr txBox="1"/>
          <p:nvPr/>
        </p:nvSpPr>
        <p:spPr>
          <a:xfrm>
            <a:off x="5425042" y="887989"/>
            <a:ext cx="2427266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C00000"/>
                </a:solidFill>
              </a:rPr>
              <a:t>F</a:t>
            </a:r>
            <a:r>
              <a:rPr lang="fr-FR" b="1" baseline="-25000" dirty="0" err="1">
                <a:solidFill>
                  <a:srgbClr val="C00000"/>
                </a:solidFill>
              </a:rPr>
              <a:t>max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en</a:t>
            </a:r>
            <a:r>
              <a:rPr lang="fr-FR" b="1" dirty="0">
                <a:solidFill>
                  <a:srgbClr val="C00000"/>
                </a:solidFill>
              </a:rPr>
              <a:t> hiver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9568D994-332C-47D9-9D0F-B46863A3F734}"/>
              </a:ext>
            </a:extLst>
          </p:cNvPr>
          <p:cNvSpPr txBox="1">
            <a:spLocks/>
          </p:cNvSpPr>
          <p:nvPr/>
        </p:nvSpPr>
        <p:spPr>
          <a:xfrm>
            <a:off x="409575" y="18189"/>
            <a:ext cx="1094422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Guette</a:t>
            </a:r>
            <a:br>
              <a:rPr lang="fr-FR" sz="2800" i="1" dirty="0"/>
            </a:br>
            <a:r>
              <a:rPr lang="fr-FR" sz="2800" i="1" dirty="0"/>
              <a:t>Quantification des exports de DSi et DOC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29266EB-32A3-45D2-A801-306AB0AC847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239003" y="1257321"/>
            <a:ext cx="3399672" cy="83903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1E82D40-FB41-4E68-B71C-AEF7E194BA8A}"/>
              </a:ext>
            </a:extLst>
          </p:cNvPr>
          <p:cNvSpPr/>
          <p:nvPr/>
        </p:nvSpPr>
        <p:spPr>
          <a:xfrm>
            <a:off x="2393176" y="1839951"/>
            <a:ext cx="758283" cy="41356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03C428-E741-4A3D-9067-88FF44895589}"/>
              </a:ext>
            </a:extLst>
          </p:cNvPr>
          <p:cNvSpPr/>
          <p:nvPr/>
        </p:nvSpPr>
        <p:spPr>
          <a:xfrm>
            <a:off x="8793210" y="1047503"/>
            <a:ext cx="758283" cy="4928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11993A1-AB7E-48C4-8E29-11032EC72FD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638675" y="1257321"/>
            <a:ext cx="2154535" cy="102867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F8C4805-B03C-4825-8EC8-2F50B927B6C9}"/>
              </a:ext>
            </a:extLst>
          </p:cNvPr>
          <p:cNvSpPr/>
          <p:nvPr/>
        </p:nvSpPr>
        <p:spPr>
          <a:xfrm>
            <a:off x="5717324" y="5136646"/>
            <a:ext cx="1842702" cy="848796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FB3540D-1B27-42D1-82EA-C87A3DA197AE}"/>
              </a:ext>
            </a:extLst>
          </p:cNvPr>
          <p:cNvSpPr txBox="1"/>
          <p:nvPr/>
        </p:nvSpPr>
        <p:spPr>
          <a:xfrm>
            <a:off x="5407847" y="2367965"/>
            <a:ext cx="2427266" cy="36933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fr-FR" b="1" baseline="-25000" dirty="0" err="1">
                <a:solidFill>
                  <a:schemeClr val="bg2">
                    <a:lumMod val="50000"/>
                  </a:schemeClr>
                </a:solidFill>
              </a:rPr>
              <a:t>min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en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 été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D79E335-BE98-4E95-8D28-DD434AC09AB4}"/>
              </a:ext>
            </a:extLst>
          </p:cNvPr>
          <p:cNvCxnSpPr>
            <a:cxnSpLocks/>
            <a:stCxn id="31" idx="2"/>
            <a:endCxn id="30" idx="0"/>
          </p:cNvCxnSpPr>
          <p:nvPr/>
        </p:nvCxnSpPr>
        <p:spPr>
          <a:xfrm>
            <a:off x="6621480" y="2737297"/>
            <a:ext cx="17195" cy="2399349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995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752B0CA4-55D0-41F6-ABBB-B7A635152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024" y="882372"/>
            <a:ext cx="8772495" cy="54828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5F9CA5-F93E-44CC-B9CC-7C4FBBDEE8A1}"/>
              </a:ext>
            </a:extLst>
          </p:cNvPr>
          <p:cNvSpPr txBox="1"/>
          <p:nvPr/>
        </p:nvSpPr>
        <p:spPr>
          <a:xfrm>
            <a:off x="5425042" y="887989"/>
            <a:ext cx="2427266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C00000"/>
                </a:solidFill>
              </a:rPr>
              <a:t>F</a:t>
            </a:r>
            <a:r>
              <a:rPr lang="fr-FR" b="1" baseline="-25000" dirty="0" err="1">
                <a:solidFill>
                  <a:srgbClr val="C00000"/>
                </a:solidFill>
              </a:rPr>
              <a:t>max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en</a:t>
            </a:r>
            <a:r>
              <a:rPr lang="fr-FR" b="1" dirty="0">
                <a:solidFill>
                  <a:srgbClr val="C00000"/>
                </a:solidFill>
              </a:rPr>
              <a:t> hiver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9568D994-332C-47D9-9D0F-B46863A3F734}"/>
              </a:ext>
            </a:extLst>
          </p:cNvPr>
          <p:cNvSpPr txBox="1">
            <a:spLocks/>
          </p:cNvSpPr>
          <p:nvPr/>
        </p:nvSpPr>
        <p:spPr>
          <a:xfrm>
            <a:off x="409575" y="18189"/>
            <a:ext cx="1094422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Guette</a:t>
            </a:r>
            <a:br>
              <a:rPr lang="fr-FR" sz="2800" i="1" dirty="0"/>
            </a:br>
            <a:r>
              <a:rPr lang="fr-FR" sz="2800" i="1" dirty="0"/>
              <a:t>Quantification des exports de DSi et DOC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29266EB-32A3-45D2-A801-306AB0AC847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239003" y="1257321"/>
            <a:ext cx="3399672" cy="83903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1E82D40-FB41-4E68-B71C-AEF7E194BA8A}"/>
              </a:ext>
            </a:extLst>
          </p:cNvPr>
          <p:cNvSpPr/>
          <p:nvPr/>
        </p:nvSpPr>
        <p:spPr>
          <a:xfrm>
            <a:off x="2393176" y="1839951"/>
            <a:ext cx="758283" cy="41356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03C428-E741-4A3D-9067-88FF44895589}"/>
              </a:ext>
            </a:extLst>
          </p:cNvPr>
          <p:cNvSpPr/>
          <p:nvPr/>
        </p:nvSpPr>
        <p:spPr>
          <a:xfrm>
            <a:off x="8793210" y="1047503"/>
            <a:ext cx="758283" cy="4928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11993A1-AB7E-48C4-8E29-11032EC72FD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638675" y="1257321"/>
            <a:ext cx="2154535" cy="102867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F8C4805-B03C-4825-8EC8-2F50B927B6C9}"/>
              </a:ext>
            </a:extLst>
          </p:cNvPr>
          <p:cNvSpPr/>
          <p:nvPr/>
        </p:nvSpPr>
        <p:spPr>
          <a:xfrm>
            <a:off x="5717324" y="5136646"/>
            <a:ext cx="1842702" cy="848796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FB3540D-1B27-42D1-82EA-C87A3DA197AE}"/>
              </a:ext>
            </a:extLst>
          </p:cNvPr>
          <p:cNvSpPr txBox="1"/>
          <p:nvPr/>
        </p:nvSpPr>
        <p:spPr>
          <a:xfrm>
            <a:off x="5407847" y="2367965"/>
            <a:ext cx="2427266" cy="36933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fr-FR" b="1" baseline="-25000" dirty="0" err="1">
                <a:solidFill>
                  <a:schemeClr val="bg2">
                    <a:lumMod val="50000"/>
                  </a:schemeClr>
                </a:solidFill>
              </a:rPr>
              <a:t>min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en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 été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D79E335-BE98-4E95-8D28-DD434AC09AB4}"/>
              </a:ext>
            </a:extLst>
          </p:cNvPr>
          <p:cNvCxnSpPr>
            <a:cxnSpLocks/>
            <a:stCxn id="31" idx="2"/>
            <a:endCxn id="30" idx="0"/>
          </p:cNvCxnSpPr>
          <p:nvPr/>
        </p:nvCxnSpPr>
        <p:spPr>
          <a:xfrm>
            <a:off x="6621480" y="2737297"/>
            <a:ext cx="17195" cy="2399349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42696649-599A-4865-B62A-FBBE220765A6}"/>
              </a:ext>
            </a:extLst>
          </p:cNvPr>
          <p:cNvSpPr txBox="1"/>
          <p:nvPr/>
        </p:nvSpPr>
        <p:spPr>
          <a:xfrm>
            <a:off x="7987278" y="170410"/>
            <a:ext cx="3898622" cy="40011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Flux contrôlés par le débit</a:t>
            </a:r>
          </a:p>
        </p:txBody>
      </p:sp>
    </p:spTree>
    <p:extLst>
      <p:ext uri="{BB962C8B-B14F-4D97-AF65-F5344CB8AC3E}">
        <p14:creationId xmlns:p14="http://schemas.microsoft.com/office/powerpoint/2010/main" val="3904388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8A73873-7034-45A0-8251-51AEFB71E7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945"/>
          <a:stretch/>
        </p:blipFill>
        <p:spPr>
          <a:xfrm>
            <a:off x="409575" y="964435"/>
            <a:ext cx="7620000" cy="5407999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2E7DE422-CEFF-427D-B302-B1745C97B480}"/>
              </a:ext>
            </a:extLst>
          </p:cNvPr>
          <p:cNvSpPr txBox="1">
            <a:spLocks/>
          </p:cNvSpPr>
          <p:nvPr/>
        </p:nvSpPr>
        <p:spPr>
          <a:xfrm>
            <a:off x="409575" y="18189"/>
            <a:ext cx="1094422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Guette</a:t>
            </a:r>
            <a:br>
              <a:rPr lang="fr-FR" sz="2800" i="1" dirty="0"/>
            </a:br>
            <a:r>
              <a:rPr lang="fr-FR" sz="2800" i="1" dirty="0"/>
              <a:t>Variations saisonnières des concentrations de DSi et de DOC</a:t>
            </a:r>
          </a:p>
        </p:txBody>
      </p:sp>
    </p:spTree>
    <p:extLst>
      <p:ext uri="{BB962C8B-B14F-4D97-AF65-F5344CB8AC3E}">
        <p14:creationId xmlns:p14="http://schemas.microsoft.com/office/powerpoint/2010/main" val="4150349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8A73873-7034-45A0-8251-51AEFB71E7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945"/>
          <a:stretch/>
        </p:blipFill>
        <p:spPr>
          <a:xfrm>
            <a:off x="409575" y="964435"/>
            <a:ext cx="7620000" cy="5407999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2E7DE422-CEFF-427D-B302-B1745C97B480}"/>
              </a:ext>
            </a:extLst>
          </p:cNvPr>
          <p:cNvSpPr txBox="1">
            <a:spLocks/>
          </p:cNvSpPr>
          <p:nvPr/>
        </p:nvSpPr>
        <p:spPr>
          <a:xfrm>
            <a:off x="409575" y="18189"/>
            <a:ext cx="1094422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Guette</a:t>
            </a:r>
            <a:br>
              <a:rPr lang="fr-FR" sz="2800" i="1" dirty="0"/>
            </a:br>
            <a:r>
              <a:rPr lang="fr-FR" sz="2800" i="1" dirty="0"/>
              <a:t>Variations saisonnières des concentrations de DSi et de DOC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EA6E690-13B1-43E4-A25B-2C12FF881250}"/>
              </a:ext>
            </a:extLst>
          </p:cNvPr>
          <p:cNvSpPr txBox="1"/>
          <p:nvPr/>
        </p:nvSpPr>
        <p:spPr>
          <a:xfrm>
            <a:off x="8604833" y="3434753"/>
            <a:ext cx="3064277" cy="1200329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Min [DSi] en été</a:t>
            </a:r>
          </a:p>
          <a:p>
            <a:r>
              <a:rPr lang="fr-FR" b="1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 Hypothèse: bio absorption plus importante (végétation, diatomées)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938DB06-B7A9-4FD4-9346-97DD6A586EF9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3417401" y="4034918"/>
            <a:ext cx="5187432" cy="47101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7C6C79E2-7913-44EA-8B21-9D424A95C38C}"/>
              </a:ext>
            </a:extLst>
          </p:cNvPr>
          <p:cNvSpPr/>
          <p:nvPr/>
        </p:nvSpPr>
        <p:spPr>
          <a:xfrm>
            <a:off x="3138621" y="4475931"/>
            <a:ext cx="278780" cy="246793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7B3DC4D-5B01-4EDF-B615-4DB8D7EFBF55}"/>
              </a:ext>
            </a:extLst>
          </p:cNvPr>
          <p:cNvSpPr/>
          <p:nvPr/>
        </p:nvSpPr>
        <p:spPr>
          <a:xfrm>
            <a:off x="5811197" y="4505932"/>
            <a:ext cx="278780" cy="246793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6334CA4-AE8A-4FAC-A844-B732839D4D2F}"/>
              </a:ext>
            </a:extLst>
          </p:cNvPr>
          <p:cNvCxnSpPr>
            <a:cxnSpLocks/>
            <a:stCxn id="24" idx="1"/>
            <a:endCxn id="26" idx="6"/>
          </p:cNvCxnSpPr>
          <p:nvPr/>
        </p:nvCxnSpPr>
        <p:spPr>
          <a:xfrm flipH="1">
            <a:off x="6089977" y="4034918"/>
            <a:ext cx="2514856" cy="59441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000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8A73873-7034-45A0-8251-51AEFB71E7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945"/>
          <a:stretch/>
        </p:blipFill>
        <p:spPr>
          <a:xfrm>
            <a:off x="409575" y="964435"/>
            <a:ext cx="7620000" cy="5407999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2E7DE422-CEFF-427D-B302-B1745C97B480}"/>
              </a:ext>
            </a:extLst>
          </p:cNvPr>
          <p:cNvSpPr txBox="1">
            <a:spLocks/>
          </p:cNvSpPr>
          <p:nvPr/>
        </p:nvSpPr>
        <p:spPr>
          <a:xfrm>
            <a:off x="409575" y="18189"/>
            <a:ext cx="1094422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Guette</a:t>
            </a:r>
            <a:br>
              <a:rPr lang="fr-FR" sz="2800" i="1" dirty="0"/>
            </a:br>
            <a:r>
              <a:rPr lang="fr-FR" sz="2800" i="1" dirty="0"/>
              <a:t>Variations saisonnières des concentrations de DSi et de DOC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06BEB98-6113-4DAB-BD05-141A78534E5F}"/>
              </a:ext>
            </a:extLst>
          </p:cNvPr>
          <p:cNvSpPr/>
          <p:nvPr/>
        </p:nvSpPr>
        <p:spPr>
          <a:xfrm>
            <a:off x="4371278" y="1427357"/>
            <a:ext cx="278780" cy="24679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AF21464-7BA5-4BDD-AFE0-274B8366D052}"/>
              </a:ext>
            </a:extLst>
          </p:cNvPr>
          <p:cNvSpPr/>
          <p:nvPr/>
        </p:nvSpPr>
        <p:spPr>
          <a:xfrm>
            <a:off x="1624360" y="1427357"/>
            <a:ext cx="278780" cy="24679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921A94-EDF2-46CA-9AD0-A7813770B7DE}"/>
              </a:ext>
            </a:extLst>
          </p:cNvPr>
          <p:cNvSpPr/>
          <p:nvPr/>
        </p:nvSpPr>
        <p:spPr>
          <a:xfrm>
            <a:off x="6921190" y="1802781"/>
            <a:ext cx="278780" cy="24679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89E885-5671-4D44-9E43-12A24F7E4F73}"/>
              </a:ext>
            </a:extLst>
          </p:cNvPr>
          <p:cNvSpPr txBox="1"/>
          <p:nvPr/>
        </p:nvSpPr>
        <p:spPr>
          <a:xfrm>
            <a:off x="9380274" y="2244814"/>
            <a:ext cx="1935896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Max [DSi] en hiver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EA6E690-13B1-43E4-A25B-2C12FF881250}"/>
              </a:ext>
            </a:extLst>
          </p:cNvPr>
          <p:cNvSpPr txBox="1"/>
          <p:nvPr/>
        </p:nvSpPr>
        <p:spPr>
          <a:xfrm>
            <a:off x="8604833" y="3434753"/>
            <a:ext cx="3064277" cy="1200329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Min [DSi] en été</a:t>
            </a:r>
          </a:p>
          <a:p>
            <a:r>
              <a:rPr lang="fr-FR" b="1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 Hypothèse: bio absorption plus importante (végétation, diatomées)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CC5E4D3-81A1-49C8-87A6-08AF206C8AC7}"/>
              </a:ext>
            </a:extLst>
          </p:cNvPr>
          <p:cNvCxnSpPr>
            <a:cxnSpLocks/>
          </p:cNvCxnSpPr>
          <p:nvPr/>
        </p:nvCxnSpPr>
        <p:spPr>
          <a:xfrm flipH="1" flipV="1">
            <a:off x="7199970" y="1926177"/>
            <a:ext cx="2145730" cy="4890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046E6A1-1FC4-4E60-8C62-CA96FEDF54B2}"/>
              </a:ext>
            </a:extLst>
          </p:cNvPr>
          <p:cNvCxnSpPr>
            <a:cxnSpLocks/>
          </p:cNvCxnSpPr>
          <p:nvPr/>
        </p:nvCxnSpPr>
        <p:spPr>
          <a:xfrm flipH="1" flipV="1">
            <a:off x="4650058" y="1611867"/>
            <a:ext cx="4695642" cy="8176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938DB06-B7A9-4FD4-9346-97DD6A586EF9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3417401" y="4034918"/>
            <a:ext cx="5187432" cy="47101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7C6C79E2-7913-44EA-8B21-9D424A95C38C}"/>
              </a:ext>
            </a:extLst>
          </p:cNvPr>
          <p:cNvSpPr/>
          <p:nvPr/>
        </p:nvSpPr>
        <p:spPr>
          <a:xfrm>
            <a:off x="3138621" y="4475931"/>
            <a:ext cx="278780" cy="246793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7B3DC4D-5B01-4EDF-B615-4DB8D7EFBF55}"/>
              </a:ext>
            </a:extLst>
          </p:cNvPr>
          <p:cNvSpPr/>
          <p:nvPr/>
        </p:nvSpPr>
        <p:spPr>
          <a:xfrm>
            <a:off x="5811197" y="4505932"/>
            <a:ext cx="278780" cy="246793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D30E3BF-E288-4B72-AB6C-B98CB69C3767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1903140" y="1623602"/>
            <a:ext cx="7477134" cy="8058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6334CA4-AE8A-4FAC-A844-B732839D4D2F}"/>
              </a:ext>
            </a:extLst>
          </p:cNvPr>
          <p:cNvCxnSpPr>
            <a:cxnSpLocks/>
            <a:stCxn id="24" idx="1"/>
            <a:endCxn id="26" idx="6"/>
          </p:cNvCxnSpPr>
          <p:nvPr/>
        </p:nvCxnSpPr>
        <p:spPr>
          <a:xfrm flipH="1">
            <a:off x="6089977" y="4034918"/>
            <a:ext cx="2514856" cy="59441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81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9EBBD348-C2A5-4659-B7D0-0535013B8D23}"/>
              </a:ext>
            </a:extLst>
          </p:cNvPr>
          <p:cNvGrpSpPr/>
          <p:nvPr/>
        </p:nvGrpSpPr>
        <p:grpSpPr>
          <a:xfrm>
            <a:off x="3657036" y="655469"/>
            <a:ext cx="5159868" cy="5616144"/>
            <a:chOff x="3458351" y="767795"/>
            <a:chExt cx="5507617" cy="5994644"/>
          </a:xfrm>
        </p:grpSpPr>
        <p:sp>
          <p:nvSpPr>
            <p:cNvPr id="72" name="Flèche : bas 71">
              <a:extLst>
                <a:ext uri="{FF2B5EF4-FFF2-40B4-BE49-F238E27FC236}">
                  <a16:creationId xmlns:a16="http://schemas.microsoft.com/office/drawing/2014/main" id="{D2804F2D-293D-FFBC-AC1B-F65DF0CE4A7D}"/>
                </a:ext>
              </a:extLst>
            </p:cNvPr>
            <p:cNvSpPr/>
            <p:nvPr/>
          </p:nvSpPr>
          <p:spPr>
            <a:xfrm rot="16200000">
              <a:off x="7066220" y="3367614"/>
              <a:ext cx="382691" cy="444622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513F930A-1996-D5AA-BAA1-46D1C133FE95}"/>
                </a:ext>
              </a:extLst>
            </p:cNvPr>
            <p:cNvSpPr/>
            <p:nvPr/>
          </p:nvSpPr>
          <p:spPr>
            <a:xfrm>
              <a:off x="7522600" y="3040191"/>
              <a:ext cx="1153049" cy="11563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66D63CF0-AABC-469C-F996-470FC63D1A34}"/>
                </a:ext>
              </a:extLst>
            </p:cNvPr>
            <p:cNvSpPr txBox="1"/>
            <p:nvPr/>
          </p:nvSpPr>
          <p:spPr>
            <a:xfrm>
              <a:off x="7447323" y="3420648"/>
              <a:ext cx="13036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BSi</a:t>
              </a:r>
              <a:r>
                <a:rPr lang="fr-FR" sz="1600" b="1" dirty="0">
                  <a:solidFill>
                    <a:prstClr val="white"/>
                  </a:solidFill>
                  <a:latin typeface="Aptos" panose="02110004020202020204"/>
                </a:rPr>
                <a:t>, POC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0" name="Image 19" descr="Une image contenant Dessin d’enfant, conception, créativité, art&#10;&#10;Description générée automatiquement">
              <a:extLst>
                <a:ext uri="{FF2B5EF4-FFF2-40B4-BE49-F238E27FC236}">
                  <a16:creationId xmlns:a16="http://schemas.microsoft.com/office/drawing/2014/main" id="{2F60EB2F-01AF-3CA1-64E8-3A0D2D942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065" y="2163279"/>
              <a:ext cx="2790966" cy="2790966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6B1C016-0FDA-E145-0AC1-E9F8639AAC38}"/>
                </a:ext>
              </a:extLst>
            </p:cNvPr>
            <p:cNvSpPr txBox="1"/>
            <p:nvPr/>
          </p:nvSpPr>
          <p:spPr>
            <a:xfrm>
              <a:off x="3698085" y="4859982"/>
              <a:ext cx="10872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DOC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F9342C9-99BE-21E0-E2C0-F36F6C2134B2}"/>
                </a:ext>
              </a:extLst>
            </p:cNvPr>
            <p:cNvSpPr txBox="1"/>
            <p:nvPr/>
          </p:nvSpPr>
          <p:spPr>
            <a:xfrm>
              <a:off x="6898852" y="4859982"/>
              <a:ext cx="7973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DSi</a:t>
              </a:r>
            </a:p>
          </p:txBody>
        </p:sp>
        <p:sp>
          <p:nvSpPr>
            <p:cNvPr id="35" name="Flèche : bas 34">
              <a:extLst>
                <a:ext uri="{FF2B5EF4-FFF2-40B4-BE49-F238E27FC236}">
                  <a16:creationId xmlns:a16="http://schemas.microsoft.com/office/drawing/2014/main" id="{114C1211-C170-D766-45FD-6244216B3567}"/>
                </a:ext>
              </a:extLst>
            </p:cNvPr>
            <p:cNvSpPr/>
            <p:nvPr/>
          </p:nvSpPr>
          <p:spPr>
            <a:xfrm rot="10800000">
              <a:off x="5384589" y="1357703"/>
              <a:ext cx="510362" cy="112125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Flèche : bas 36">
              <a:extLst>
                <a:ext uri="{FF2B5EF4-FFF2-40B4-BE49-F238E27FC236}">
                  <a16:creationId xmlns:a16="http://schemas.microsoft.com/office/drawing/2014/main" id="{20239E07-26F1-2E24-1155-88833296DD98}"/>
                </a:ext>
              </a:extLst>
            </p:cNvPr>
            <p:cNvSpPr/>
            <p:nvPr/>
          </p:nvSpPr>
          <p:spPr>
            <a:xfrm rot="10800000">
              <a:off x="4860859" y="2204994"/>
              <a:ext cx="417299" cy="74996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Flèche : bas 37">
              <a:extLst>
                <a:ext uri="{FF2B5EF4-FFF2-40B4-BE49-F238E27FC236}">
                  <a16:creationId xmlns:a16="http://schemas.microsoft.com/office/drawing/2014/main" id="{30A5AAE3-A101-34D9-10CD-D2425E3CD3CF}"/>
                </a:ext>
              </a:extLst>
            </p:cNvPr>
            <p:cNvSpPr/>
            <p:nvPr/>
          </p:nvSpPr>
          <p:spPr>
            <a:xfrm rot="10800000">
              <a:off x="6155167" y="2309454"/>
              <a:ext cx="417299" cy="74996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D792D0EC-C4B6-4C68-6439-3A4A76669DE6}"/>
                </a:ext>
              </a:extLst>
            </p:cNvPr>
            <p:cNvSpPr/>
            <p:nvPr/>
          </p:nvSpPr>
          <p:spPr>
            <a:xfrm>
              <a:off x="3513591" y="823022"/>
              <a:ext cx="1499072" cy="150340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3542F0A-A018-4481-E3BC-79BBF08714F3}"/>
                </a:ext>
              </a:extLst>
            </p:cNvPr>
            <p:cNvSpPr txBox="1"/>
            <p:nvPr/>
          </p:nvSpPr>
          <p:spPr>
            <a:xfrm>
              <a:off x="3903024" y="1178497"/>
              <a:ext cx="10872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</a:t>
              </a:r>
              <a:r>
                <a:rPr kumimoji="0" lang="fr-FR" sz="2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CH</a:t>
              </a:r>
              <a:r>
                <a:rPr kumimoji="0" lang="fr-FR" sz="2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8F94C13-2DD6-1FF0-BD1F-6ACFC42D6366}"/>
                </a:ext>
              </a:extLst>
            </p:cNvPr>
            <p:cNvSpPr txBox="1"/>
            <p:nvPr/>
          </p:nvSpPr>
          <p:spPr>
            <a:xfrm>
              <a:off x="5725888" y="787012"/>
              <a:ext cx="2228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Flux </a:t>
              </a:r>
              <a:r>
                <a:rPr lang="fr-FR" dirty="0">
                  <a:solidFill>
                    <a:prstClr val="black"/>
                  </a:solidFill>
                  <a:latin typeface="Aptos" panose="02110004020202020204"/>
                </a:rPr>
                <a:t>d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 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forme gazeuse (GHG) 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540778-398F-A173-DD07-92CE1F8B861E}"/>
                </a:ext>
              </a:extLst>
            </p:cNvPr>
            <p:cNvSpPr/>
            <p:nvPr/>
          </p:nvSpPr>
          <p:spPr>
            <a:xfrm>
              <a:off x="3458351" y="767795"/>
              <a:ext cx="5275297" cy="59946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86854C24-FAF0-4DE9-A66B-92F56280318F}"/>
                </a:ext>
              </a:extLst>
            </p:cNvPr>
            <p:cNvSpPr txBox="1"/>
            <p:nvPr/>
          </p:nvSpPr>
          <p:spPr>
            <a:xfrm>
              <a:off x="6737712" y="2571406"/>
              <a:ext cx="2228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dirty="0">
                  <a:solidFill>
                    <a:prstClr val="black"/>
                  </a:solidFill>
                  <a:latin typeface="Aptos" panose="02110004020202020204"/>
                </a:rPr>
                <a:t>Flux particulaire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B2A81180-0BF7-4C47-88B0-FCEDC7111867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084690C4-7F19-47C0-9750-0FDED580F924}"/>
              </a:ext>
            </a:extLst>
          </p:cNvPr>
          <p:cNvSpPr txBox="1">
            <a:spLocks/>
          </p:cNvSpPr>
          <p:nvPr/>
        </p:nvSpPr>
        <p:spPr>
          <a:xfrm>
            <a:off x="838200" y="3091"/>
            <a:ext cx="10515600" cy="497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Question </a:t>
            </a:r>
            <a:r>
              <a:rPr lang="fr-FR" sz="3600" dirty="0">
                <a:solidFill>
                  <a:sysClr val="windowText" lastClr="000000"/>
                </a:solidFill>
                <a:latin typeface="Calibri Light" panose="020F0302020204030204"/>
              </a:rPr>
              <a:t>1: Quantifier les exports de Si et C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CEF4657-F1DA-4666-85BD-D61E4432CD45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A19D73-D044-4F57-990C-D99FE7CE0E19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1E749C7D-0C08-4581-BF0D-F624309C657D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AB93CE9-BE27-4E94-9DAB-6B5F7E821053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CAF91C0A-9341-4ACA-B7F2-0D550FD1B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A6533E70-2C19-49CD-ACFF-71A35EA20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0523178-4589-47F3-906E-C5B50C337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33FEFC0-4DF9-487F-A481-CBB096E4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248B309-6B41-4A27-AF6A-40B7EE200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676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54C5BFC-B574-4A78-AD41-49ACDF7CDE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57" y="886876"/>
            <a:ext cx="7620000" cy="5572125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91A99F45-7A7C-4BBB-97AD-A536AB909441}"/>
              </a:ext>
            </a:extLst>
          </p:cNvPr>
          <p:cNvSpPr txBox="1">
            <a:spLocks/>
          </p:cNvSpPr>
          <p:nvPr/>
        </p:nvSpPr>
        <p:spPr>
          <a:xfrm>
            <a:off x="399192" y="54943"/>
            <a:ext cx="914028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Guette</a:t>
            </a:r>
            <a:br>
              <a:rPr lang="fr-FR" sz="2800" i="1" dirty="0"/>
            </a:br>
            <a:r>
              <a:rPr lang="fr-FR" sz="2800" i="1" dirty="0"/>
              <a:t>Variabilité spatiale (horizontale) des concentrations en DSi</a:t>
            </a:r>
          </a:p>
        </p:txBody>
      </p:sp>
      <p:sp>
        <p:nvSpPr>
          <p:cNvPr id="43" name="Accolade ouvrante 42">
            <a:extLst>
              <a:ext uri="{FF2B5EF4-FFF2-40B4-BE49-F238E27FC236}">
                <a16:creationId xmlns:a16="http://schemas.microsoft.com/office/drawing/2014/main" id="{CE4D503D-0FE9-4C40-8A3A-7EEF45FFA97E}"/>
              </a:ext>
            </a:extLst>
          </p:cNvPr>
          <p:cNvSpPr/>
          <p:nvPr/>
        </p:nvSpPr>
        <p:spPr>
          <a:xfrm rot="16200000">
            <a:off x="1777184" y="4612903"/>
            <a:ext cx="226595" cy="2162642"/>
          </a:xfrm>
          <a:prstGeom prst="leftBrace">
            <a:avLst>
              <a:gd name="adj1" fmla="val 8333"/>
              <a:gd name="adj2" fmla="val 5030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Accolade ouvrante 43">
            <a:extLst>
              <a:ext uri="{FF2B5EF4-FFF2-40B4-BE49-F238E27FC236}">
                <a16:creationId xmlns:a16="http://schemas.microsoft.com/office/drawing/2014/main" id="{13613BB2-347D-4AF8-80B8-35C8E57CA258}"/>
              </a:ext>
            </a:extLst>
          </p:cNvPr>
          <p:cNvSpPr/>
          <p:nvPr/>
        </p:nvSpPr>
        <p:spPr>
          <a:xfrm rot="16200000">
            <a:off x="4252373" y="4612902"/>
            <a:ext cx="226594" cy="2162644"/>
          </a:xfrm>
          <a:prstGeom prst="leftBrace">
            <a:avLst>
              <a:gd name="adj1" fmla="val 8333"/>
              <a:gd name="adj2" fmla="val 5030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060D1A-9476-48BA-962B-9E70EE7A1F5A}"/>
              </a:ext>
            </a:extLst>
          </p:cNvPr>
          <p:cNvSpPr txBox="1"/>
          <p:nvPr/>
        </p:nvSpPr>
        <p:spPr>
          <a:xfrm>
            <a:off x="1306713" y="5775778"/>
            <a:ext cx="1167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Amont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45144AA-020C-4293-8170-77F1E02F6995}"/>
              </a:ext>
            </a:extLst>
          </p:cNvPr>
          <p:cNvSpPr txBox="1"/>
          <p:nvPr/>
        </p:nvSpPr>
        <p:spPr>
          <a:xfrm>
            <a:off x="3801798" y="5775285"/>
            <a:ext cx="1167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Aval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374DB70D-5A47-40CB-84D9-5BF03D3F48C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7683957" y="2286939"/>
            <a:ext cx="4903411" cy="2384502"/>
          </a:xfrm>
          <a:prstGeom prst="rect">
            <a:avLst/>
          </a:prstGeom>
        </p:spPr>
      </p:pic>
      <p:sp>
        <p:nvSpPr>
          <p:cNvPr id="70" name="Ellipse 69">
            <a:extLst>
              <a:ext uri="{FF2B5EF4-FFF2-40B4-BE49-F238E27FC236}">
                <a16:creationId xmlns:a16="http://schemas.microsoft.com/office/drawing/2014/main" id="{1FF15DCD-62A5-4761-9F17-63C886AE2A9B}"/>
              </a:ext>
            </a:extLst>
          </p:cNvPr>
          <p:cNvSpPr/>
          <p:nvPr/>
        </p:nvSpPr>
        <p:spPr>
          <a:xfrm>
            <a:off x="8651750" y="3847148"/>
            <a:ext cx="777140" cy="824293"/>
          </a:xfrm>
          <a:prstGeom prst="ellipse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B3EFB57-6EF8-4E0B-9D5F-2AD92563F770}"/>
              </a:ext>
            </a:extLst>
          </p:cNvPr>
          <p:cNvSpPr/>
          <p:nvPr/>
        </p:nvSpPr>
        <p:spPr>
          <a:xfrm>
            <a:off x="11234411" y="2604707"/>
            <a:ext cx="777140" cy="824293"/>
          </a:xfrm>
          <a:prstGeom prst="ellipse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E61C85E3-E3F7-4ED7-BD84-FBC7FC34BC67}"/>
              </a:ext>
            </a:extLst>
          </p:cNvPr>
          <p:cNvCxnSpPr>
            <a:cxnSpLocks/>
            <a:stCxn id="45" idx="0"/>
            <a:endCxn id="70" idx="3"/>
          </p:cNvCxnSpPr>
          <p:nvPr/>
        </p:nvCxnSpPr>
        <p:spPr>
          <a:xfrm flipV="1">
            <a:off x="4385566" y="4550726"/>
            <a:ext cx="4379994" cy="1224559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F5F404FC-2411-4B5E-947C-C3ECC10B87C0}"/>
              </a:ext>
            </a:extLst>
          </p:cNvPr>
          <p:cNvCxnSpPr>
            <a:cxnSpLocks/>
            <a:stCxn id="10" idx="0"/>
            <a:endCxn id="72" idx="3"/>
          </p:cNvCxnSpPr>
          <p:nvPr/>
        </p:nvCxnSpPr>
        <p:spPr>
          <a:xfrm flipV="1">
            <a:off x="1890481" y="3308285"/>
            <a:ext cx="9457740" cy="2467493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898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F256AF1A-D578-4BAD-BCCE-D34564E78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41" y="882373"/>
            <a:ext cx="7620000" cy="5572125"/>
          </a:xfrm>
          <a:prstGeom prst="rect">
            <a:avLst/>
          </a:prstGeom>
        </p:spPr>
      </p:pic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91A99F45-7A7C-4BBB-97AD-A536AB909441}"/>
              </a:ext>
            </a:extLst>
          </p:cNvPr>
          <p:cNvSpPr txBox="1">
            <a:spLocks/>
          </p:cNvSpPr>
          <p:nvPr/>
        </p:nvSpPr>
        <p:spPr>
          <a:xfrm>
            <a:off x="399192" y="54943"/>
            <a:ext cx="914028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Guette</a:t>
            </a:r>
            <a:br>
              <a:rPr lang="fr-FR" sz="2800" i="1" dirty="0"/>
            </a:br>
            <a:r>
              <a:rPr lang="fr-FR" sz="2800" i="1" dirty="0"/>
              <a:t>Variabilité spatiale (horizontale) des concentrations en DOC</a:t>
            </a:r>
          </a:p>
        </p:txBody>
      </p:sp>
      <p:sp>
        <p:nvSpPr>
          <p:cNvPr id="43" name="Accolade ouvrante 42">
            <a:extLst>
              <a:ext uri="{FF2B5EF4-FFF2-40B4-BE49-F238E27FC236}">
                <a16:creationId xmlns:a16="http://schemas.microsoft.com/office/drawing/2014/main" id="{CE4D503D-0FE9-4C40-8A3A-7EEF45FFA97E}"/>
              </a:ext>
            </a:extLst>
          </p:cNvPr>
          <p:cNvSpPr/>
          <p:nvPr/>
        </p:nvSpPr>
        <p:spPr>
          <a:xfrm rot="16200000">
            <a:off x="1777184" y="4612903"/>
            <a:ext cx="226595" cy="2162642"/>
          </a:xfrm>
          <a:prstGeom prst="leftBrace">
            <a:avLst>
              <a:gd name="adj1" fmla="val 8333"/>
              <a:gd name="adj2" fmla="val 5030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Accolade ouvrante 43">
            <a:extLst>
              <a:ext uri="{FF2B5EF4-FFF2-40B4-BE49-F238E27FC236}">
                <a16:creationId xmlns:a16="http://schemas.microsoft.com/office/drawing/2014/main" id="{13613BB2-347D-4AF8-80B8-35C8E57CA258}"/>
              </a:ext>
            </a:extLst>
          </p:cNvPr>
          <p:cNvSpPr/>
          <p:nvPr/>
        </p:nvSpPr>
        <p:spPr>
          <a:xfrm rot="16200000">
            <a:off x="4252373" y="4612902"/>
            <a:ext cx="226594" cy="2162644"/>
          </a:xfrm>
          <a:prstGeom prst="leftBrace">
            <a:avLst>
              <a:gd name="adj1" fmla="val 8333"/>
              <a:gd name="adj2" fmla="val 5030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060D1A-9476-48BA-962B-9E70EE7A1F5A}"/>
              </a:ext>
            </a:extLst>
          </p:cNvPr>
          <p:cNvSpPr txBox="1"/>
          <p:nvPr/>
        </p:nvSpPr>
        <p:spPr>
          <a:xfrm>
            <a:off x="1306713" y="5775778"/>
            <a:ext cx="1167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Amont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45144AA-020C-4293-8170-77F1E02F6995}"/>
              </a:ext>
            </a:extLst>
          </p:cNvPr>
          <p:cNvSpPr txBox="1"/>
          <p:nvPr/>
        </p:nvSpPr>
        <p:spPr>
          <a:xfrm>
            <a:off x="3801798" y="5775285"/>
            <a:ext cx="1167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Aval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374DB70D-5A47-40CB-84D9-5BF03D3F48C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7677980" y="2198428"/>
            <a:ext cx="4903411" cy="2384502"/>
          </a:xfrm>
          <a:prstGeom prst="rect">
            <a:avLst/>
          </a:prstGeom>
        </p:spPr>
      </p:pic>
      <p:sp>
        <p:nvSpPr>
          <p:cNvPr id="70" name="Ellipse 69">
            <a:extLst>
              <a:ext uri="{FF2B5EF4-FFF2-40B4-BE49-F238E27FC236}">
                <a16:creationId xmlns:a16="http://schemas.microsoft.com/office/drawing/2014/main" id="{1FF15DCD-62A5-4761-9F17-63C886AE2A9B}"/>
              </a:ext>
            </a:extLst>
          </p:cNvPr>
          <p:cNvSpPr/>
          <p:nvPr/>
        </p:nvSpPr>
        <p:spPr>
          <a:xfrm>
            <a:off x="8659743" y="3774503"/>
            <a:ext cx="777140" cy="824293"/>
          </a:xfrm>
          <a:prstGeom prst="ellipse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B3EFB57-6EF8-4E0B-9D5F-2AD92563F770}"/>
              </a:ext>
            </a:extLst>
          </p:cNvPr>
          <p:cNvSpPr/>
          <p:nvPr/>
        </p:nvSpPr>
        <p:spPr>
          <a:xfrm>
            <a:off x="11234411" y="2377701"/>
            <a:ext cx="777140" cy="824293"/>
          </a:xfrm>
          <a:prstGeom prst="ellipse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E61C85E3-E3F7-4ED7-BD84-FBC7FC34BC67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4385566" y="4345969"/>
            <a:ext cx="4274177" cy="142931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F5F404FC-2411-4B5E-947C-C3ECC10B87C0}"/>
              </a:ext>
            </a:extLst>
          </p:cNvPr>
          <p:cNvCxnSpPr>
            <a:cxnSpLocks/>
            <a:stCxn id="10" idx="0"/>
            <a:endCxn id="72" idx="2"/>
          </p:cNvCxnSpPr>
          <p:nvPr/>
        </p:nvCxnSpPr>
        <p:spPr>
          <a:xfrm flipV="1">
            <a:off x="1890481" y="2789848"/>
            <a:ext cx="9343930" cy="298593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879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B391BFED-FB19-4E3C-A44F-C30EEE0BEE0C}"/>
              </a:ext>
            </a:extLst>
          </p:cNvPr>
          <p:cNvSpPr txBox="1"/>
          <p:nvPr/>
        </p:nvSpPr>
        <p:spPr>
          <a:xfrm>
            <a:off x="53065" y="5621540"/>
            <a:ext cx="13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Amont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BCBF09-21A8-4195-8263-3C412A083C98}"/>
              </a:ext>
            </a:extLst>
          </p:cNvPr>
          <p:cNvSpPr txBox="1"/>
          <p:nvPr/>
        </p:nvSpPr>
        <p:spPr>
          <a:xfrm>
            <a:off x="5555287" y="5618012"/>
            <a:ext cx="13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Aval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7DF4975-FBEE-467B-9563-A25FC6074476}"/>
              </a:ext>
            </a:extLst>
          </p:cNvPr>
          <p:cNvSpPr/>
          <p:nvPr/>
        </p:nvSpPr>
        <p:spPr>
          <a:xfrm>
            <a:off x="1243584" y="5656305"/>
            <a:ext cx="4638103" cy="369332"/>
          </a:xfrm>
          <a:prstGeom prst="righ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64DFC74-5CE4-4EE5-888A-1F69E17121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726"/>
          <a:stretch/>
        </p:blipFill>
        <p:spPr>
          <a:xfrm>
            <a:off x="409575" y="1125292"/>
            <a:ext cx="6488129" cy="4472759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7146C1FD-A8CD-4329-B8F3-DB3234F3C489}"/>
              </a:ext>
            </a:extLst>
          </p:cNvPr>
          <p:cNvSpPr txBox="1">
            <a:spLocks/>
          </p:cNvSpPr>
          <p:nvPr/>
        </p:nvSpPr>
        <p:spPr>
          <a:xfrm>
            <a:off x="409575" y="18189"/>
            <a:ext cx="1094422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</a:t>
            </a:r>
            <a:r>
              <a:rPr lang="fr-FR" sz="3200" dirty="0" err="1"/>
              <a:t>Beulie</a:t>
            </a:r>
            <a:br>
              <a:rPr lang="fr-FR" sz="2800" i="1" dirty="0"/>
            </a:br>
            <a:r>
              <a:rPr lang="fr-FR" sz="2800" i="1" dirty="0"/>
              <a:t>Variabilité spatiale et temporelle des concentrations en DSi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7F05DC-456F-4637-BA7B-A6B586EFF7F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7081227" y="1694395"/>
            <a:ext cx="4937265" cy="26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53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B391BFED-FB19-4E3C-A44F-C30EEE0BEE0C}"/>
              </a:ext>
            </a:extLst>
          </p:cNvPr>
          <p:cNvSpPr txBox="1"/>
          <p:nvPr/>
        </p:nvSpPr>
        <p:spPr>
          <a:xfrm>
            <a:off x="53065" y="5621540"/>
            <a:ext cx="13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Amont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BCBF09-21A8-4195-8263-3C412A083C98}"/>
              </a:ext>
            </a:extLst>
          </p:cNvPr>
          <p:cNvSpPr txBox="1"/>
          <p:nvPr/>
        </p:nvSpPr>
        <p:spPr>
          <a:xfrm>
            <a:off x="5555287" y="5618012"/>
            <a:ext cx="13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Aval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7DF4975-FBEE-467B-9563-A25FC6074476}"/>
              </a:ext>
            </a:extLst>
          </p:cNvPr>
          <p:cNvSpPr/>
          <p:nvPr/>
        </p:nvSpPr>
        <p:spPr>
          <a:xfrm>
            <a:off x="1243584" y="5656305"/>
            <a:ext cx="4638103" cy="369332"/>
          </a:xfrm>
          <a:prstGeom prst="righ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64DFC74-5CE4-4EE5-888A-1F69E17121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726"/>
          <a:stretch/>
        </p:blipFill>
        <p:spPr>
          <a:xfrm>
            <a:off x="409575" y="1126106"/>
            <a:ext cx="6488129" cy="4472759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7146C1FD-A8CD-4329-B8F3-DB3234F3C489}"/>
              </a:ext>
            </a:extLst>
          </p:cNvPr>
          <p:cNvSpPr txBox="1">
            <a:spLocks/>
          </p:cNvSpPr>
          <p:nvPr/>
        </p:nvSpPr>
        <p:spPr>
          <a:xfrm>
            <a:off x="409575" y="18189"/>
            <a:ext cx="1094422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</a:t>
            </a:r>
            <a:r>
              <a:rPr lang="fr-FR" sz="3200" dirty="0" err="1"/>
              <a:t>Beulie</a:t>
            </a:r>
            <a:br>
              <a:rPr lang="fr-FR" sz="2800" i="1" dirty="0"/>
            </a:br>
            <a:r>
              <a:rPr lang="fr-FR" sz="2800" i="1" dirty="0"/>
              <a:t>Variabilité spatiale et temporelle des concentrations en DSi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7F05DC-456F-4637-BA7B-A6B586EFF7F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7081227" y="1694395"/>
            <a:ext cx="4937265" cy="2667005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17C0BFE-9ED9-4E52-9B06-F6ED57C78F2C}"/>
              </a:ext>
            </a:extLst>
          </p:cNvPr>
          <p:cNvSpPr/>
          <p:nvPr/>
        </p:nvSpPr>
        <p:spPr>
          <a:xfrm>
            <a:off x="1243583" y="1026828"/>
            <a:ext cx="4311703" cy="8641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0190D24-FC1E-44F8-82EA-8EB68FD91E3D}"/>
              </a:ext>
            </a:extLst>
          </p:cNvPr>
          <p:cNvSpPr txBox="1"/>
          <p:nvPr/>
        </p:nvSpPr>
        <p:spPr>
          <a:xfrm>
            <a:off x="5608083" y="1203196"/>
            <a:ext cx="506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Pas de variation spatiale/temporelle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F31DBF92-4DB0-4A06-B7BD-F8DA86BF03EB}"/>
              </a:ext>
            </a:extLst>
          </p:cNvPr>
          <p:cNvSpPr/>
          <p:nvPr/>
        </p:nvSpPr>
        <p:spPr>
          <a:xfrm>
            <a:off x="1368168" y="1345998"/>
            <a:ext cx="4159804" cy="185517"/>
          </a:xfrm>
          <a:prstGeom prst="rightArrow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792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B391BFED-FB19-4E3C-A44F-C30EEE0BEE0C}"/>
              </a:ext>
            </a:extLst>
          </p:cNvPr>
          <p:cNvSpPr txBox="1"/>
          <p:nvPr/>
        </p:nvSpPr>
        <p:spPr>
          <a:xfrm>
            <a:off x="53065" y="5621540"/>
            <a:ext cx="13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Amont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BCBF09-21A8-4195-8263-3C412A083C98}"/>
              </a:ext>
            </a:extLst>
          </p:cNvPr>
          <p:cNvSpPr txBox="1"/>
          <p:nvPr/>
        </p:nvSpPr>
        <p:spPr>
          <a:xfrm>
            <a:off x="5555287" y="5618012"/>
            <a:ext cx="13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Aval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7DF4975-FBEE-467B-9563-A25FC6074476}"/>
              </a:ext>
            </a:extLst>
          </p:cNvPr>
          <p:cNvSpPr/>
          <p:nvPr/>
        </p:nvSpPr>
        <p:spPr>
          <a:xfrm>
            <a:off x="1243584" y="5656305"/>
            <a:ext cx="4638103" cy="369332"/>
          </a:xfrm>
          <a:prstGeom prst="righ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64DFC74-5CE4-4EE5-888A-1F69E17121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726"/>
          <a:stretch/>
        </p:blipFill>
        <p:spPr>
          <a:xfrm>
            <a:off x="409575" y="1126106"/>
            <a:ext cx="6488129" cy="4472759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7146C1FD-A8CD-4329-B8F3-DB3234F3C489}"/>
              </a:ext>
            </a:extLst>
          </p:cNvPr>
          <p:cNvSpPr txBox="1">
            <a:spLocks/>
          </p:cNvSpPr>
          <p:nvPr/>
        </p:nvSpPr>
        <p:spPr>
          <a:xfrm>
            <a:off x="409575" y="18189"/>
            <a:ext cx="1094422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</a:t>
            </a:r>
            <a:r>
              <a:rPr lang="fr-FR" sz="3200" dirty="0" err="1"/>
              <a:t>Beulie</a:t>
            </a:r>
            <a:br>
              <a:rPr lang="fr-FR" sz="2800" i="1" dirty="0"/>
            </a:br>
            <a:r>
              <a:rPr lang="fr-FR" sz="2800" i="1" dirty="0"/>
              <a:t>Variabilité spatiale et temporelle des concentrations en DSi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7F05DC-456F-4637-BA7B-A6B586EFF7F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7081227" y="1694395"/>
            <a:ext cx="4937265" cy="2667005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17C0BFE-9ED9-4E52-9B06-F6ED57C78F2C}"/>
              </a:ext>
            </a:extLst>
          </p:cNvPr>
          <p:cNvSpPr/>
          <p:nvPr/>
        </p:nvSpPr>
        <p:spPr>
          <a:xfrm>
            <a:off x="1243583" y="1026828"/>
            <a:ext cx="4311703" cy="8641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8E4F7C0-F9E8-44D7-AC62-1E0900B6137E}"/>
              </a:ext>
            </a:extLst>
          </p:cNvPr>
          <p:cNvSpPr/>
          <p:nvPr/>
        </p:nvSpPr>
        <p:spPr>
          <a:xfrm rot="1337131">
            <a:off x="1179188" y="1946401"/>
            <a:ext cx="4540683" cy="141066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3342FDF-9F82-4022-B11E-B7465F3E77E0}"/>
              </a:ext>
            </a:extLst>
          </p:cNvPr>
          <p:cNvSpPr txBox="1"/>
          <p:nvPr/>
        </p:nvSpPr>
        <p:spPr>
          <a:xfrm>
            <a:off x="5608083" y="1203196"/>
            <a:ext cx="506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Pas de variation spatiale/temporelle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067DC94-117E-4CAF-93DA-BB6DFCA65D15}"/>
              </a:ext>
            </a:extLst>
          </p:cNvPr>
          <p:cNvSpPr txBox="1"/>
          <p:nvPr/>
        </p:nvSpPr>
        <p:spPr>
          <a:xfrm>
            <a:off x="2869993" y="3764372"/>
            <a:ext cx="506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92D050"/>
                </a:solidFill>
              </a:rPr>
              <a:t>Variation spatiale et temporelle observée</a:t>
            </a: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AEC1FAB6-B9E4-4C5C-92D1-8497085DDE52}"/>
              </a:ext>
            </a:extLst>
          </p:cNvPr>
          <p:cNvSpPr/>
          <p:nvPr/>
        </p:nvSpPr>
        <p:spPr>
          <a:xfrm>
            <a:off x="1368168" y="1345998"/>
            <a:ext cx="4159804" cy="185517"/>
          </a:xfrm>
          <a:prstGeom prst="rightArrow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7C59C4FF-F907-49E1-B590-3E633A05F3CC}"/>
              </a:ext>
            </a:extLst>
          </p:cNvPr>
          <p:cNvSpPr/>
          <p:nvPr/>
        </p:nvSpPr>
        <p:spPr>
          <a:xfrm rot="1358625">
            <a:off x="1368168" y="2591411"/>
            <a:ext cx="4159804" cy="185517"/>
          </a:xfrm>
          <a:prstGeom prst="rightArrow">
            <a:avLst/>
          </a:prstGeom>
          <a:solidFill>
            <a:srgbClr val="92D050">
              <a:alpha val="3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824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B391BFED-FB19-4E3C-A44F-C30EEE0BEE0C}"/>
              </a:ext>
            </a:extLst>
          </p:cNvPr>
          <p:cNvSpPr txBox="1"/>
          <p:nvPr/>
        </p:nvSpPr>
        <p:spPr>
          <a:xfrm>
            <a:off x="53065" y="5621540"/>
            <a:ext cx="13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Amont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BCBF09-21A8-4195-8263-3C412A083C98}"/>
              </a:ext>
            </a:extLst>
          </p:cNvPr>
          <p:cNvSpPr txBox="1"/>
          <p:nvPr/>
        </p:nvSpPr>
        <p:spPr>
          <a:xfrm>
            <a:off x="5555287" y="5618012"/>
            <a:ext cx="13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Aval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7DF4975-FBEE-467B-9563-A25FC6074476}"/>
              </a:ext>
            </a:extLst>
          </p:cNvPr>
          <p:cNvSpPr/>
          <p:nvPr/>
        </p:nvSpPr>
        <p:spPr>
          <a:xfrm>
            <a:off x="1243584" y="5656305"/>
            <a:ext cx="4638103" cy="369332"/>
          </a:xfrm>
          <a:prstGeom prst="righ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64DFC74-5CE4-4EE5-888A-1F69E17121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726"/>
          <a:stretch/>
        </p:blipFill>
        <p:spPr>
          <a:xfrm>
            <a:off x="409575" y="1126106"/>
            <a:ext cx="6488129" cy="4472759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7146C1FD-A8CD-4329-B8F3-DB3234F3C489}"/>
              </a:ext>
            </a:extLst>
          </p:cNvPr>
          <p:cNvSpPr txBox="1">
            <a:spLocks/>
          </p:cNvSpPr>
          <p:nvPr/>
        </p:nvSpPr>
        <p:spPr>
          <a:xfrm>
            <a:off x="409575" y="18189"/>
            <a:ext cx="1094422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</a:t>
            </a:r>
            <a:r>
              <a:rPr lang="fr-FR" sz="3200" dirty="0" err="1"/>
              <a:t>Beulie</a:t>
            </a:r>
            <a:br>
              <a:rPr lang="fr-FR" sz="2800" i="1" dirty="0"/>
            </a:br>
            <a:r>
              <a:rPr lang="fr-FR" sz="2800" i="1" dirty="0"/>
              <a:t>Variabilité spatiale et temporelle des concentrations en DSi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7F05DC-456F-4637-BA7B-A6B586EFF7F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7081227" y="1694395"/>
            <a:ext cx="4937265" cy="2667005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17C0BFE-9ED9-4E52-9B06-F6ED57C78F2C}"/>
              </a:ext>
            </a:extLst>
          </p:cNvPr>
          <p:cNvSpPr/>
          <p:nvPr/>
        </p:nvSpPr>
        <p:spPr>
          <a:xfrm>
            <a:off x="1243583" y="1026828"/>
            <a:ext cx="4311703" cy="8641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3342FDF-9F82-4022-B11E-B7465F3E77E0}"/>
              </a:ext>
            </a:extLst>
          </p:cNvPr>
          <p:cNvSpPr txBox="1"/>
          <p:nvPr/>
        </p:nvSpPr>
        <p:spPr>
          <a:xfrm>
            <a:off x="5608083" y="1203196"/>
            <a:ext cx="506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Pas de variation spatiale/temporelle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25D9E1F-42E7-4E80-87E1-37E4CFB8AC11}"/>
              </a:ext>
            </a:extLst>
          </p:cNvPr>
          <p:cNvCxnSpPr/>
          <p:nvPr/>
        </p:nvCxnSpPr>
        <p:spPr>
          <a:xfrm flipV="1">
            <a:off x="2260600" y="3028950"/>
            <a:ext cx="0" cy="8001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53236AEF-7341-4DE4-B1C0-E6E4B498E058}"/>
              </a:ext>
            </a:extLst>
          </p:cNvPr>
          <p:cNvSpPr txBox="1"/>
          <p:nvPr/>
        </p:nvSpPr>
        <p:spPr>
          <a:xfrm>
            <a:off x="1243583" y="3946738"/>
            <a:ext cx="28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Entrée en zone humide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01D335A-8D87-492C-85F4-E32D110DC757}"/>
              </a:ext>
            </a:extLst>
          </p:cNvPr>
          <p:cNvCxnSpPr/>
          <p:nvPr/>
        </p:nvCxnSpPr>
        <p:spPr>
          <a:xfrm flipV="1">
            <a:off x="1395482" y="1572528"/>
            <a:ext cx="0" cy="8001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8093893-7829-4722-AE65-0FB7779AC781}"/>
              </a:ext>
            </a:extLst>
          </p:cNvPr>
          <p:cNvSpPr txBox="1"/>
          <p:nvPr/>
        </p:nvSpPr>
        <p:spPr>
          <a:xfrm>
            <a:off x="842766" y="2381385"/>
            <a:ext cx="28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Signal régional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AB3C54D-D72C-4982-8497-DB88CAA182FB}"/>
              </a:ext>
            </a:extLst>
          </p:cNvPr>
          <p:cNvSpPr/>
          <p:nvPr/>
        </p:nvSpPr>
        <p:spPr>
          <a:xfrm rot="1337131">
            <a:off x="1179188" y="1946401"/>
            <a:ext cx="4540683" cy="141066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1EDDC4D-B93C-4BB3-A28E-4BB6FA9D85B7}"/>
              </a:ext>
            </a:extLst>
          </p:cNvPr>
          <p:cNvSpPr txBox="1"/>
          <p:nvPr/>
        </p:nvSpPr>
        <p:spPr>
          <a:xfrm>
            <a:off x="2869993" y="3764372"/>
            <a:ext cx="506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92D050"/>
                </a:solidFill>
              </a:rPr>
              <a:t>Variation spatiale et temporelle observée</a:t>
            </a:r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75ED4BA9-D402-4D69-84FA-329779D1FC8A}"/>
              </a:ext>
            </a:extLst>
          </p:cNvPr>
          <p:cNvSpPr/>
          <p:nvPr/>
        </p:nvSpPr>
        <p:spPr>
          <a:xfrm>
            <a:off x="1368168" y="1345998"/>
            <a:ext cx="4159804" cy="185517"/>
          </a:xfrm>
          <a:prstGeom prst="rightArrow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7CEFE742-65AB-4908-A760-39F86BB1F00B}"/>
              </a:ext>
            </a:extLst>
          </p:cNvPr>
          <p:cNvSpPr/>
          <p:nvPr/>
        </p:nvSpPr>
        <p:spPr>
          <a:xfrm rot="1358625">
            <a:off x="1368168" y="2591411"/>
            <a:ext cx="4159804" cy="185517"/>
          </a:xfrm>
          <a:prstGeom prst="rightArrow">
            <a:avLst/>
          </a:prstGeom>
          <a:solidFill>
            <a:srgbClr val="92D050">
              <a:alpha val="3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263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7B7742-D829-4006-9124-8B03AF15BD8F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805411-EA83-4825-89CF-6B833CAC8765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A1BDED-8B6C-43F6-B7EB-6DE65495F33F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31ED69-ED26-4816-B29D-BAAEDE4E3E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4A6ECF2-1992-4D90-83B2-3FBA74FE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6F2FDEE-8113-4ECE-B8A1-5F93FA33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64AB7F-E79D-4AC8-878A-CB6282D6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F487123-48AF-450F-9E20-1ADC19AC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B83E56-356D-4F28-95DF-E0E995B2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B391BFED-FB19-4E3C-A44F-C30EEE0BEE0C}"/>
              </a:ext>
            </a:extLst>
          </p:cNvPr>
          <p:cNvSpPr txBox="1"/>
          <p:nvPr/>
        </p:nvSpPr>
        <p:spPr>
          <a:xfrm>
            <a:off x="53065" y="5621540"/>
            <a:ext cx="13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Amont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BCBF09-21A8-4195-8263-3C412A083C98}"/>
              </a:ext>
            </a:extLst>
          </p:cNvPr>
          <p:cNvSpPr txBox="1"/>
          <p:nvPr/>
        </p:nvSpPr>
        <p:spPr>
          <a:xfrm>
            <a:off x="5555287" y="5618012"/>
            <a:ext cx="13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Aval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7DF4975-FBEE-467B-9563-A25FC6074476}"/>
              </a:ext>
            </a:extLst>
          </p:cNvPr>
          <p:cNvSpPr/>
          <p:nvPr/>
        </p:nvSpPr>
        <p:spPr>
          <a:xfrm>
            <a:off x="1243584" y="5656305"/>
            <a:ext cx="4638103" cy="369332"/>
          </a:xfrm>
          <a:prstGeom prst="righ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64DFC74-5CE4-4EE5-888A-1F69E17121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726"/>
          <a:stretch/>
        </p:blipFill>
        <p:spPr>
          <a:xfrm>
            <a:off x="409575" y="1126106"/>
            <a:ext cx="6488129" cy="4472759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7146C1FD-A8CD-4329-B8F3-DB3234F3C489}"/>
              </a:ext>
            </a:extLst>
          </p:cNvPr>
          <p:cNvSpPr txBox="1">
            <a:spLocks/>
          </p:cNvSpPr>
          <p:nvPr/>
        </p:nvSpPr>
        <p:spPr>
          <a:xfrm>
            <a:off x="409575" y="18189"/>
            <a:ext cx="10944225" cy="86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Résultats préliminaires – La </a:t>
            </a:r>
            <a:r>
              <a:rPr lang="fr-FR" sz="3200" dirty="0" err="1"/>
              <a:t>Beulie</a:t>
            </a:r>
            <a:br>
              <a:rPr lang="fr-FR" sz="2800" i="1" dirty="0"/>
            </a:br>
            <a:r>
              <a:rPr lang="fr-FR" sz="2800" i="1" dirty="0"/>
              <a:t>Variabilité spatiale et temporelle des concentrations en DSi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7F05DC-456F-4637-BA7B-A6B586EFF7F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7081227" y="1694395"/>
            <a:ext cx="4937265" cy="2667005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17C0BFE-9ED9-4E52-9B06-F6ED57C78F2C}"/>
              </a:ext>
            </a:extLst>
          </p:cNvPr>
          <p:cNvSpPr/>
          <p:nvPr/>
        </p:nvSpPr>
        <p:spPr>
          <a:xfrm>
            <a:off x="1243583" y="1026828"/>
            <a:ext cx="4311703" cy="8641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3342FDF-9F82-4022-B11E-B7465F3E77E0}"/>
              </a:ext>
            </a:extLst>
          </p:cNvPr>
          <p:cNvSpPr txBox="1"/>
          <p:nvPr/>
        </p:nvSpPr>
        <p:spPr>
          <a:xfrm>
            <a:off x="5608083" y="1203196"/>
            <a:ext cx="506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Pas de variation spatiale/temporelle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25D9E1F-42E7-4E80-87E1-37E4CFB8AC11}"/>
              </a:ext>
            </a:extLst>
          </p:cNvPr>
          <p:cNvCxnSpPr/>
          <p:nvPr/>
        </p:nvCxnSpPr>
        <p:spPr>
          <a:xfrm flipV="1">
            <a:off x="2260600" y="3028950"/>
            <a:ext cx="0" cy="8001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53236AEF-7341-4DE4-B1C0-E6E4B498E058}"/>
              </a:ext>
            </a:extLst>
          </p:cNvPr>
          <p:cNvSpPr txBox="1"/>
          <p:nvPr/>
        </p:nvSpPr>
        <p:spPr>
          <a:xfrm>
            <a:off x="1243583" y="3946738"/>
            <a:ext cx="28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Entrée en zone humide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01D335A-8D87-492C-85F4-E32D110DC757}"/>
              </a:ext>
            </a:extLst>
          </p:cNvPr>
          <p:cNvCxnSpPr/>
          <p:nvPr/>
        </p:nvCxnSpPr>
        <p:spPr>
          <a:xfrm flipV="1">
            <a:off x="1395482" y="1572528"/>
            <a:ext cx="0" cy="8001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8093893-7829-4722-AE65-0FB7779AC781}"/>
              </a:ext>
            </a:extLst>
          </p:cNvPr>
          <p:cNvSpPr txBox="1"/>
          <p:nvPr/>
        </p:nvSpPr>
        <p:spPr>
          <a:xfrm>
            <a:off x="842766" y="2381385"/>
            <a:ext cx="28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Signal régional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AEAD901-DB75-467A-AE6B-855E1DA7D35F}"/>
              </a:ext>
            </a:extLst>
          </p:cNvPr>
          <p:cNvSpPr txBox="1"/>
          <p:nvPr/>
        </p:nvSpPr>
        <p:spPr>
          <a:xfrm>
            <a:off x="1243583" y="4287887"/>
            <a:ext cx="583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Hypothèse: Diminution des concentrations en </a:t>
            </a:r>
            <a:r>
              <a:rPr lang="fr-FR" dirty="0" err="1"/>
              <a:t>DSi</a:t>
            </a:r>
            <a:r>
              <a:rPr lang="fr-FR" dirty="0"/>
              <a:t> due à développement phytoplanctonique </a:t>
            </a:r>
            <a:r>
              <a:rPr lang="fr-FR" dirty="0">
                <a:sym typeface="Wingdings" panose="05000000000000000000" pitchFamily="2" charset="2"/>
              </a:rPr>
              <a:t>(« pompe diatomées »)</a:t>
            </a:r>
            <a:endParaRPr lang="fr-FR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C855EB3-1574-4A0D-BD90-70505B19F020}"/>
              </a:ext>
            </a:extLst>
          </p:cNvPr>
          <p:cNvSpPr/>
          <p:nvPr/>
        </p:nvSpPr>
        <p:spPr>
          <a:xfrm rot="1337131">
            <a:off x="1179188" y="1946401"/>
            <a:ext cx="4540683" cy="141066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30205B2-50F3-4E62-A643-2A0E06A8E5AA}"/>
              </a:ext>
            </a:extLst>
          </p:cNvPr>
          <p:cNvSpPr txBox="1"/>
          <p:nvPr/>
        </p:nvSpPr>
        <p:spPr>
          <a:xfrm>
            <a:off x="2869993" y="3764372"/>
            <a:ext cx="506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92D050"/>
                </a:solidFill>
              </a:rPr>
              <a:t>Variation spatiale et temporelle observée</a:t>
            </a: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421F666E-3809-4E42-8111-2FB75A10EA37}"/>
              </a:ext>
            </a:extLst>
          </p:cNvPr>
          <p:cNvSpPr/>
          <p:nvPr/>
        </p:nvSpPr>
        <p:spPr>
          <a:xfrm>
            <a:off x="1368168" y="1345998"/>
            <a:ext cx="4159804" cy="185517"/>
          </a:xfrm>
          <a:prstGeom prst="rightArrow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FBAE93E3-7F5A-4D05-9C22-A03B06A11866}"/>
              </a:ext>
            </a:extLst>
          </p:cNvPr>
          <p:cNvSpPr/>
          <p:nvPr/>
        </p:nvSpPr>
        <p:spPr>
          <a:xfrm rot="1358625">
            <a:off x="1368168" y="2591411"/>
            <a:ext cx="4159804" cy="185517"/>
          </a:xfrm>
          <a:prstGeom prst="rightArrow">
            <a:avLst/>
          </a:prstGeom>
          <a:solidFill>
            <a:srgbClr val="92D050">
              <a:alpha val="3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241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31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187C1AF-4745-365E-71D8-A477B9FD7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0673" y="1341593"/>
            <a:ext cx="11557772" cy="1109857"/>
          </a:xfrm>
        </p:spPr>
        <p:txBody>
          <a:bodyPr>
            <a:noAutofit/>
          </a:bodyPr>
          <a:lstStyle/>
          <a:p>
            <a:r>
              <a:rPr lang="fr-FR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Merci </a:t>
            </a:r>
            <a:r>
              <a:rPr lang="fr-FR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pour</a:t>
            </a:r>
            <a:r>
              <a:rPr lang="fr-FR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votre attention !</a:t>
            </a:r>
            <a:br>
              <a:rPr lang="fr-FR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3200" b="1" dirty="0">
              <a:solidFill>
                <a:srgbClr val="FFFFFF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7EE2454-A0F4-4396-820B-8416ED1770A8}"/>
              </a:ext>
            </a:extLst>
          </p:cNvPr>
          <p:cNvSpPr txBox="1"/>
          <p:nvPr/>
        </p:nvSpPr>
        <p:spPr>
          <a:xfrm>
            <a:off x="3017731" y="3945366"/>
            <a:ext cx="1155777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5</a:t>
            </a:r>
            <a:r>
              <a:rPr lang="en-US" sz="1500" i="1" baseline="30000" dirty="0">
                <a:solidFill>
                  <a:prstClr val="white"/>
                </a:solidFill>
                <a:latin typeface="Calibri" panose="020F0502020204030204"/>
              </a:rPr>
              <a:t>èmes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Calibri" panose="020F0502020204030204"/>
              </a:rPr>
              <a:t>Journées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Calibri" panose="020F0502020204030204"/>
              </a:rPr>
              <a:t>Scientifiques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du SNO </a:t>
            </a:r>
            <a:r>
              <a:rPr lang="en-US" sz="1500" i="1" dirty="0" err="1">
                <a:solidFill>
                  <a:prstClr val="white"/>
                </a:solidFill>
                <a:latin typeface="Calibri" panose="020F0502020204030204"/>
              </a:rPr>
              <a:t>Observil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, Strasbourg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12/06/2025-13/06/2025</a:t>
            </a:r>
            <a:endParaRPr kumimoji="0" lang="fr-FR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8D789A-416B-4E51-9858-D23DF0C94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8188" y="4730958"/>
            <a:ext cx="420305" cy="5675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234885-96A5-4BE4-8423-2C5057B08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783" y="5824267"/>
            <a:ext cx="1050598" cy="8488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858FAD-476A-46A3-8712-2417A8A38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951" y="6113403"/>
            <a:ext cx="2596098" cy="49639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78A5CF6-AC1C-44D3-9938-334006767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754" y="4736223"/>
            <a:ext cx="534375" cy="5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8EFBA91-7A52-4EF5-9001-A8AB914EC5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21" y="4747715"/>
            <a:ext cx="1188127" cy="54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2AABD76-E9A0-4E14-AEB7-9C734E9B22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03" y="4734909"/>
            <a:ext cx="540000" cy="54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267D826-A96F-45FC-B866-6D54F4456F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09690" y="0"/>
            <a:ext cx="1582310" cy="51729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F325A1B-6E9B-4083-A412-7564D5AC8949}"/>
              </a:ext>
            </a:extLst>
          </p:cNvPr>
          <p:cNvSpPr txBox="1"/>
          <p:nvPr/>
        </p:nvSpPr>
        <p:spPr>
          <a:xfrm>
            <a:off x="5918878" y="2106451"/>
            <a:ext cx="5841361" cy="1501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Louis-Marie Le Fer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louis-marie.le-fer@univ-orleans.fr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GB" sz="1800" dirty="0" err="1"/>
              <a:t>Doctorant</a:t>
            </a:r>
            <a:r>
              <a:rPr lang="en-GB" sz="1800" dirty="0"/>
              <a:t>, Université </a:t>
            </a:r>
            <a:r>
              <a:rPr lang="en-GB" sz="1800" dirty="0" err="1"/>
              <a:t>d’Orléans</a:t>
            </a:r>
            <a:r>
              <a:rPr lang="en-GB" sz="1800" dirty="0"/>
              <a:t> - OSUC / ISTO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E99DC51-02D3-445B-91B3-98C9E795C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6" y="0"/>
            <a:ext cx="5163671" cy="6858000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30908A33-11DE-4E33-AAE5-0CF5956868CD}"/>
              </a:ext>
            </a:extLst>
          </p:cNvPr>
          <p:cNvGrpSpPr/>
          <p:nvPr/>
        </p:nvGrpSpPr>
        <p:grpSpPr>
          <a:xfrm>
            <a:off x="5145095" y="-15020"/>
            <a:ext cx="725016" cy="669246"/>
            <a:chOff x="0" y="152400"/>
            <a:chExt cx="1466850" cy="128587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AB75403-DAAE-4ACE-B6A3-10DE081FFD1F}"/>
                </a:ext>
              </a:extLst>
            </p:cNvPr>
            <p:cNvSpPr/>
            <p:nvPr/>
          </p:nvSpPr>
          <p:spPr>
            <a:xfrm>
              <a:off x="0" y="152400"/>
              <a:ext cx="1466850" cy="12858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69A313F3-81A8-485E-BC94-C430C83C9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466" y="198407"/>
              <a:ext cx="1289649" cy="1233577"/>
            </a:xfrm>
            <a:prstGeom prst="rect">
              <a:avLst/>
            </a:prstGeom>
            <a:noFill/>
          </p:spPr>
        </p:pic>
      </p:grpSp>
      <p:pic>
        <p:nvPicPr>
          <p:cNvPr id="32" name="Graphique 31">
            <a:extLst>
              <a:ext uri="{FF2B5EF4-FFF2-40B4-BE49-F238E27FC236}">
                <a16:creationId xmlns:a16="http://schemas.microsoft.com/office/drawing/2014/main" id="{18E05522-D798-4D61-A172-54394BCADF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63671" y="767533"/>
            <a:ext cx="729616" cy="63791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5253FB0-3AEB-44A9-B8ED-20D5D9783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656" y="5994959"/>
            <a:ext cx="2596098" cy="4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85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9EBBD348-C2A5-4659-B7D0-0535013B8D23}"/>
              </a:ext>
            </a:extLst>
          </p:cNvPr>
          <p:cNvGrpSpPr/>
          <p:nvPr/>
        </p:nvGrpSpPr>
        <p:grpSpPr>
          <a:xfrm>
            <a:off x="3657036" y="655469"/>
            <a:ext cx="5159868" cy="5616144"/>
            <a:chOff x="3458351" y="767795"/>
            <a:chExt cx="5507617" cy="5994644"/>
          </a:xfrm>
          <a:effectLst>
            <a:glow rad="127000">
              <a:schemeClr val="accent1">
                <a:alpha val="0"/>
              </a:schemeClr>
            </a:glow>
          </a:effectLst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F67945E-8632-F4A1-55DC-D2BF1C5DCEBD}"/>
                </a:ext>
              </a:extLst>
            </p:cNvPr>
            <p:cNvSpPr/>
            <p:nvPr/>
          </p:nvSpPr>
          <p:spPr>
            <a:xfrm>
              <a:off x="6455072" y="4327621"/>
              <a:ext cx="1499072" cy="150340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D321472-BDA7-D58F-0F99-561F685F4CA7}"/>
                </a:ext>
              </a:extLst>
            </p:cNvPr>
            <p:cNvSpPr/>
            <p:nvPr/>
          </p:nvSpPr>
          <p:spPr>
            <a:xfrm>
              <a:off x="3491195" y="4369941"/>
              <a:ext cx="1499072" cy="150340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2" name="Flèche : bas 71">
              <a:extLst>
                <a:ext uri="{FF2B5EF4-FFF2-40B4-BE49-F238E27FC236}">
                  <a16:creationId xmlns:a16="http://schemas.microsoft.com/office/drawing/2014/main" id="{D2804F2D-293D-FFBC-AC1B-F65DF0CE4A7D}"/>
                </a:ext>
              </a:extLst>
            </p:cNvPr>
            <p:cNvSpPr/>
            <p:nvPr/>
          </p:nvSpPr>
          <p:spPr>
            <a:xfrm rot="16200000">
              <a:off x="7066220" y="3367614"/>
              <a:ext cx="382691" cy="444622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glow rad="127000">
                <a:schemeClr val="accent1">
                  <a:alpha val="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513F930A-1996-D5AA-BAA1-46D1C133FE95}"/>
                </a:ext>
              </a:extLst>
            </p:cNvPr>
            <p:cNvSpPr/>
            <p:nvPr/>
          </p:nvSpPr>
          <p:spPr>
            <a:xfrm>
              <a:off x="7522600" y="3040191"/>
              <a:ext cx="1153049" cy="11563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66D63CF0-AABC-469C-F996-470FC63D1A34}"/>
                </a:ext>
              </a:extLst>
            </p:cNvPr>
            <p:cNvSpPr txBox="1"/>
            <p:nvPr/>
          </p:nvSpPr>
          <p:spPr>
            <a:xfrm>
              <a:off x="7447323" y="3420648"/>
              <a:ext cx="1303601" cy="338554"/>
            </a:xfrm>
            <a:prstGeom prst="rect">
              <a:avLst/>
            </a:prstGeom>
            <a:noFill/>
            <a:effectLst>
              <a:glow rad="127000">
                <a:schemeClr val="accent1">
                  <a:alpha val="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BSi</a:t>
              </a:r>
              <a:r>
                <a:rPr lang="fr-FR" sz="1600" b="1" dirty="0">
                  <a:solidFill>
                    <a:prstClr val="white"/>
                  </a:solidFill>
                  <a:latin typeface="Aptos" panose="02110004020202020204"/>
                </a:rPr>
                <a:t>, POC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0" name="Image 19" descr="Une image contenant Dessin d’enfant, conception, créativité, art&#10;&#10;Description générée automatiquement">
              <a:extLst>
                <a:ext uri="{FF2B5EF4-FFF2-40B4-BE49-F238E27FC236}">
                  <a16:creationId xmlns:a16="http://schemas.microsoft.com/office/drawing/2014/main" id="{2F60EB2F-01AF-3CA1-64E8-3A0D2D942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065" y="2163279"/>
              <a:ext cx="2790966" cy="2790966"/>
            </a:xfrm>
            <a:prstGeom prst="rect">
              <a:avLst/>
            </a:prstGeom>
            <a:effectLst>
              <a:glow rad="127000">
                <a:schemeClr val="accent1">
                  <a:alpha val="0"/>
                </a:schemeClr>
              </a:glow>
            </a:effectLst>
          </p:spPr>
        </p:pic>
        <p:sp>
          <p:nvSpPr>
            <p:cNvPr id="28" name="Flèche : bas 27">
              <a:extLst>
                <a:ext uri="{FF2B5EF4-FFF2-40B4-BE49-F238E27FC236}">
                  <a16:creationId xmlns:a16="http://schemas.microsoft.com/office/drawing/2014/main" id="{06C67E6F-7690-2D5A-0D2D-928A9C26C197}"/>
                </a:ext>
              </a:extLst>
            </p:cNvPr>
            <p:cNvSpPr/>
            <p:nvPr/>
          </p:nvSpPr>
          <p:spPr>
            <a:xfrm>
              <a:off x="4974082" y="4621661"/>
              <a:ext cx="510362" cy="1121258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lèche : bas 28">
              <a:extLst>
                <a:ext uri="{FF2B5EF4-FFF2-40B4-BE49-F238E27FC236}">
                  <a16:creationId xmlns:a16="http://schemas.microsoft.com/office/drawing/2014/main" id="{523C33B7-4285-F0D0-7F2E-DE4A4FDB29F5}"/>
                </a:ext>
              </a:extLst>
            </p:cNvPr>
            <p:cNvSpPr/>
            <p:nvPr/>
          </p:nvSpPr>
          <p:spPr>
            <a:xfrm>
              <a:off x="5814263" y="4638563"/>
              <a:ext cx="510362" cy="112125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6B1C016-0FDA-E145-0AC1-E9F8639AAC38}"/>
                </a:ext>
              </a:extLst>
            </p:cNvPr>
            <p:cNvSpPr txBox="1"/>
            <p:nvPr/>
          </p:nvSpPr>
          <p:spPr>
            <a:xfrm>
              <a:off x="3698085" y="4859982"/>
              <a:ext cx="10872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DOC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F9342C9-99BE-21E0-E2C0-F36F6C2134B2}"/>
                </a:ext>
              </a:extLst>
            </p:cNvPr>
            <p:cNvSpPr txBox="1"/>
            <p:nvPr/>
          </p:nvSpPr>
          <p:spPr>
            <a:xfrm>
              <a:off x="6898852" y="4859982"/>
              <a:ext cx="7973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DSi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AEE8EC7-1E3C-3B3E-9CA8-B6809E2D5CE0}"/>
                </a:ext>
              </a:extLst>
            </p:cNvPr>
            <p:cNvSpPr txBox="1"/>
            <p:nvPr/>
          </p:nvSpPr>
          <p:spPr>
            <a:xfrm>
              <a:off x="4759045" y="6046944"/>
              <a:ext cx="26458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Flux sortants forme dissoute</a:t>
              </a:r>
            </a:p>
          </p:txBody>
        </p:sp>
        <p:sp>
          <p:nvSpPr>
            <p:cNvPr id="35" name="Flèche : bas 34">
              <a:extLst>
                <a:ext uri="{FF2B5EF4-FFF2-40B4-BE49-F238E27FC236}">
                  <a16:creationId xmlns:a16="http://schemas.microsoft.com/office/drawing/2014/main" id="{114C1211-C170-D766-45FD-6244216B3567}"/>
                </a:ext>
              </a:extLst>
            </p:cNvPr>
            <p:cNvSpPr/>
            <p:nvPr/>
          </p:nvSpPr>
          <p:spPr>
            <a:xfrm rot="10800000">
              <a:off x="5384589" y="1357703"/>
              <a:ext cx="510362" cy="1121258"/>
            </a:xfrm>
            <a:prstGeom prst="downArrow">
              <a:avLst/>
            </a:prstGeom>
            <a:solidFill>
              <a:srgbClr val="FF0000"/>
            </a:solidFill>
            <a:effectLst>
              <a:glow rad="127000">
                <a:schemeClr val="accent1">
                  <a:alpha val="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Flèche : bas 36">
              <a:extLst>
                <a:ext uri="{FF2B5EF4-FFF2-40B4-BE49-F238E27FC236}">
                  <a16:creationId xmlns:a16="http://schemas.microsoft.com/office/drawing/2014/main" id="{20239E07-26F1-2E24-1155-88833296DD98}"/>
                </a:ext>
              </a:extLst>
            </p:cNvPr>
            <p:cNvSpPr/>
            <p:nvPr/>
          </p:nvSpPr>
          <p:spPr>
            <a:xfrm rot="10800000">
              <a:off x="4860859" y="2204994"/>
              <a:ext cx="417299" cy="749963"/>
            </a:xfrm>
            <a:prstGeom prst="downArrow">
              <a:avLst/>
            </a:prstGeom>
            <a:solidFill>
              <a:srgbClr val="FF0000"/>
            </a:solidFill>
            <a:effectLst>
              <a:glow rad="127000">
                <a:schemeClr val="accent1">
                  <a:alpha val="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Flèche : bas 37">
              <a:extLst>
                <a:ext uri="{FF2B5EF4-FFF2-40B4-BE49-F238E27FC236}">
                  <a16:creationId xmlns:a16="http://schemas.microsoft.com/office/drawing/2014/main" id="{30A5AAE3-A101-34D9-10CD-D2425E3CD3CF}"/>
                </a:ext>
              </a:extLst>
            </p:cNvPr>
            <p:cNvSpPr/>
            <p:nvPr/>
          </p:nvSpPr>
          <p:spPr>
            <a:xfrm rot="10800000">
              <a:off x="6155167" y="2309454"/>
              <a:ext cx="417299" cy="749963"/>
            </a:xfrm>
            <a:prstGeom prst="downArrow">
              <a:avLst/>
            </a:prstGeom>
            <a:solidFill>
              <a:srgbClr val="FF0000"/>
            </a:solidFill>
            <a:effectLst>
              <a:glow rad="127000">
                <a:schemeClr val="accent1">
                  <a:alpha val="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D792D0EC-C4B6-4C68-6439-3A4A76669DE6}"/>
                </a:ext>
              </a:extLst>
            </p:cNvPr>
            <p:cNvSpPr/>
            <p:nvPr/>
          </p:nvSpPr>
          <p:spPr>
            <a:xfrm>
              <a:off x="3513591" y="823022"/>
              <a:ext cx="1499072" cy="1503407"/>
            </a:xfrm>
            <a:prstGeom prst="ellipse">
              <a:avLst/>
            </a:prstGeom>
            <a:solidFill>
              <a:srgbClr val="FF0000"/>
            </a:solidFill>
            <a:effectLst>
              <a:glow rad="127000">
                <a:schemeClr val="accent1">
                  <a:alpha val="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3542F0A-A018-4481-E3BC-79BBF08714F3}"/>
                </a:ext>
              </a:extLst>
            </p:cNvPr>
            <p:cNvSpPr txBox="1"/>
            <p:nvPr/>
          </p:nvSpPr>
          <p:spPr>
            <a:xfrm>
              <a:off x="3903024" y="1178497"/>
              <a:ext cx="10872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</a:t>
              </a:r>
              <a:r>
                <a:rPr kumimoji="0" lang="fr-FR" sz="2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r>
                <a: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CH</a:t>
              </a:r>
              <a:r>
                <a:rPr kumimoji="0" lang="fr-FR" sz="2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8F94C13-2DD6-1FF0-BD1F-6ACFC42D6366}"/>
                </a:ext>
              </a:extLst>
            </p:cNvPr>
            <p:cNvSpPr txBox="1"/>
            <p:nvPr/>
          </p:nvSpPr>
          <p:spPr>
            <a:xfrm>
              <a:off x="5725888" y="787012"/>
              <a:ext cx="2228256" cy="646331"/>
            </a:xfrm>
            <a:prstGeom prst="rect">
              <a:avLst/>
            </a:prstGeom>
            <a:noFill/>
            <a:effectLst>
              <a:glow rad="127000">
                <a:schemeClr val="accent1">
                  <a:alpha val="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Flux </a:t>
              </a:r>
              <a:r>
                <a:rPr lang="fr-FR" dirty="0">
                  <a:solidFill>
                    <a:prstClr val="black"/>
                  </a:solidFill>
                  <a:latin typeface="Aptos" panose="02110004020202020204"/>
                </a:rPr>
                <a:t>d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 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forme gazeuse (GHG) 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540778-398F-A173-DD07-92CE1F8B861E}"/>
                </a:ext>
              </a:extLst>
            </p:cNvPr>
            <p:cNvSpPr/>
            <p:nvPr/>
          </p:nvSpPr>
          <p:spPr>
            <a:xfrm>
              <a:off x="3458351" y="767795"/>
              <a:ext cx="5275297" cy="59946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86854C24-FAF0-4DE9-A66B-92F56280318F}"/>
                </a:ext>
              </a:extLst>
            </p:cNvPr>
            <p:cNvSpPr txBox="1"/>
            <p:nvPr/>
          </p:nvSpPr>
          <p:spPr>
            <a:xfrm>
              <a:off x="6737712" y="2571406"/>
              <a:ext cx="2228256" cy="369332"/>
            </a:xfrm>
            <a:prstGeom prst="rect">
              <a:avLst/>
            </a:prstGeom>
            <a:noFill/>
            <a:effectLst>
              <a:glow rad="127000">
                <a:schemeClr val="accent1">
                  <a:alpha val="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dirty="0">
                  <a:solidFill>
                    <a:prstClr val="black"/>
                  </a:solidFill>
                  <a:latin typeface="Aptos" panose="02110004020202020204"/>
                </a:rPr>
                <a:t>Flux particulaire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1765704A-9E2C-400C-9351-8BC93910480B}"/>
              </a:ext>
            </a:extLst>
          </p:cNvPr>
          <p:cNvGrpSpPr/>
          <p:nvPr/>
        </p:nvGrpSpPr>
        <p:grpSpPr>
          <a:xfrm>
            <a:off x="0" y="6454498"/>
            <a:ext cx="12192000" cy="403501"/>
            <a:chOff x="0" y="6454498"/>
            <a:chExt cx="12192000" cy="40350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2A81180-0BF7-4C47-88B0-FCEDC7111867}"/>
                </a:ext>
              </a:extLst>
            </p:cNvPr>
            <p:cNvSpPr/>
            <p:nvPr/>
          </p:nvSpPr>
          <p:spPr>
            <a:xfrm>
              <a:off x="0" y="6454498"/>
              <a:ext cx="12192000" cy="4035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A1D68BFD-167B-4933-88FC-382E18E35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6970" y="6454499"/>
              <a:ext cx="3257550" cy="334914"/>
            </a:xfrm>
            <a:prstGeom prst="rect">
              <a:avLst/>
            </a:prstGeom>
          </p:spPr>
        </p:pic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C7ED6FB8-528D-45FA-84AA-677EF6B48689}"/>
                </a:ext>
              </a:extLst>
            </p:cNvPr>
            <p:cNvSpPr txBox="1"/>
            <p:nvPr/>
          </p:nvSpPr>
          <p:spPr>
            <a:xfrm>
              <a:off x="460022" y="6512414"/>
              <a:ext cx="563597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5èmes </a:t>
              </a:r>
              <a:r>
                <a:rPr lang="en-US" sz="1200" i="1" dirty="0" err="1">
                  <a:solidFill>
                    <a:prstClr val="black"/>
                  </a:solidFill>
                  <a:latin typeface="Calibri" panose="020F0502020204030204"/>
                </a:rPr>
                <a:t>Journées</a:t>
              </a: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1200" i="1" dirty="0" err="1">
                  <a:solidFill>
                    <a:prstClr val="black"/>
                  </a:solidFill>
                  <a:latin typeface="Calibri" panose="020F0502020204030204"/>
                </a:rPr>
                <a:t>Scientifiques</a:t>
              </a:r>
              <a:r>
                <a:rPr lang="en-US" sz="1200" i="1" dirty="0">
                  <a:solidFill>
                    <a:prstClr val="black"/>
                  </a:solidFill>
                  <a:latin typeface="Calibri" panose="020F0502020204030204"/>
                </a:rPr>
                <a:t> du SNO </a:t>
              </a:r>
              <a:r>
                <a:rPr lang="en-US" sz="1200" i="1" dirty="0" err="1">
                  <a:solidFill>
                    <a:prstClr val="black"/>
                  </a:solidFill>
                  <a:latin typeface="Calibri" panose="020F0502020204030204"/>
                </a:rPr>
                <a:t>Observil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Strasbourg 12/06/2025-13/06/2025</a:t>
              </a:r>
              <a:endPara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6" name="Image 65">
            <a:extLst>
              <a:ext uri="{FF2B5EF4-FFF2-40B4-BE49-F238E27FC236}">
                <a16:creationId xmlns:a16="http://schemas.microsoft.com/office/drawing/2014/main" id="{7C616E5B-BA9D-4DC8-879B-7F281EAA95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" t="1103" r="218" b="58469"/>
          <a:stretch/>
        </p:blipFill>
        <p:spPr>
          <a:xfrm>
            <a:off x="10309244" y="6467822"/>
            <a:ext cx="1388472" cy="314352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55A3ECF9-F930-4501-8662-0B68E2C24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451" y="6473119"/>
            <a:ext cx="228000" cy="307864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EDA6463C-9631-47DD-9EC0-F6F08C0AA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829" y="6475945"/>
            <a:ext cx="396037" cy="319998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8DD9FEC9-975A-46E5-B095-F8B0F0D334A3}"/>
              </a:ext>
            </a:extLst>
          </p:cNvPr>
          <p:cNvSpPr txBox="1">
            <a:spLocks/>
          </p:cNvSpPr>
          <p:nvPr/>
        </p:nvSpPr>
        <p:spPr>
          <a:xfrm>
            <a:off x="838200" y="3091"/>
            <a:ext cx="10515600" cy="497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Question </a:t>
            </a:r>
            <a:r>
              <a:rPr lang="fr-FR" sz="3600" dirty="0">
                <a:solidFill>
                  <a:sysClr val="windowText" lastClr="000000"/>
                </a:solidFill>
                <a:latin typeface="Calibri Light" panose="020F0302020204030204"/>
              </a:rPr>
              <a:t>1: Quantifier les exports de Si et C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0BDFD4C-CCA3-45D3-8549-D675F579AEAF}"/>
              </a:ext>
            </a:extLst>
          </p:cNvPr>
          <p:cNvSpPr/>
          <p:nvPr/>
        </p:nvSpPr>
        <p:spPr>
          <a:xfrm>
            <a:off x="0" y="6454499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1B617C0-76D5-4B35-996B-A52122EB3212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4F9BF0C-2C99-4841-B045-35B97B1C94DA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19337428-F327-4D3C-BE3F-142965830432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0010F51-EB49-4DD4-927D-B3857A676937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5267BEE7-DFB0-42B4-830B-CD0DA97D8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69" name="Graphique 68">
              <a:extLst>
                <a:ext uri="{FF2B5EF4-FFF2-40B4-BE49-F238E27FC236}">
                  <a16:creationId xmlns:a16="http://schemas.microsoft.com/office/drawing/2014/main" id="{F56CA7F8-1D80-4A77-9842-0CB92D623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CC258D0D-6EF8-4454-AB4E-D54F0C45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6B88B37B-F98B-4DA8-B008-147C286E3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26544D68-F985-4FC1-A681-BBC53F25E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037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B2A81180-0BF7-4C47-88B0-FCEDC7111867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itre 1">
            <a:extLst>
              <a:ext uri="{FF2B5EF4-FFF2-40B4-BE49-F238E27FC236}">
                <a16:creationId xmlns:a16="http://schemas.microsoft.com/office/drawing/2014/main" id="{95288532-68F0-4D2D-B93C-89FE34B00B26}"/>
              </a:ext>
            </a:extLst>
          </p:cNvPr>
          <p:cNvSpPr txBox="1">
            <a:spLocks/>
          </p:cNvSpPr>
          <p:nvPr/>
        </p:nvSpPr>
        <p:spPr>
          <a:xfrm>
            <a:off x="838200" y="3091"/>
            <a:ext cx="10515600" cy="497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Question </a:t>
            </a:r>
            <a:r>
              <a:rPr lang="fr-FR" sz="3600" dirty="0">
                <a:solidFill>
                  <a:sysClr val="windowText" lastClr="000000"/>
                </a:solidFill>
                <a:latin typeface="Calibri Light" panose="020F0302020204030204"/>
              </a:rPr>
              <a:t>1: Quantifier les exports de C et Si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285BEA-DBA0-4674-9227-E45A0D7875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4093844" y="568726"/>
            <a:ext cx="4286250" cy="492442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775AF5E-A6FA-4074-80A2-B0C0E264F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" r="4476" b="4088"/>
          <a:stretch/>
        </p:blipFill>
        <p:spPr>
          <a:xfrm>
            <a:off x="3877615" y="3784612"/>
            <a:ext cx="5195052" cy="2504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3B1706-DA8D-4E22-83A9-D52F53EF68A4}"/>
              </a:ext>
            </a:extLst>
          </p:cNvPr>
          <p:cNvSpPr/>
          <p:nvPr/>
        </p:nvSpPr>
        <p:spPr>
          <a:xfrm>
            <a:off x="3679902" y="3784612"/>
            <a:ext cx="5079333" cy="250466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Graphique 23" descr="Loupe avec un remplissage uni">
            <a:extLst>
              <a:ext uri="{FF2B5EF4-FFF2-40B4-BE49-F238E27FC236}">
                <a16:creationId xmlns:a16="http://schemas.microsoft.com/office/drawing/2014/main" id="{76A8F493-39E5-497D-B3B2-B8B9F448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729" y="4526279"/>
            <a:ext cx="958840" cy="96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D0546434-9EAC-4C35-B93B-84C9747F6FFA}"/>
              </a:ext>
            </a:extLst>
          </p:cNvPr>
          <p:cNvCxnSpPr>
            <a:cxnSpLocks/>
          </p:cNvCxnSpPr>
          <p:nvPr/>
        </p:nvCxnSpPr>
        <p:spPr>
          <a:xfrm flipH="1" flipV="1">
            <a:off x="8778644" y="3784611"/>
            <a:ext cx="1614293" cy="125233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E70B2220-5770-4A1C-A9BC-E06CB5FB38FE}"/>
              </a:ext>
            </a:extLst>
          </p:cNvPr>
          <p:cNvCxnSpPr>
            <a:cxnSpLocks/>
          </p:cNvCxnSpPr>
          <p:nvPr/>
        </p:nvCxnSpPr>
        <p:spPr>
          <a:xfrm flipH="1">
            <a:off x="8848486" y="5036943"/>
            <a:ext cx="1544451" cy="120605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83ACDA0F-4223-4245-99C7-256661B5C09C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C00469-A013-4153-93A9-00A38A8B3297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D8596011-FC22-4469-BD64-2B9F63AAE855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C8F75DD-F1E7-4F07-8B0E-8DB42F38F6E8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00283722-FDC5-4256-915D-323378A62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F253242A-3500-48CC-A913-D0112D420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CE06DA4-A1FC-4AE7-B848-C8B5BAA57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B022C28-A430-43D5-8A76-33E7D9380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EA7B1D8-96F1-4AFF-999B-ED75A16FD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9729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208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C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C708038-4574-4344-AE79-6FBF52E0A193}"/>
              </a:ext>
            </a:extLst>
          </p:cNvPr>
          <p:cNvSpPr txBox="1"/>
          <p:nvPr/>
        </p:nvSpPr>
        <p:spPr>
          <a:xfrm>
            <a:off x="2304057" y="2517529"/>
            <a:ext cx="31280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Augmentation des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émissions de gaz à effet de serre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Augmentation du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sur le biote aquatique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Complication du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traitement de l'eau potable 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654431C-0CB5-4799-A6A5-125923F81A6A}"/>
              </a:ext>
            </a:extLst>
          </p:cNvPr>
          <p:cNvSpPr/>
          <p:nvPr/>
        </p:nvSpPr>
        <p:spPr>
          <a:xfrm>
            <a:off x="2279896" y="2061364"/>
            <a:ext cx="3271190" cy="35323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28E63197-EBC8-4C41-9D56-8AD10FC0CF37}"/>
              </a:ext>
            </a:extLst>
          </p:cNvPr>
          <p:cNvCxnSpPr>
            <a:cxnSpLocks/>
          </p:cNvCxnSpPr>
          <p:nvPr/>
        </p:nvCxnSpPr>
        <p:spPr>
          <a:xfrm flipH="1" flipV="1">
            <a:off x="5567163" y="2061363"/>
            <a:ext cx="611339" cy="239501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5B075A92-83B1-47FE-AD6A-A1AB0B05BFD4}"/>
              </a:ext>
            </a:extLst>
          </p:cNvPr>
          <p:cNvCxnSpPr>
            <a:cxnSpLocks/>
          </p:cNvCxnSpPr>
          <p:nvPr/>
        </p:nvCxnSpPr>
        <p:spPr>
          <a:xfrm flipH="1">
            <a:off x="5551086" y="4456380"/>
            <a:ext cx="627416" cy="113736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Graphique 23" descr="Loupe avec un remplissage uni">
            <a:extLst>
              <a:ext uri="{FF2B5EF4-FFF2-40B4-BE49-F238E27FC236}">
                <a16:creationId xmlns:a16="http://schemas.microsoft.com/office/drawing/2014/main" id="{A353CEBB-D5CA-4B3C-8698-B74C6D9D7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72" y="4086703"/>
            <a:ext cx="419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E8ACB0B-7E60-491E-B748-C842470DD6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4" r="1"/>
          <a:stretch/>
        </p:blipFill>
        <p:spPr>
          <a:xfrm>
            <a:off x="6236970" y="1293110"/>
            <a:ext cx="3895741" cy="439931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1A649A0-0920-47A2-9A53-8661B1CDD7E9}"/>
              </a:ext>
            </a:extLst>
          </p:cNvPr>
          <p:cNvSpPr/>
          <p:nvPr/>
        </p:nvSpPr>
        <p:spPr>
          <a:xfrm>
            <a:off x="0" y="6454498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62AFCF-79CB-4099-A6E1-DBF0339C6DB1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D5B09E6-8875-4A0A-B728-1577D5ACEFDE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6B772E8-72FC-4785-A46B-63857E7D29B8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9657B0B-C5BE-4E6E-A1C0-3B64BAB82234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9E6564CA-3835-416D-A2BD-8BB8A385A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C5A75810-4C4A-4890-A317-2974FC8E4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5923C7C-BD4B-49F1-9A2C-FFCE5D3D6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25803E0-D91E-46FD-B0BF-EE16FAD14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D307B50-EC9A-49BC-A044-7EC899131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120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1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que 23" descr="Loupe avec un remplissage uni">
            <a:extLst>
              <a:ext uri="{FF2B5EF4-FFF2-40B4-BE49-F238E27FC236}">
                <a16:creationId xmlns:a16="http://schemas.microsoft.com/office/drawing/2014/main" id="{21C938E0-3341-451C-B5A3-118FF504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065" y="1920540"/>
            <a:ext cx="626974" cy="62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B55FA7A-0D95-4FF5-9597-680A87FAF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68" y="944564"/>
            <a:ext cx="4876190" cy="487619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070671F-86CE-4CB9-BF58-51F29A7E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732" y="169832"/>
            <a:ext cx="1848268" cy="184826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5057409-BA1E-4ECD-8B75-6A2861930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000" y="1708553"/>
            <a:ext cx="910194" cy="910194"/>
          </a:xfrm>
          <a:prstGeom prst="rect">
            <a:avLst/>
          </a:prstGeom>
        </p:spPr>
      </p:pic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C7FFB789-EFA8-4DF2-BE9F-678B7CF3E041}"/>
              </a:ext>
            </a:extLst>
          </p:cNvPr>
          <p:cNvCxnSpPr>
            <a:cxnSpLocks/>
          </p:cNvCxnSpPr>
          <p:nvPr/>
        </p:nvCxnSpPr>
        <p:spPr>
          <a:xfrm flipH="1">
            <a:off x="9230823" y="1311141"/>
            <a:ext cx="1329383" cy="3243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3F2683D9-80BA-4DE6-A4E3-392380B69D30}"/>
              </a:ext>
            </a:extLst>
          </p:cNvPr>
          <p:cNvCxnSpPr>
            <a:cxnSpLocks/>
          </p:cNvCxnSpPr>
          <p:nvPr/>
        </p:nvCxnSpPr>
        <p:spPr>
          <a:xfrm flipH="1">
            <a:off x="10226449" y="1803010"/>
            <a:ext cx="532095" cy="85441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A27FBD70-0923-476D-A231-7BF3F71905DC}"/>
              </a:ext>
            </a:extLst>
          </p:cNvPr>
          <p:cNvSpPr/>
          <p:nvPr/>
        </p:nvSpPr>
        <p:spPr>
          <a:xfrm>
            <a:off x="9230823" y="1674150"/>
            <a:ext cx="995626" cy="9832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3EA27D31-E12A-40F9-B375-000CF330E694}"/>
              </a:ext>
            </a:extLst>
          </p:cNvPr>
          <p:cNvSpPr txBox="1"/>
          <p:nvPr/>
        </p:nvSpPr>
        <p:spPr>
          <a:xfrm>
            <a:off x="5845147" y="893850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Amont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108F1737-EAA4-4A4E-8162-799615C14D4D}"/>
              </a:ext>
            </a:extLst>
          </p:cNvPr>
          <p:cNvSpPr txBox="1"/>
          <p:nvPr/>
        </p:nvSpPr>
        <p:spPr>
          <a:xfrm>
            <a:off x="4173651" y="5998925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8BD59F-FC1B-4519-9DBD-B93C677E36B2}"/>
              </a:ext>
            </a:extLst>
          </p:cNvPr>
          <p:cNvSpPr/>
          <p:nvPr/>
        </p:nvSpPr>
        <p:spPr>
          <a:xfrm>
            <a:off x="0" y="6454499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A86EE91-9DB3-463A-ACA5-C6E53BE63650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406BC9A-02FD-45E9-B6D0-7D619E1A7EB6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9806F3D-8F9A-4128-B4F5-AF7B89DE9698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CABBB1E-2408-4C2A-8F58-6E6ADDA38072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66390A1-80C5-4527-9687-EBC067199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27" name="Graphique 26">
              <a:extLst>
                <a:ext uri="{FF2B5EF4-FFF2-40B4-BE49-F238E27FC236}">
                  <a16:creationId xmlns:a16="http://schemas.microsoft.com/office/drawing/2014/main" id="{FFF6A4A0-4925-4FBE-8E36-BD8FD0E3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E4826B7-C47E-42B4-9D58-152C976C4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EA303AEC-74E0-4A65-94A3-A986820DB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97157AB-7D81-40E7-A54C-10B090462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2049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99CE1-9EF2-4214-BAA1-4A45F7C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1"/>
            <a:ext cx="10515600" cy="497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L’intérêt de quantifier les exports dissouts de Si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52A199D-6FC1-4493-A8BC-D0EC7174B3C0}"/>
              </a:ext>
            </a:extLst>
          </p:cNvPr>
          <p:cNvSpPr txBox="1"/>
          <p:nvPr/>
        </p:nvSpPr>
        <p:spPr>
          <a:xfrm>
            <a:off x="8318044" y="1304818"/>
            <a:ext cx="6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que 23" descr="Loupe avec un remplissage uni">
            <a:extLst>
              <a:ext uri="{FF2B5EF4-FFF2-40B4-BE49-F238E27FC236}">
                <a16:creationId xmlns:a16="http://schemas.microsoft.com/office/drawing/2014/main" id="{21C938E0-3341-451C-B5A3-118FF504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065" y="1920540"/>
            <a:ext cx="626974" cy="62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B55FA7A-0D95-4FF5-9597-680A87FAF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68" y="944564"/>
            <a:ext cx="4876190" cy="487619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070671F-86CE-4CB9-BF58-51F29A7E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732" y="169832"/>
            <a:ext cx="1848268" cy="184826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5057409-BA1E-4ECD-8B75-6A2861930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000" y="1708553"/>
            <a:ext cx="910194" cy="91019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990D158-3423-42ED-A886-8FD040D526D7}"/>
              </a:ext>
            </a:extLst>
          </p:cNvPr>
          <p:cNvSpPr txBox="1"/>
          <p:nvPr/>
        </p:nvSpPr>
        <p:spPr>
          <a:xfrm>
            <a:off x="9517539" y="2806581"/>
            <a:ext cx="239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Altération minéraux primaires silicatés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607B94A0-9673-4AF6-8502-7594A187E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139" y="2397209"/>
            <a:ext cx="732537" cy="732537"/>
          </a:xfrm>
          <a:prstGeom prst="rect">
            <a:avLst/>
          </a:prstGeom>
        </p:spPr>
      </p:pic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C7FFB789-EFA8-4DF2-BE9F-678B7CF3E041}"/>
              </a:ext>
            </a:extLst>
          </p:cNvPr>
          <p:cNvCxnSpPr>
            <a:cxnSpLocks/>
          </p:cNvCxnSpPr>
          <p:nvPr/>
        </p:nvCxnSpPr>
        <p:spPr>
          <a:xfrm flipH="1">
            <a:off x="9230823" y="1311141"/>
            <a:ext cx="1329383" cy="3243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3F2683D9-80BA-4DE6-A4E3-392380B69D30}"/>
              </a:ext>
            </a:extLst>
          </p:cNvPr>
          <p:cNvCxnSpPr>
            <a:cxnSpLocks/>
          </p:cNvCxnSpPr>
          <p:nvPr/>
        </p:nvCxnSpPr>
        <p:spPr>
          <a:xfrm flipH="1">
            <a:off x="10226449" y="1803010"/>
            <a:ext cx="532095" cy="85441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A27FBD70-0923-476D-A231-7BF3F71905DC}"/>
              </a:ext>
            </a:extLst>
          </p:cNvPr>
          <p:cNvSpPr/>
          <p:nvPr/>
        </p:nvSpPr>
        <p:spPr>
          <a:xfrm>
            <a:off x="9230823" y="1674150"/>
            <a:ext cx="995626" cy="9832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0" name="Connecteur : en arc 89">
            <a:extLst>
              <a:ext uri="{FF2B5EF4-FFF2-40B4-BE49-F238E27FC236}">
                <a16:creationId xmlns:a16="http://schemas.microsoft.com/office/drawing/2014/main" id="{EB24921F-1443-4ABF-A987-24508D8900D2}"/>
              </a:ext>
            </a:extLst>
          </p:cNvPr>
          <p:cNvCxnSpPr>
            <a:cxnSpLocks/>
            <a:stCxn id="26" idx="1"/>
            <a:endCxn id="52" idx="2"/>
          </p:cNvCxnSpPr>
          <p:nvPr/>
        </p:nvCxnSpPr>
        <p:spPr>
          <a:xfrm rot="10800000" flipV="1">
            <a:off x="6645408" y="2163650"/>
            <a:ext cx="2630592" cy="966096"/>
          </a:xfrm>
          <a:prstGeom prst="curvedConnector4">
            <a:avLst>
              <a:gd name="adj1" fmla="val 43038"/>
              <a:gd name="adj2" fmla="val 123662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Image 128">
            <a:extLst>
              <a:ext uri="{FF2B5EF4-FFF2-40B4-BE49-F238E27FC236}">
                <a16:creationId xmlns:a16="http://schemas.microsoft.com/office/drawing/2014/main" id="{A000692A-3192-410B-BF1B-14ECEE566F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90" y="476559"/>
            <a:ext cx="834582" cy="834582"/>
          </a:xfrm>
          <a:prstGeom prst="rect">
            <a:avLst/>
          </a:prstGeom>
        </p:spPr>
      </p:pic>
      <p:sp>
        <p:nvSpPr>
          <p:cNvPr id="146" name="ZoneTexte 145">
            <a:extLst>
              <a:ext uri="{FF2B5EF4-FFF2-40B4-BE49-F238E27FC236}">
                <a16:creationId xmlns:a16="http://schemas.microsoft.com/office/drawing/2014/main" id="{3EA27D31-E12A-40F9-B375-000CF330E694}"/>
              </a:ext>
            </a:extLst>
          </p:cNvPr>
          <p:cNvSpPr txBox="1"/>
          <p:nvPr/>
        </p:nvSpPr>
        <p:spPr>
          <a:xfrm>
            <a:off x="5845147" y="893850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Amont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108F1737-EAA4-4A4E-8162-799615C14D4D}"/>
              </a:ext>
            </a:extLst>
          </p:cNvPr>
          <p:cNvSpPr txBox="1"/>
          <p:nvPr/>
        </p:nvSpPr>
        <p:spPr>
          <a:xfrm>
            <a:off x="4173651" y="5998925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D2F8DDE9-B83F-4016-97C7-CEE1FB921B2C}"/>
              </a:ext>
            </a:extLst>
          </p:cNvPr>
          <p:cNvSpPr txBox="1"/>
          <p:nvPr/>
        </p:nvSpPr>
        <p:spPr>
          <a:xfrm>
            <a:off x="479109" y="6538242"/>
            <a:ext cx="239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Océan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45249A-42AA-46C8-AF25-0CCC4C689876}"/>
              </a:ext>
            </a:extLst>
          </p:cNvPr>
          <p:cNvSpPr/>
          <p:nvPr/>
        </p:nvSpPr>
        <p:spPr>
          <a:xfrm>
            <a:off x="0" y="6454499"/>
            <a:ext cx="12192000" cy="4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4545927-513E-4314-A7F6-68E6E6354C5D}"/>
              </a:ext>
            </a:extLst>
          </p:cNvPr>
          <p:cNvSpPr txBox="1"/>
          <p:nvPr/>
        </p:nvSpPr>
        <p:spPr>
          <a:xfrm>
            <a:off x="3278011" y="6526058"/>
            <a:ext cx="5635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1200" i="1" baseline="30000" dirty="0">
                <a:solidFill>
                  <a:prstClr val="black"/>
                </a:solidFill>
                <a:latin typeface="Calibri" panose="020F0502020204030204"/>
              </a:rPr>
              <a:t>èmes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Journées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Scientifiques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du SNO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Observil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Strasbourg 12/06/2025-13/06/2025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E533F76-8BC4-495A-BB17-B526CECD5B7A}"/>
              </a:ext>
            </a:extLst>
          </p:cNvPr>
          <p:cNvGrpSpPr/>
          <p:nvPr/>
        </p:nvGrpSpPr>
        <p:grpSpPr>
          <a:xfrm>
            <a:off x="9549860" y="6458940"/>
            <a:ext cx="2552258" cy="383946"/>
            <a:chOff x="9063477" y="5348814"/>
            <a:chExt cx="2552258" cy="383946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C261CABA-674F-490E-9850-392A4E5940DA}"/>
                </a:ext>
              </a:extLst>
            </p:cNvPr>
            <p:cNvGrpSpPr/>
            <p:nvPr/>
          </p:nvGrpSpPr>
          <p:grpSpPr>
            <a:xfrm>
              <a:off x="9063477" y="5348814"/>
              <a:ext cx="401435" cy="370556"/>
              <a:chOff x="0" y="152400"/>
              <a:chExt cx="1466850" cy="1285875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72847A-08AF-412E-AFAC-21DC4E413D3C}"/>
                  </a:ext>
                </a:extLst>
              </p:cNvPr>
              <p:cNvSpPr/>
              <p:nvPr/>
            </p:nvSpPr>
            <p:spPr>
              <a:xfrm>
                <a:off x="0" y="152400"/>
                <a:ext cx="1466850" cy="12858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B60158F7-3D72-41DE-8D4B-2B36C6A48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466" y="198407"/>
                <a:ext cx="1289649" cy="1233577"/>
              </a:xfrm>
              <a:prstGeom prst="rect">
                <a:avLst/>
              </a:prstGeom>
              <a:noFill/>
            </p:spPr>
          </p:pic>
        </p:grpSp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EE3C1DB6-F6C1-4502-A632-FB1939B03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42406" y="5376105"/>
              <a:ext cx="386730" cy="338124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8C5B6A2-89F2-4131-9E83-3F770DE6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95" y="5376105"/>
              <a:ext cx="352940" cy="356655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BB990086-B131-4B86-ABEA-EFC4492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39" y="5361668"/>
              <a:ext cx="761889" cy="346277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C3E87AAC-EB20-4647-A4A6-65E3717BD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787" y="5364617"/>
              <a:ext cx="352940" cy="35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5456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1696</Words>
  <Application>Microsoft Office PowerPoint</Application>
  <PresentationFormat>Grand écran</PresentationFormat>
  <Paragraphs>367</Paragraphs>
  <Slides>47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47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Calibri Light</vt:lpstr>
      <vt:lpstr>Thème Office</vt:lpstr>
      <vt:lpstr>1_Thème Office</vt:lpstr>
      <vt:lpstr>2_Thème Office</vt:lpstr>
      <vt:lpstr>Rôle des zones humides dans le couplage des cycles Silicium-Carbone  à partir des approches isotopiques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L’intérêt de quantifier les exports dissouts de C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L’intérêt de quantifier les exports dissouts de Si</vt:lpstr>
      <vt:lpstr>Présentation PowerPoint</vt:lpstr>
      <vt:lpstr>Présentation PowerPoint</vt:lpstr>
      <vt:lpstr>Une approche instrumentation pour quantifier les exports dissouts de Si et C</vt:lpstr>
      <vt:lpstr>Une approche instrumentation pour quantifier les exports dissouts de Si et C</vt:lpstr>
      <vt:lpstr>Une approche instrumentation pour quantifier les exports dissouts de Si et C</vt:lpstr>
      <vt:lpstr>Une approche instrumentation pour quantifier les exports dissouts de Si et C</vt:lpstr>
      <vt:lpstr>Une approche instrumentation pour quantifier les exports dissouts de Si et C</vt:lpstr>
      <vt:lpstr>Une approche instrumentation pour quantifier les exports dissouts de Si et 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Rôle des zones humides dans le couplage des cycles Silicium-Carbone à partir des approches isotopiques</dc:title>
  <dc:creator>Louis-Marie LEFER</dc:creator>
  <cp:lastModifiedBy>Louis-Marie LEFER</cp:lastModifiedBy>
  <cp:revision>157</cp:revision>
  <dcterms:created xsi:type="dcterms:W3CDTF">2025-06-09T18:02:25Z</dcterms:created>
  <dcterms:modified xsi:type="dcterms:W3CDTF">2025-06-12T22:52:11Z</dcterms:modified>
</cp:coreProperties>
</file>