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78"/>
  </p:notesMasterIdLst>
  <p:handoutMasterIdLst>
    <p:handoutMasterId r:id="rId79"/>
  </p:handoutMasterIdLst>
  <p:sldIdLst>
    <p:sldId id="376" r:id="rId6"/>
    <p:sldId id="468" r:id="rId7"/>
    <p:sldId id="470" r:id="rId8"/>
    <p:sldId id="483" r:id="rId9"/>
    <p:sldId id="471" r:id="rId10"/>
    <p:sldId id="328" r:id="rId11"/>
    <p:sldId id="472" r:id="rId12"/>
    <p:sldId id="448" r:id="rId13"/>
    <p:sldId id="337" r:id="rId14"/>
    <p:sldId id="268" r:id="rId15"/>
    <p:sldId id="272" r:id="rId16"/>
    <p:sldId id="341" r:id="rId17"/>
    <p:sldId id="383" r:id="rId18"/>
    <p:sldId id="379" r:id="rId19"/>
    <p:sldId id="384" r:id="rId20"/>
    <p:sldId id="459" r:id="rId21"/>
    <p:sldId id="462" r:id="rId22"/>
    <p:sldId id="477" r:id="rId23"/>
    <p:sldId id="478" r:id="rId24"/>
    <p:sldId id="338" r:id="rId25"/>
    <p:sldId id="510" r:id="rId26"/>
    <p:sldId id="562" r:id="rId27"/>
    <p:sldId id="563"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6" r:id="rId43"/>
    <p:sldId id="367" r:id="rId44"/>
    <p:sldId id="368" r:id="rId45"/>
    <p:sldId id="369" r:id="rId46"/>
    <p:sldId id="370" r:id="rId47"/>
    <p:sldId id="371" r:id="rId48"/>
    <p:sldId id="372" r:id="rId49"/>
    <p:sldId id="373" r:id="rId50"/>
    <p:sldId id="374" r:id="rId51"/>
    <p:sldId id="375" r:id="rId52"/>
    <p:sldId id="280" r:id="rId53"/>
    <p:sldId id="257" r:id="rId54"/>
    <p:sldId id="293" r:id="rId55"/>
    <p:sldId id="345" r:id="rId56"/>
    <p:sldId id="349" r:id="rId57"/>
    <p:sldId id="348" r:id="rId58"/>
    <p:sldId id="266" r:id="rId59"/>
    <p:sldId id="300" r:id="rId60"/>
    <p:sldId id="258" r:id="rId61"/>
    <p:sldId id="296" r:id="rId62"/>
    <p:sldId id="298" r:id="rId63"/>
    <p:sldId id="265" r:id="rId64"/>
    <p:sldId id="301" r:id="rId65"/>
    <p:sldId id="351" r:id="rId66"/>
    <p:sldId id="303" r:id="rId67"/>
    <p:sldId id="474" r:id="rId68"/>
    <p:sldId id="350" r:id="rId69"/>
    <p:sldId id="336" r:id="rId70"/>
    <p:sldId id="331" r:id="rId71"/>
    <p:sldId id="475" r:id="rId72"/>
    <p:sldId id="466" r:id="rId73"/>
    <p:sldId id="476" r:id="rId74"/>
    <p:sldId id="482" r:id="rId75"/>
    <p:sldId id="467" r:id="rId76"/>
    <p:sldId id="564" r:id="rId77"/>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ovic Drapier" initials="LD"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83D82-6BF1-829F-54EC-F2FC99D497C0}" v="429" dt="2025-06-12T21:35:00.577"/>
    <p1510:client id="{F07F94D2-8A78-66EF-5985-7B145F5E1C84}" v="10" dt="2025-06-12T15:25:43.93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2553"/>
  </p:normalViewPr>
  <p:slideViewPr>
    <p:cSldViewPr snapToGrid="0">
      <p:cViewPr>
        <p:scale>
          <a:sx n="95" d="100"/>
          <a:sy n="95" d="100"/>
        </p:scale>
        <p:origin x="920" y="19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7365B487-299D-4F49-AE5E-784E91F4F7AF}" type="datetimeFigureOut">
              <a:rPr lang="fr-FR" smtClean="0"/>
              <a:t>12/06/2025</a:t>
            </a:fld>
            <a:endParaRPr lang="fr-FR"/>
          </a:p>
        </p:txBody>
      </p:sp>
      <p:sp>
        <p:nvSpPr>
          <p:cNvPr id="4" name="Espace réservé du pied de page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CDEBEA34-9B28-400E-9211-43E0798B33EB}" type="slidenum">
              <a:rPr lang="fr-FR" smtClean="0"/>
              <a:t>‹#›</a:t>
            </a:fld>
            <a:endParaRPr lang="fr-FR"/>
          </a:p>
        </p:txBody>
      </p:sp>
    </p:spTree>
    <p:extLst>
      <p:ext uri="{BB962C8B-B14F-4D97-AF65-F5344CB8AC3E}">
        <p14:creationId xmlns:p14="http://schemas.microsoft.com/office/powerpoint/2010/main" val="1020840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72452C02-3926-4F86-919F-C75124275E74}" type="datetimeFigureOut">
              <a:rPr lang="fr-FR" smtClean="0"/>
              <a:t>12/06/2025</a:t>
            </a:fld>
            <a:endParaRPr lang="fr-FR"/>
          </a:p>
        </p:txBody>
      </p:sp>
      <p:sp>
        <p:nvSpPr>
          <p:cNvPr id="4" name="Espace réservé de l'image des diapositives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6506789E-5A26-476D-9B1A-FD19DA583710}" type="slidenum">
              <a:rPr lang="fr-FR" smtClean="0"/>
              <a:t>‹#›</a:t>
            </a:fld>
            <a:endParaRPr lang="fr-FR"/>
          </a:p>
        </p:txBody>
      </p:sp>
    </p:spTree>
    <p:extLst>
      <p:ext uri="{BB962C8B-B14F-4D97-AF65-F5344CB8AC3E}">
        <p14:creationId xmlns:p14="http://schemas.microsoft.com/office/powerpoint/2010/main" val="219489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3</a:t>
            </a:fld>
            <a:endParaRPr lang="x-none"/>
          </a:p>
        </p:txBody>
      </p:sp>
    </p:spTree>
    <p:extLst>
      <p:ext uri="{BB962C8B-B14F-4D97-AF65-F5344CB8AC3E}">
        <p14:creationId xmlns:p14="http://schemas.microsoft.com/office/powerpoint/2010/main" val="38024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12</a:t>
            </a:fld>
            <a:endParaRPr lang="x-none"/>
          </a:p>
        </p:txBody>
      </p:sp>
    </p:spTree>
    <p:extLst>
      <p:ext uri="{BB962C8B-B14F-4D97-AF65-F5344CB8AC3E}">
        <p14:creationId xmlns:p14="http://schemas.microsoft.com/office/powerpoint/2010/main" val="333633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15</a:t>
            </a:fld>
            <a:endParaRPr lang="x-none"/>
          </a:p>
        </p:txBody>
      </p:sp>
    </p:spTree>
    <p:extLst>
      <p:ext uri="{BB962C8B-B14F-4D97-AF65-F5344CB8AC3E}">
        <p14:creationId xmlns:p14="http://schemas.microsoft.com/office/powerpoint/2010/main" val="93563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B29562-F8D3-DE4A-B4D7-0F35F2A47FEA}" type="slidenum">
              <a:rPr lang="en-US" smtClean="0"/>
              <a:t>16</a:t>
            </a:fld>
            <a:endParaRPr lang="en-US"/>
          </a:p>
        </p:txBody>
      </p:sp>
    </p:spTree>
    <p:extLst>
      <p:ext uri="{BB962C8B-B14F-4D97-AF65-F5344CB8AC3E}">
        <p14:creationId xmlns:p14="http://schemas.microsoft.com/office/powerpoint/2010/main" val="158418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‘Nature as a solution’ / COP 21 ‘Agenda of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Target specific policy sectors: forest, floods, rivers… 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Soft law</a:t>
            </a:r>
          </a:p>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17</a:t>
            </a:fld>
            <a:endParaRPr lang="x-none"/>
          </a:p>
        </p:txBody>
      </p:sp>
    </p:spTree>
    <p:extLst>
      <p:ext uri="{BB962C8B-B14F-4D97-AF65-F5344CB8AC3E}">
        <p14:creationId xmlns:p14="http://schemas.microsoft.com/office/powerpoint/2010/main" val="3869890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i="1" dirty="0" err="1">
                <a:latin typeface="+mj-lt"/>
              </a:rPr>
              <a:t>Naturan</a:t>
            </a:r>
            <a:r>
              <a:rPr lang="en-US" sz="1200" i="1" dirty="0">
                <a:latin typeface="+mj-lt"/>
              </a:rPr>
              <a:t> climate solutions;  using nature to store carbon and though compensating our emissions</a:t>
            </a:r>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18</a:t>
            </a:fld>
            <a:endParaRPr lang="x-none"/>
          </a:p>
        </p:txBody>
      </p:sp>
    </p:spTree>
    <p:extLst>
      <p:ext uri="{BB962C8B-B14F-4D97-AF65-F5344CB8AC3E}">
        <p14:creationId xmlns:p14="http://schemas.microsoft.com/office/powerpoint/2010/main" val="3599270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19</a:t>
            </a:fld>
            <a:endParaRPr lang="x-none"/>
          </a:p>
        </p:txBody>
      </p:sp>
    </p:spTree>
    <p:extLst>
      <p:ext uri="{BB962C8B-B14F-4D97-AF65-F5344CB8AC3E}">
        <p14:creationId xmlns:p14="http://schemas.microsoft.com/office/powerpoint/2010/main" val="217868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US" sz="1200"/>
              <a:t>Logiques différentes (intérêts différents) ; représentations : cultures : institutions différentes…teritoires d’action / pertinent différent ; publics différents…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US" sz="1200"/>
          </a:p>
          <a:p>
            <a:pPr marL="0" marR="0" lvl="0" indent="0" algn="l" defTabSz="914400" rtl="0" eaLnBrk="1" fontAlgn="auto" latinLnBrk="0" hangingPunct="1">
              <a:lnSpc>
                <a:spcPct val="100000"/>
              </a:lnSpc>
              <a:spcBef>
                <a:spcPts val="0"/>
              </a:spcBef>
              <a:spcAft>
                <a:spcPts val="0"/>
              </a:spcAft>
              <a:buClrTx/>
              <a:buSzTx/>
              <a:buFontTx/>
              <a:buNone/>
              <a:tabLst/>
              <a:defRPr/>
            </a:pPr>
            <a:r>
              <a:rPr lang="fr-US" sz="1200"/>
              <a:t>Comment ces acteurs aux logiques différentes (ou antagonistes) peut-ils se coordonner pour définir, mettre en </a:t>
            </a:r>
            <a:r>
              <a:rPr lang="fr-FR" sz="1200" err="1"/>
              <a:t>œ</a:t>
            </a:r>
            <a:r>
              <a:rPr lang="fr-US" sz="1200"/>
              <a:t>uvre (et évaluer?) les SfN identifiées? </a:t>
            </a:r>
          </a:p>
          <a:p>
            <a:endParaRPr lang="fr-US"/>
          </a:p>
        </p:txBody>
      </p:sp>
      <p:sp>
        <p:nvSpPr>
          <p:cNvPr id="4" name="Espace réservé du numéro de diapositive 3"/>
          <p:cNvSpPr>
            <a:spLocks noGrp="1"/>
          </p:cNvSpPr>
          <p:nvPr>
            <p:ph type="sldNum" sz="quarter" idx="5"/>
          </p:nvPr>
        </p:nvSpPr>
        <p:spPr/>
        <p:txBody>
          <a:bodyPr/>
          <a:lstStyle/>
          <a:p>
            <a:fld id="{6A26F05B-ADF8-462A-9462-FE9F72BCEDE3}" type="slidenum">
              <a:rPr lang="fr-FR" smtClean="0"/>
              <a:t>20</a:t>
            </a:fld>
            <a:endParaRPr lang="fr-FR"/>
          </a:p>
        </p:txBody>
      </p:sp>
    </p:spTree>
    <p:extLst>
      <p:ext uri="{BB962C8B-B14F-4D97-AF65-F5344CB8AC3E}">
        <p14:creationId xmlns:p14="http://schemas.microsoft.com/office/powerpoint/2010/main" val="404642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Article </a:t>
            </a:r>
            <a:r>
              <a:rPr lang="fr-FR" dirty="0" err="1"/>
              <a:t>Biesbroek.Candel</a:t>
            </a:r>
            <a:r>
              <a:rPr lang="fr-FR" dirty="0"/>
              <a:t>. </a:t>
            </a:r>
            <a:r>
              <a:rPr lang="fr-FR" dirty="0" err="1"/>
              <a:t>Climate</a:t>
            </a:r>
            <a:r>
              <a:rPr lang="fr-FR" dirty="0"/>
              <a:t> Policy </a:t>
            </a:r>
            <a:r>
              <a:rPr lang="fr-FR" dirty="0" err="1"/>
              <a:t>Integration</a:t>
            </a:r>
            <a:r>
              <a:rPr lang="fr-FR" dirty="0"/>
              <a:t> </a:t>
            </a:r>
            <a:endParaRPr lang="fr-US" dirty="0"/>
          </a:p>
        </p:txBody>
      </p:sp>
      <p:sp>
        <p:nvSpPr>
          <p:cNvPr id="4" name="Espace réservé du numéro de diapositive 3"/>
          <p:cNvSpPr>
            <a:spLocks noGrp="1"/>
          </p:cNvSpPr>
          <p:nvPr>
            <p:ph type="sldNum" sz="quarter" idx="5"/>
          </p:nvPr>
        </p:nvSpPr>
        <p:spPr/>
        <p:txBody>
          <a:bodyPr/>
          <a:lstStyle/>
          <a:p>
            <a:fld id="{6A26F05B-ADF8-462A-9462-FE9F72BCEDE3}" type="slidenum">
              <a:rPr lang="fr-FR" smtClean="0"/>
              <a:t>21</a:t>
            </a:fld>
            <a:endParaRPr lang="fr-FR"/>
          </a:p>
        </p:txBody>
      </p:sp>
    </p:spTree>
    <p:extLst>
      <p:ext uri="{BB962C8B-B14F-4D97-AF65-F5344CB8AC3E}">
        <p14:creationId xmlns:p14="http://schemas.microsoft.com/office/powerpoint/2010/main" val="563163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US" sz="1200" dirty="0"/>
              <a:t>- Un service dominant dans le développement de SfN : eaux pluviales  </a:t>
            </a:r>
          </a:p>
          <a:p>
            <a:r>
              <a:rPr lang="fr-US" sz="1200" dirty="0"/>
              <a:t>- Concurrence entre secteurs / services</a:t>
            </a:r>
          </a:p>
          <a:p>
            <a:pPr marL="114300" indent="-114300"/>
            <a:r>
              <a:rPr lang="fr-US" sz="1200" dirty="0"/>
              <a:t>- Aménagements de type SfN : vecteurs de collaboration inter-services</a:t>
            </a:r>
          </a:p>
          <a:p>
            <a:r>
              <a:rPr lang="fr-US" sz="1200" dirty="0"/>
              <a:t>- Solutions pour la transectorialité divergent</a:t>
            </a:r>
          </a:p>
          <a:p>
            <a:endParaRPr lang="fr-US" dirty="0"/>
          </a:p>
          <a:p>
            <a:r>
              <a:rPr lang="fr-US" dirty="0"/>
              <a:t>Différnts types de gouvernance : succès différents et longévitié différents des types de transectorialité</a:t>
            </a:r>
          </a:p>
          <a:p>
            <a:endParaRPr lang="fr-US" dirty="0"/>
          </a:p>
        </p:txBody>
      </p:sp>
      <p:sp>
        <p:nvSpPr>
          <p:cNvPr id="4" name="Espace réservé du numéro de diapositive 3"/>
          <p:cNvSpPr>
            <a:spLocks noGrp="1"/>
          </p:cNvSpPr>
          <p:nvPr>
            <p:ph type="sldNum" sz="quarter" idx="5"/>
          </p:nvPr>
        </p:nvSpPr>
        <p:spPr/>
        <p:txBody>
          <a:bodyPr/>
          <a:lstStyle/>
          <a:p>
            <a:fld id="{6A26F05B-ADF8-462A-9462-FE9F72BCEDE3}" type="slidenum">
              <a:rPr lang="fr-FR" smtClean="0"/>
              <a:t>22</a:t>
            </a:fld>
            <a:endParaRPr lang="fr-FR"/>
          </a:p>
        </p:txBody>
      </p:sp>
    </p:spTree>
    <p:extLst>
      <p:ext uri="{BB962C8B-B14F-4D97-AF65-F5344CB8AC3E}">
        <p14:creationId xmlns:p14="http://schemas.microsoft.com/office/powerpoint/2010/main" val="3056978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US" dirty="0"/>
              <a:t>Allier : affluent de la Loire, passe en Auvergne / Clermont-Ferrand</a:t>
            </a:r>
          </a:p>
        </p:txBody>
      </p:sp>
      <p:sp>
        <p:nvSpPr>
          <p:cNvPr id="4" name="Espace réservé du numéro de diapositive 3"/>
          <p:cNvSpPr>
            <a:spLocks noGrp="1"/>
          </p:cNvSpPr>
          <p:nvPr>
            <p:ph type="sldNum" sz="quarter" idx="5"/>
          </p:nvPr>
        </p:nvSpPr>
        <p:spPr/>
        <p:txBody>
          <a:bodyPr/>
          <a:lstStyle/>
          <a:p>
            <a:fld id="{6A26F05B-ADF8-462A-9462-FE9F72BCEDE3}" type="slidenum">
              <a:rPr lang="fr-FR" smtClean="0"/>
              <a:t>23</a:t>
            </a:fld>
            <a:endParaRPr lang="fr-FR"/>
          </a:p>
        </p:txBody>
      </p:sp>
    </p:spTree>
    <p:extLst>
      <p:ext uri="{BB962C8B-B14F-4D97-AF65-F5344CB8AC3E}">
        <p14:creationId xmlns:p14="http://schemas.microsoft.com/office/powerpoint/2010/main" val="306411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3C97-FDA5-D827-8132-EA6EFF9B44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C90435A-D421-897A-EE40-687C4F3CCE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A55A2D-F3FC-E797-0CE6-A676BC9F9265}"/>
              </a:ext>
            </a:extLst>
          </p:cNvPr>
          <p:cNvSpPr>
            <a:spLocks noGrp="1"/>
          </p:cNvSpPr>
          <p:nvPr>
            <p:ph type="body" idx="1"/>
          </p:nvPr>
        </p:nvSpPr>
        <p:spPr/>
        <p:txBody>
          <a:bodyPr/>
          <a:lstStyle/>
          <a:p>
            <a:endParaRPr lang="x-none" dirty="0"/>
          </a:p>
        </p:txBody>
      </p:sp>
      <p:sp>
        <p:nvSpPr>
          <p:cNvPr id="4" name="Espace réservé du numéro de diapositive 3">
            <a:extLst>
              <a:ext uri="{FF2B5EF4-FFF2-40B4-BE49-F238E27FC236}">
                <a16:creationId xmlns:a16="http://schemas.microsoft.com/office/drawing/2014/main" id="{ADD0CA06-4978-3679-72B4-5E5EC3D607CE}"/>
              </a:ext>
            </a:extLst>
          </p:cNvPr>
          <p:cNvSpPr>
            <a:spLocks noGrp="1"/>
          </p:cNvSpPr>
          <p:nvPr>
            <p:ph type="sldNum" sz="quarter" idx="5"/>
          </p:nvPr>
        </p:nvSpPr>
        <p:spPr/>
        <p:txBody>
          <a:bodyPr/>
          <a:lstStyle/>
          <a:p>
            <a:fld id="{FEA77BD1-8353-A94C-AD0D-80CBEE35261D}" type="slidenum">
              <a:rPr lang="x-none" smtClean="0"/>
              <a:t>4</a:t>
            </a:fld>
            <a:endParaRPr lang="x-none"/>
          </a:p>
        </p:txBody>
      </p:sp>
    </p:spTree>
    <p:extLst>
      <p:ext uri="{BB962C8B-B14F-4D97-AF65-F5344CB8AC3E}">
        <p14:creationId xmlns:p14="http://schemas.microsoft.com/office/powerpoint/2010/main" val="2043942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06789E-5A26-476D-9B1A-FD19DA583710}" type="slidenum">
              <a:rPr lang="fr-FR" smtClean="0"/>
              <a:t>25</a:t>
            </a:fld>
            <a:endParaRPr lang="fr-FR"/>
          </a:p>
        </p:txBody>
      </p:sp>
    </p:spTree>
    <p:extLst>
      <p:ext uri="{BB962C8B-B14F-4D97-AF65-F5344CB8AC3E}">
        <p14:creationId xmlns:p14="http://schemas.microsoft.com/office/powerpoint/2010/main" val="1612434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a:p>
        </p:txBody>
      </p:sp>
      <p:sp>
        <p:nvSpPr>
          <p:cNvPr id="4" name="Espace réservé du numéro de diapositive 3"/>
          <p:cNvSpPr>
            <a:spLocks noGrp="1"/>
          </p:cNvSpPr>
          <p:nvPr>
            <p:ph type="sldNum" sz="quarter" idx="5"/>
          </p:nvPr>
        </p:nvSpPr>
        <p:spPr/>
        <p:txBody>
          <a:bodyPr/>
          <a:lstStyle/>
          <a:p>
            <a:fld id="{6506789E-5A26-476D-9B1A-FD19DA583710}" type="slidenum">
              <a:rPr lang="fr-FR" smtClean="0"/>
              <a:t>30</a:t>
            </a:fld>
            <a:endParaRPr lang="fr-FR"/>
          </a:p>
        </p:txBody>
      </p:sp>
    </p:spTree>
    <p:extLst>
      <p:ext uri="{BB962C8B-B14F-4D97-AF65-F5344CB8AC3E}">
        <p14:creationId xmlns:p14="http://schemas.microsoft.com/office/powerpoint/2010/main" val="1772171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endParaRPr lang="fr-FR" sz="1200" kern="1200">
              <a:solidFill>
                <a:schemeClr val="tx1"/>
              </a:solidFill>
              <a:effectLst/>
              <a:latin typeface="+mn-lt"/>
              <a:ea typeface="+mn-ea"/>
              <a:cs typeface="+mn-cs"/>
            </a:endParaRPr>
          </a:p>
          <a:p>
            <a:r>
              <a:rPr lang="fr-FR"/>
              <a:t>Lien avantage </a:t>
            </a:r>
            <a:r>
              <a:rPr lang="fr-FR" err="1"/>
              <a:t>biodiv</a:t>
            </a:r>
            <a:r>
              <a:rPr lang="fr-FR"/>
              <a:t> et verdissement</a:t>
            </a:r>
          </a:p>
          <a:p>
            <a:r>
              <a:rPr lang="fr-FR"/>
              <a:t>Avantage</a:t>
            </a:r>
            <a:r>
              <a:rPr lang="fr-FR" baseline="0"/>
              <a:t> </a:t>
            </a:r>
            <a:r>
              <a:rPr lang="fr-FR" baseline="0" err="1"/>
              <a:t>biodiv</a:t>
            </a:r>
            <a:r>
              <a:rPr lang="fr-FR" baseline="0"/>
              <a:t> et </a:t>
            </a:r>
            <a:r>
              <a:rPr lang="fr-FR" baseline="0" err="1"/>
              <a:t>embelissement</a:t>
            </a:r>
            <a:r>
              <a:rPr lang="fr-FR" baseline="0"/>
              <a:t> du quartier</a:t>
            </a:r>
          </a:p>
          <a:p>
            <a:r>
              <a:rPr lang="fr-FR" baseline="0"/>
              <a:t>Lien </a:t>
            </a:r>
            <a:r>
              <a:rPr lang="fr-FR" baseline="0" err="1"/>
              <a:t>embelissement</a:t>
            </a:r>
            <a:r>
              <a:rPr lang="fr-FR" baseline="0"/>
              <a:t> du </a:t>
            </a:r>
            <a:r>
              <a:rPr lang="fr-FR" baseline="0" err="1"/>
              <a:t>qartier</a:t>
            </a:r>
            <a:r>
              <a:rPr lang="fr-FR" baseline="0"/>
              <a:t> et bien être des habitants</a:t>
            </a:r>
          </a:p>
          <a:p>
            <a:r>
              <a:rPr lang="fr-FR" baseline="0"/>
              <a:t>Verdissement et diminution de la T°</a:t>
            </a:r>
          </a:p>
          <a:p>
            <a:r>
              <a:rPr lang="fr-FR" baseline="0"/>
              <a:t>Verdissement et </a:t>
            </a:r>
            <a:r>
              <a:rPr lang="fr-FR" baseline="0" err="1"/>
              <a:t>embelissement</a:t>
            </a:r>
            <a:endParaRPr lang="fr-FR" baseline="0"/>
          </a:p>
          <a:p>
            <a:endParaRPr lang="fr-FR" baseline="0"/>
          </a:p>
          <a:p>
            <a:r>
              <a:rPr lang="fr-FR" baseline="0"/>
              <a:t>Pas de corrélation avec les dimensions risques : variable indépendante / Deux dimensions pensée de manière différente et pas à la même </a:t>
            </a:r>
            <a:r>
              <a:rPr lang="fr-FR" baseline="0" err="1"/>
              <a:t>échellle</a:t>
            </a:r>
            <a:r>
              <a:rPr lang="fr-FR" baseline="0"/>
              <a:t> (ouvrage à l’échelle du quartier)</a:t>
            </a:r>
          </a:p>
          <a:p>
            <a:endParaRPr lang="fr-FR"/>
          </a:p>
        </p:txBody>
      </p:sp>
      <p:sp>
        <p:nvSpPr>
          <p:cNvPr id="4" name="Espace réservé du numéro de diapositive 3"/>
          <p:cNvSpPr>
            <a:spLocks noGrp="1"/>
          </p:cNvSpPr>
          <p:nvPr>
            <p:ph type="sldNum" sz="quarter" idx="10"/>
          </p:nvPr>
        </p:nvSpPr>
        <p:spPr/>
        <p:txBody>
          <a:bodyPr/>
          <a:lstStyle/>
          <a:p>
            <a:fld id="{6506789E-5A26-476D-9B1A-FD19DA583710}" type="slidenum">
              <a:rPr lang="fr-FR" smtClean="0"/>
              <a:t>46</a:t>
            </a:fld>
            <a:endParaRPr lang="fr-FR"/>
          </a:p>
        </p:txBody>
      </p:sp>
    </p:spTree>
    <p:extLst>
      <p:ext uri="{BB962C8B-B14F-4D97-AF65-F5344CB8AC3E}">
        <p14:creationId xmlns:p14="http://schemas.microsoft.com/office/powerpoint/2010/main" val="422228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506789E-5A26-476D-9B1A-FD19DA583710}" type="slidenum">
              <a:rPr lang="fr-FR" smtClean="0"/>
              <a:t>49</a:t>
            </a:fld>
            <a:endParaRPr lang="fr-FR"/>
          </a:p>
        </p:txBody>
      </p:sp>
    </p:spTree>
    <p:extLst>
      <p:ext uri="{BB962C8B-B14F-4D97-AF65-F5344CB8AC3E}">
        <p14:creationId xmlns:p14="http://schemas.microsoft.com/office/powerpoint/2010/main" val="1612434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4F8910C-8E67-4ECE-A512-07BDD4F386ED}" type="slidenum">
              <a:t>50</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38161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err="1">
                <a:solidFill>
                  <a:schemeClr val="dk1"/>
                </a:solidFill>
                <a:effectLst/>
                <a:latin typeface="Calibri"/>
                <a:ea typeface="Calibri"/>
                <a:cs typeface="Calibri"/>
                <a:sym typeface="Calibri"/>
              </a:rPr>
              <a:t>Deuxième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grande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ville</a:t>
            </a:r>
            <a:r>
              <a:rPr lang="en-US" sz="1200" b="0" i="0" u="none" strike="noStrike" cap="none">
                <a:solidFill>
                  <a:schemeClr val="dk1"/>
                </a:solidFill>
                <a:effectLst/>
                <a:latin typeface="Calibri"/>
                <a:ea typeface="Calibri"/>
                <a:cs typeface="Calibri"/>
                <a:sym typeface="Calibri"/>
              </a:rPr>
              <a:t> américaine la plus </a:t>
            </a:r>
            <a:r>
              <a:rPr lang="en-US" sz="1200" b="0" i="0" u="none" strike="noStrike" cap="none" err="1">
                <a:solidFill>
                  <a:schemeClr val="dk1"/>
                </a:solidFill>
                <a:effectLst/>
                <a:latin typeface="Calibri"/>
                <a:ea typeface="Calibri"/>
                <a:cs typeface="Calibri"/>
                <a:sym typeface="Calibri"/>
              </a:rPr>
              <a:t>densément</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peuplée</a:t>
            </a:r>
            <a:r>
              <a:rPr lang="en-US" sz="1200" b="0" i="0" u="none" strike="noStrike" cap="none">
                <a:solidFill>
                  <a:schemeClr val="dk1"/>
                </a:solidFill>
                <a:effectLst/>
                <a:latin typeface="Calibri"/>
                <a:ea typeface="Calibri"/>
                <a:cs typeface="Calibri"/>
                <a:sym typeface="Calibri"/>
              </a:rPr>
              <a:t> après New York City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err="1">
                <a:solidFill>
                  <a:schemeClr val="dk1"/>
                </a:solidFill>
                <a:effectLst/>
                <a:latin typeface="Calibri"/>
                <a:ea typeface="Calibri"/>
                <a:cs typeface="Calibri"/>
                <a:sym typeface="Calibri"/>
              </a:rPr>
              <a:t>Comparaison</a:t>
            </a:r>
            <a:r>
              <a:rPr lang="en-US" sz="1200" b="0" i="0" u="none" strike="noStrike" cap="none">
                <a:solidFill>
                  <a:schemeClr val="dk1"/>
                </a:solidFill>
                <a:effectLst/>
                <a:latin typeface="Calibri"/>
                <a:ea typeface="Calibri"/>
                <a:cs typeface="Calibri"/>
                <a:sym typeface="Calibri"/>
              </a:rPr>
              <a:t> : Strasbourg = 500 000 </a:t>
            </a:r>
            <a:r>
              <a:rPr lang="en-US" sz="1200" b="0" i="0" u="none" strike="noStrike" cap="none" err="1">
                <a:solidFill>
                  <a:schemeClr val="dk1"/>
                </a:solidFill>
                <a:effectLst/>
                <a:latin typeface="Calibri"/>
                <a:ea typeface="Calibri"/>
                <a:cs typeface="Calibri"/>
                <a:sym typeface="Calibri"/>
              </a:rPr>
              <a:t>hab</a:t>
            </a:r>
            <a:r>
              <a:rPr lang="en-US" sz="1200" b="0" i="0" u="none" strike="noStrike" cap="none">
                <a:solidFill>
                  <a:schemeClr val="dk1"/>
                </a:solidFill>
                <a:effectLst/>
                <a:latin typeface="Calibri"/>
                <a:ea typeface="Calibri"/>
                <a:cs typeface="Calibri"/>
                <a:sym typeface="Calibri"/>
              </a:rPr>
              <a:t> (EMS) et 7000 p aux services de </a:t>
            </a:r>
            <a:r>
              <a:rPr lang="en-US" sz="1200" b="0" i="0" u="none" strike="noStrike" cap="none" err="1">
                <a:solidFill>
                  <a:schemeClr val="dk1"/>
                </a:solidFill>
                <a:effectLst/>
                <a:latin typeface="Calibri"/>
                <a:ea typeface="Calibri"/>
                <a:cs typeface="Calibri"/>
                <a:sym typeface="Calibri"/>
              </a:rPr>
              <a:t>l’EMS</a:t>
            </a:r>
            <a:endParaRPr lang="en-US" sz="1200" b="0" i="0" u="none" strike="noStrike" cap="none">
              <a:solidFill>
                <a:schemeClr val="dk1"/>
              </a:solidFill>
              <a:effectLst/>
              <a:latin typeface="Calibri"/>
              <a:ea typeface="Calibri"/>
              <a:cs typeface="Calibri"/>
              <a:sym typeface="Calibri"/>
            </a:endParaRP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a:solidFill>
                <a:schemeClr val="dk1"/>
              </a:solidFill>
              <a:effectLst/>
              <a:latin typeface="Calibri"/>
              <a:ea typeface="Calibri"/>
              <a:cs typeface="Calibri"/>
              <a:sym typeface="Calibri"/>
            </a:endParaRP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Calibri"/>
                <a:ea typeface="Calibri"/>
                <a:cs typeface="Calibri"/>
                <a:sym typeface="Calibri"/>
              </a:rPr>
              <a:t>San Francisco </a:t>
            </a:r>
            <a:r>
              <a:rPr lang="en-US" sz="1200" b="0" i="0" u="none" strike="noStrike" cap="none" err="1">
                <a:solidFill>
                  <a:schemeClr val="dk1"/>
                </a:solidFill>
                <a:effectLst/>
                <a:latin typeface="Calibri"/>
                <a:ea typeface="Calibri"/>
                <a:cs typeface="Calibri"/>
                <a:sym typeface="Calibri"/>
              </a:rPr>
              <a:t>s'est</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développée</a:t>
            </a:r>
            <a:r>
              <a:rPr lang="en-US" sz="1200" b="0" i="0" u="none" strike="noStrike" cap="none">
                <a:solidFill>
                  <a:schemeClr val="dk1"/>
                </a:solidFill>
                <a:effectLst/>
                <a:latin typeface="Calibri"/>
                <a:ea typeface="Calibri"/>
                <a:cs typeface="Calibri"/>
                <a:sym typeface="Calibri"/>
              </a:rPr>
              <a:t> au fil du temps et </a:t>
            </a:r>
            <a:r>
              <a:rPr lang="en-US" sz="1200" b="0" i="0" u="none" strike="noStrike" cap="none" err="1">
                <a:solidFill>
                  <a:schemeClr val="dk1"/>
                </a:solidFill>
                <a:effectLst/>
                <a:latin typeface="Calibri"/>
                <a:ea typeface="Calibri"/>
                <a:cs typeface="Calibri"/>
                <a:sym typeface="Calibri"/>
              </a:rPr>
              <a:t>sa</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topographie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vallonnée</a:t>
            </a:r>
            <a:r>
              <a:rPr lang="en-US" sz="1200" b="0" i="0" u="none" strike="noStrike" cap="none">
                <a:solidFill>
                  <a:schemeClr val="dk1"/>
                </a:solidFill>
                <a:effectLst/>
                <a:latin typeface="Calibri"/>
                <a:ea typeface="Calibri"/>
                <a:cs typeface="Calibri"/>
                <a:sym typeface="Calibri"/>
              </a:rPr>
              <a:t> a </a:t>
            </a:r>
            <a:r>
              <a:rPr lang="en-US" sz="1200" b="0" i="0" u="none" strike="noStrike" cap="none" err="1">
                <a:solidFill>
                  <a:schemeClr val="dk1"/>
                </a:solidFill>
                <a:effectLst/>
                <a:latin typeface="Calibri"/>
                <a:ea typeface="Calibri"/>
                <a:cs typeface="Calibri"/>
                <a:sym typeface="Calibri"/>
              </a:rPr>
              <a:t>été</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largement</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asphaltée</a:t>
            </a:r>
            <a:r>
              <a:rPr lang="en-US" sz="1200" b="0" i="0" u="none" strike="noStrike" cap="none">
                <a:solidFill>
                  <a:schemeClr val="dk1"/>
                </a:solidFill>
                <a:effectLst/>
                <a:latin typeface="Calibri"/>
                <a:ea typeface="Calibri"/>
                <a:cs typeface="Calibri"/>
                <a:sym typeface="Calibri"/>
              </a:rPr>
              <a:t> au </a:t>
            </a:r>
            <a:r>
              <a:rPr lang="en-US" sz="1200" b="0" i="0" u="none" strike="noStrike" cap="none" err="1">
                <a:solidFill>
                  <a:schemeClr val="dk1"/>
                </a:solidFill>
                <a:effectLst/>
                <a:latin typeface="Calibri"/>
                <a:ea typeface="Calibri"/>
                <a:cs typeface="Calibri"/>
                <a:sym typeface="Calibri"/>
              </a:rPr>
              <a:t>cours</a:t>
            </a:r>
            <a:r>
              <a:rPr lang="en-US" sz="1200" b="0" i="0" u="none" strike="noStrike" cap="none">
                <a:solidFill>
                  <a:schemeClr val="dk1"/>
                </a:solidFill>
                <a:effectLst/>
                <a:latin typeface="Calibri"/>
                <a:ea typeface="Calibri"/>
                <a:cs typeface="Calibri"/>
                <a:sym typeface="Calibri"/>
              </a:rPr>
              <a:t> des </a:t>
            </a:r>
            <a:r>
              <a:rPr lang="en-US" sz="1200" b="0" i="0" u="none" strike="noStrike" cap="none" err="1">
                <a:solidFill>
                  <a:schemeClr val="dk1"/>
                </a:solidFill>
                <a:effectLst/>
                <a:latin typeface="Calibri"/>
                <a:ea typeface="Calibri"/>
                <a:cs typeface="Calibri"/>
                <a:sym typeface="Calibri"/>
              </a:rPr>
              <a:t>dernières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décennies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Lors</a:t>
            </a:r>
            <a:r>
              <a:rPr lang="en-US" sz="1200" b="0" i="0" u="none" strike="noStrike" cap="none">
                <a:solidFill>
                  <a:schemeClr val="dk1"/>
                </a:solidFill>
                <a:effectLst/>
                <a:latin typeface="Calibri"/>
                <a:ea typeface="Calibri"/>
                <a:cs typeface="Calibri"/>
                <a:sym typeface="Calibri"/>
              </a:rPr>
              <a:t> de </a:t>
            </a:r>
            <a:r>
              <a:rPr lang="en-US" sz="1200" b="0" i="0" u="none" strike="noStrike" cap="none" err="1">
                <a:solidFill>
                  <a:schemeClr val="dk1"/>
                </a:solidFill>
                <a:effectLst/>
                <a:latin typeface="Calibri"/>
                <a:ea typeface="Calibri"/>
                <a:cs typeface="Calibri"/>
                <a:sym typeface="Calibri"/>
              </a:rPr>
              <a:t>tempêtes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extrêmes</a:t>
            </a:r>
            <a:r>
              <a:rPr lang="en-US" sz="1200" b="0" i="0" u="none" strike="noStrike" cap="none">
                <a:solidFill>
                  <a:schemeClr val="dk1"/>
                </a:solidFill>
                <a:effectLst/>
                <a:latin typeface="Calibri"/>
                <a:ea typeface="Calibri"/>
                <a:cs typeface="Calibri"/>
                <a:sym typeface="Calibri"/>
              </a:rPr>
              <a:t>, les eaux de </a:t>
            </a:r>
            <a:r>
              <a:rPr lang="en-US" sz="1200" b="0" i="0" u="none" strike="noStrike" cap="none" err="1">
                <a:solidFill>
                  <a:schemeClr val="dk1"/>
                </a:solidFill>
                <a:effectLst/>
                <a:latin typeface="Calibri"/>
                <a:ea typeface="Calibri"/>
                <a:cs typeface="Calibri"/>
                <a:sym typeface="Calibri"/>
              </a:rPr>
              <a:t>ruissellement</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suivent</a:t>
            </a:r>
            <a:r>
              <a:rPr lang="en-US" sz="1200" b="0" i="0" u="none" strike="noStrike" cap="none">
                <a:solidFill>
                  <a:schemeClr val="dk1"/>
                </a:solidFill>
                <a:effectLst/>
                <a:latin typeface="Calibri"/>
                <a:ea typeface="Calibri"/>
                <a:cs typeface="Calibri"/>
                <a:sym typeface="Calibri"/>
              </a:rPr>
              <a:t> les </a:t>
            </a:r>
            <a:r>
              <a:rPr lang="en-US" sz="1200" b="0" i="0" u="none" strike="noStrike" cap="none" err="1">
                <a:solidFill>
                  <a:schemeClr val="dk1"/>
                </a:solidFill>
                <a:effectLst/>
                <a:latin typeface="Calibri"/>
                <a:ea typeface="Calibri"/>
                <a:cs typeface="Calibri"/>
                <a:sym typeface="Calibri"/>
              </a:rPr>
              <a:t>cours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d'eau</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historiques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naturellement</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formés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Lorsque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cela</a:t>
            </a:r>
            <a:r>
              <a:rPr lang="en-US" sz="1200" b="0" i="0" u="none" strike="noStrike" cap="none">
                <a:solidFill>
                  <a:schemeClr val="dk1"/>
                </a:solidFill>
                <a:effectLst/>
                <a:latin typeface="Calibri"/>
                <a:ea typeface="Calibri"/>
                <a:cs typeface="Calibri"/>
                <a:sym typeface="Calibri"/>
              </a:rPr>
              <a:t> se </a:t>
            </a:r>
            <a:r>
              <a:rPr lang="en-US" sz="1200" b="0" i="0" u="none" strike="noStrike" cap="none" err="1">
                <a:solidFill>
                  <a:schemeClr val="dk1"/>
                </a:solidFill>
                <a:effectLst/>
                <a:latin typeface="Calibri"/>
                <a:ea typeface="Calibri"/>
                <a:cs typeface="Calibri"/>
                <a:sym typeface="Calibri"/>
              </a:rPr>
              <a:t>produit</a:t>
            </a:r>
            <a:r>
              <a:rPr lang="en-US" sz="1200" b="0" i="0" u="none" strike="noStrike" cap="none">
                <a:solidFill>
                  <a:schemeClr val="dk1"/>
                </a:solidFill>
                <a:effectLst/>
                <a:latin typeface="Calibri"/>
                <a:ea typeface="Calibri"/>
                <a:cs typeface="Calibri"/>
                <a:sym typeface="Calibri"/>
              </a:rPr>
              <a:t>, la </a:t>
            </a:r>
            <a:r>
              <a:rPr lang="en-US" sz="1200" b="0" i="0" u="none" strike="noStrike" cap="none" err="1">
                <a:solidFill>
                  <a:schemeClr val="dk1"/>
                </a:solidFill>
                <a:effectLst/>
                <a:latin typeface="Calibri"/>
                <a:ea typeface="Calibri"/>
                <a:cs typeface="Calibri"/>
                <a:sym typeface="Calibri"/>
              </a:rPr>
              <a:t>ville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peut</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connaître</a:t>
            </a:r>
            <a:r>
              <a:rPr lang="en-US" sz="1200" b="0" i="0" u="none" strike="noStrike" cap="none">
                <a:solidFill>
                  <a:schemeClr val="dk1"/>
                </a:solidFill>
                <a:effectLst/>
                <a:latin typeface="Calibri"/>
                <a:ea typeface="Calibri"/>
                <a:cs typeface="Calibri"/>
                <a:sym typeface="Calibri"/>
              </a:rPr>
              <a:t> des </a:t>
            </a:r>
            <a:r>
              <a:rPr lang="en-US" sz="1200" b="0" i="0" u="none" strike="noStrike" cap="none" err="1">
                <a:solidFill>
                  <a:schemeClr val="dk1"/>
                </a:solidFill>
                <a:effectLst/>
                <a:latin typeface="Calibri"/>
                <a:ea typeface="Calibri"/>
                <a:cs typeface="Calibri"/>
                <a:sym typeface="Calibri"/>
              </a:rPr>
              <a:t>inondations</a:t>
            </a:r>
            <a:r>
              <a:rPr lang="en-US" sz="1200" b="0" i="0" u="none" strike="noStrike" cap="none">
                <a:solidFill>
                  <a:schemeClr val="dk1"/>
                </a:solidFill>
                <a:effectLst/>
                <a:latin typeface="Calibri"/>
                <a:ea typeface="Calibri"/>
                <a:cs typeface="Calibri"/>
                <a:sym typeface="Calibri"/>
              </a:rPr>
              <a:t>.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err="1">
                <a:solidFill>
                  <a:schemeClr val="dk1"/>
                </a:solidFill>
                <a:effectLst/>
                <a:latin typeface="Calibri"/>
                <a:ea typeface="Calibri"/>
                <a:cs typeface="Calibri"/>
                <a:sym typeface="Calibri"/>
              </a:rPr>
              <a:t>Depuis</a:t>
            </a:r>
            <a:r>
              <a:rPr lang="en-US" sz="1200" b="0" i="0" u="none" strike="noStrike" cap="none">
                <a:solidFill>
                  <a:schemeClr val="dk1"/>
                </a:solidFill>
                <a:effectLst/>
                <a:latin typeface="Calibri"/>
                <a:ea typeface="Calibri"/>
                <a:cs typeface="Calibri"/>
                <a:sym typeface="Calibri"/>
              </a:rPr>
              <a:t> 2007, la </a:t>
            </a:r>
            <a:r>
              <a:rPr lang="en-US" sz="1200" b="0" i="0" u="none" strike="noStrike" cap="none" err="1">
                <a:solidFill>
                  <a:schemeClr val="dk1"/>
                </a:solidFill>
                <a:effectLst/>
                <a:latin typeface="Calibri"/>
                <a:ea typeface="Calibri"/>
                <a:cs typeface="Calibri"/>
                <a:sym typeface="Calibri"/>
              </a:rPr>
              <a:t>ville</a:t>
            </a:r>
            <a:r>
              <a:rPr lang="en-US" sz="1200" b="0" i="0" u="none" strike="noStrike" cap="none">
                <a:solidFill>
                  <a:schemeClr val="dk1"/>
                </a:solidFill>
                <a:effectLst/>
                <a:latin typeface="Calibri"/>
                <a:ea typeface="Calibri"/>
                <a:cs typeface="Calibri"/>
                <a:sym typeface="Calibri"/>
              </a:rPr>
              <a:t> de San Francisco </a:t>
            </a:r>
            <a:r>
              <a:rPr lang="en-US" sz="1200" b="0" i="0" u="none" strike="noStrike" cap="none" err="1">
                <a:solidFill>
                  <a:schemeClr val="dk1"/>
                </a:solidFill>
                <a:effectLst/>
                <a:latin typeface="Calibri"/>
                <a:ea typeface="Calibri"/>
                <a:cs typeface="Calibri"/>
                <a:sym typeface="Calibri"/>
              </a:rPr>
              <a:t>utilise</a:t>
            </a:r>
            <a:r>
              <a:rPr lang="en-US" sz="1200" b="0" i="0" u="none" strike="noStrike" cap="none">
                <a:solidFill>
                  <a:schemeClr val="dk1"/>
                </a:solidFill>
                <a:effectLst/>
                <a:latin typeface="Calibri"/>
                <a:ea typeface="Calibri"/>
                <a:cs typeface="Calibri"/>
                <a:sym typeface="Calibri"/>
              </a:rPr>
              <a:t> des infrastructures </a:t>
            </a:r>
            <a:r>
              <a:rPr lang="en-US" sz="1200" b="0" i="0" u="none" strike="noStrike" cap="none" err="1">
                <a:solidFill>
                  <a:schemeClr val="dk1"/>
                </a:solidFill>
                <a:effectLst/>
                <a:latin typeface="Calibri"/>
                <a:ea typeface="Calibri"/>
                <a:cs typeface="Calibri"/>
                <a:sym typeface="Calibri"/>
              </a:rPr>
              <a:t>vertes</a:t>
            </a:r>
            <a:r>
              <a:rPr lang="en-US" sz="1200" b="0" i="0" u="none" strike="noStrike" cap="none">
                <a:solidFill>
                  <a:schemeClr val="dk1"/>
                </a:solidFill>
                <a:effectLst/>
                <a:latin typeface="Calibri"/>
                <a:ea typeface="Calibri"/>
                <a:cs typeface="Calibri"/>
                <a:sym typeface="Calibri"/>
              </a:rPr>
              <a:t> pour </a:t>
            </a:r>
            <a:r>
              <a:rPr lang="en-US" sz="1200" b="0" i="0" u="none" strike="noStrike" cap="none" err="1">
                <a:solidFill>
                  <a:schemeClr val="dk1"/>
                </a:solidFill>
                <a:effectLst/>
                <a:latin typeface="Calibri"/>
                <a:ea typeface="Calibri"/>
                <a:cs typeface="Calibri"/>
                <a:sym typeface="Calibri"/>
              </a:rPr>
              <a:t>réduire</a:t>
            </a:r>
            <a:r>
              <a:rPr lang="en-US" sz="1200" b="0" i="0" u="none" strike="noStrike" cap="none">
                <a:solidFill>
                  <a:schemeClr val="dk1"/>
                </a:solidFill>
                <a:effectLst/>
                <a:latin typeface="Calibri"/>
                <a:ea typeface="Calibri"/>
                <a:cs typeface="Calibri"/>
                <a:sym typeface="Calibri"/>
              </a:rPr>
              <a:t> le </a:t>
            </a:r>
            <a:r>
              <a:rPr lang="en-US" sz="1200" b="0" i="0" u="none" strike="noStrike" cap="none" err="1">
                <a:solidFill>
                  <a:schemeClr val="dk1"/>
                </a:solidFill>
                <a:effectLst/>
                <a:latin typeface="Calibri"/>
                <a:ea typeface="Calibri"/>
                <a:cs typeface="Calibri"/>
                <a:sym typeface="Calibri"/>
              </a:rPr>
              <a:t>ruissellement</a:t>
            </a:r>
            <a:r>
              <a:rPr lang="en-US" sz="1200" b="0" i="0" u="none" strike="noStrike" cap="none">
                <a:solidFill>
                  <a:schemeClr val="dk1"/>
                </a:solidFill>
                <a:effectLst/>
                <a:latin typeface="Calibri"/>
                <a:ea typeface="Calibri"/>
                <a:cs typeface="Calibri"/>
                <a:sym typeface="Calibri"/>
              </a:rPr>
              <a:t> des eaux </a:t>
            </a:r>
            <a:r>
              <a:rPr lang="en-US" sz="1200" b="0" i="0" u="none" strike="noStrike" cap="none" err="1">
                <a:solidFill>
                  <a:schemeClr val="dk1"/>
                </a:solidFill>
                <a:effectLst/>
                <a:latin typeface="Calibri"/>
                <a:ea typeface="Calibri"/>
                <a:cs typeface="Calibri"/>
                <a:sym typeface="Calibri"/>
              </a:rPr>
              <a:t>pluviales</a:t>
            </a:r>
            <a:r>
              <a:rPr lang="en-US" sz="1200" b="0" i="0" u="none" strike="noStrike" cap="none">
                <a:solidFill>
                  <a:schemeClr val="dk1"/>
                </a:solidFill>
                <a:effectLst/>
                <a:latin typeface="Calibri"/>
                <a:ea typeface="Calibri"/>
                <a:cs typeface="Calibri"/>
                <a:sym typeface="Calibri"/>
              </a:rPr>
              <a:t>.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Calibri"/>
                <a:ea typeface="Calibri"/>
                <a:cs typeface="Calibri"/>
                <a:sym typeface="Calibri"/>
              </a:rPr>
              <a:t>La </a:t>
            </a:r>
            <a:r>
              <a:rPr lang="en-US" sz="1200" b="0" i="0" u="none" strike="noStrike" cap="none" err="1">
                <a:solidFill>
                  <a:schemeClr val="dk1"/>
                </a:solidFill>
                <a:effectLst/>
                <a:latin typeface="Calibri"/>
                <a:ea typeface="Calibri"/>
                <a:cs typeface="Calibri"/>
                <a:sym typeface="Calibri"/>
              </a:rPr>
              <a:t>ville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souhaite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désormais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développer</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l'infrastructure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verte</a:t>
            </a:r>
            <a:r>
              <a:rPr lang="en-US" sz="1200" b="0" i="0" u="none" strike="noStrike" cap="none">
                <a:solidFill>
                  <a:schemeClr val="dk1"/>
                </a:solidFill>
                <a:effectLst/>
                <a:latin typeface="Calibri"/>
                <a:ea typeface="Calibri"/>
                <a:cs typeface="Calibri"/>
                <a:sym typeface="Calibri"/>
              </a:rPr>
              <a:t> de nouvelle </a:t>
            </a:r>
            <a:r>
              <a:rPr lang="en-US" sz="1200" b="0" i="0" u="none" strike="noStrike" cap="none" err="1">
                <a:solidFill>
                  <a:schemeClr val="dk1"/>
                </a:solidFill>
                <a:effectLst/>
                <a:latin typeface="Calibri"/>
                <a:ea typeface="Calibri"/>
                <a:cs typeface="Calibri"/>
                <a:sym typeface="Calibri"/>
              </a:rPr>
              <a:t>génération</a:t>
            </a:r>
            <a:r>
              <a:rPr lang="en-US" sz="1200" b="0" i="0" u="none" strike="noStrike" cap="none">
                <a:solidFill>
                  <a:schemeClr val="dk1"/>
                </a:solidFill>
                <a:effectLst/>
                <a:latin typeface="Calibri"/>
                <a:ea typeface="Calibri"/>
                <a:cs typeface="Calibri"/>
                <a:sym typeface="Calibri"/>
              </a:rPr>
              <a:t>, qui vise à </a:t>
            </a:r>
            <a:r>
              <a:rPr lang="en-US" sz="1200" b="0" i="0" u="none" strike="noStrike" cap="none" err="1">
                <a:solidFill>
                  <a:schemeClr val="dk1"/>
                </a:solidFill>
                <a:effectLst/>
                <a:latin typeface="Calibri"/>
                <a:ea typeface="Calibri"/>
                <a:cs typeface="Calibri"/>
                <a:sym typeface="Calibri"/>
              </a:rPr>
              <a:t>optimiser</a:t>
            </a:r>
            <a:r>
              <a:rPr lang="en-US" sz="1200" b="0" i="0" u="none" strike="noStrike" cap="none">
                <a:solidFill>
                  <a:schemeClr val="dk1"/>
                </a:solidFill>
                <a:effectLst/>
                <a:latin typeface="Calibri"/>
                <a:ea typeface="Calibri"/>
                <a:cs typeface="Calibri"/>
                <a:sym typeface="Calibri"/>
              </a:rPr>
              <a:t> les </a:t>
            </a:r>
            <a:r>
              <a:rPr lang="en-US" sz="1200" b="0" i="0" u="none" strike="noStrike" cap="none" err="1">
                <a:solidFill>
                  <a:schemeClr val="dk1"/>
                </a:solidFill>
                <a:effectLst/>
                <a:latin typeface="Calibri"/>
                <a:ea typeface="Calibri"/>
                <a:cs typeface="Calibri"/>
                <a:sym typeface="Calibri"/>
              </a:rPr>
              <a:t>projets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d'infrastructure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verte</a:t>
            </a:r>
            <a:r>
              <a:rPr lang="en-US" sz="1200" b="0" i="0" u="none" strike="noStrike" cap="none">
                <a:solidFill>
                  <a:schemeClr val="dk1"/>
                </a:solidFill>
                <a:effectLst/>
                <a:latin typeface="Calibri"/>
                <a:ea typeface="Calibri"/>
                <a:cs typeface="Calibri"/>
                <a:sym typeface="Calibri"/>
              </a:rPr>
              <a:t> pour </a:t>
            </a:r>
            <a:r>
              <a:rPr lang="en-US" sz="1200" b="0" i="0" u="none" strike="noStrike" cap="none" err="1">
                <a:solidFill>
                  <a:schemeClr val="dk1"/>
                </a:solidFill>
                <a:effectLst/>
                <a:latin typeface="Calibri"/>
                <a:ea typeface="Calibri"/>
                <a:cs typeface="Calibri"/>
                <a:sym typeface="Calibri"/>
              </a:rPr>
              <a:t>améliorer</a:t>
            </a:r>
            <a:r>
              <a:rPr lang="en-US" sz="1200" b="0" i="0" u="none" strike="noStrike" cap="none">
                <a:solidFill>
                  <a:schemeClr val="dk1"/>
                </a:solidFill>
                <a:effectLst/>
                <a:latin typeface="Calibri"/>
                <a:ea typeface="Calibri"/>
                <a:cs typeface="Calibri"/>
                <a:sym typeface="Calibri"/>
              </a:rPr>
              <a:t> la </a:t>
            </a:r>
            <a:r>
              <a:rPr lang="en-US" sz="1200" b="0" i="0" u="none" strike="noStrike" cap="none" err="1">
                <a:solidFill>
                  <a:schemeClr val="dk1"/>
                </a:solidFill>
                <a:effectLst/>
                <a:latin typeface="Calibri"/>
                <a:ea typeface="Calibri"/>
                <a:cs typeface="Calibri"/>
                <a:sym typeface="Calibri"/>
              </a:rPr>
              <a:t>qualité</a:t>
            </a:r>
            <a:r>
              <a:rPr lang="en-US" sz="1200" b="0" i="0" u="none" strike="noStrike" cap="none">
                <a:solidFill>
                  <a:schemeClr val="dk1"/>
                </a:solidFill>
                <a:effectLst/>
                <a:latin typeface="Calibri"/>
                <a:ea typeface="Calibri"/>
                <a:cs typeface="Calibri"/>
                <a:sym typeface="Calibri"/>
              </a:rPr>
              <a:t> de </a:t>
            </a:r>
            <a:r>
              <a:rPr lang="en-US" sz="1200" b="0" i="0" u="none" strike="noStrike" cap="none" err="1">
                <a:solidFill>
                  <a:schemeClr val="dk1"/>
                </a:solidFill>
                <a:effectLst/>
                <a:latin typeface="Calibri"/>
                <a:ea typeface="Calibri"/>
                <a:cs typeface="Calibri"/>
                <a:sym typeface="Calibri"/>
              </a:rPr>
              <a:t>l'eau</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réduire</a:t>
            </a:r>
            <a:r>
              <a:rPr lang="en-US" sz="1200" b="0" i="0" u="none" strike="noStrike" cap="none">
                <a:solidFill>
                  <a:schemeClr val="dk1"/>
                </a:solidFill>
                <a:effectLst/>
                <a:latin typeface="Calibri"/>
                <a:ea typeface="Calibri"/>
                <a:cs typeface="Calibri"/>
                <a:sym typeface="Calibri"/>
              </a:rPr>
              <a:t> les </a:t>
            </a:r>
            <a:r>
              <a:rPr lang="en-US" sz="1200" b="0" i="0" u="none" strike="noStrike" cap="none" err="1">
                <a:solidFill>
                  <a:schemeClr val="dk1"/>
                </a:solidFill>
                <a:effectLst/>
                <a:latin typeface="Calibri"/>
                <a:ea typeface="Calibri"/>
                <a:cs typeface="Calibri"/>
                <a:sym typeface="Calibri"/>
              </a:rPr>
              <a:t>risques</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d'inondation</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améliorer</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l'habitat</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urbain</a:t>
            </a:r>
            <a:r>
              <a:rPr lang="en-US" sz="1200" b="0" i="0" u="none" strike="noStrike" cap="none">
                <a:solidFill>
                  <a:schemeClr val="dk1"/>
                </a:solidFill>
                <a:effectLst/>
                <a:latin typeface="Calibri"/>
                <a:ea typeface="Calibri"/>
                <a:cs typeface="Calibri"/>
                <a:sym typeface="Calibri"/>
              </a:rPr>
              <a:t> et </a:t>
            </a:r>
            <a:r>
              <a:rPr lang="en-US" sz="1200" b="0" i="0" u="none" strike="noStrike" cap="none" err="1">
                <a:solidFill>
                  <a:schemeClr val="dk1"/>
                </a:solidFill>
                <a:effectLst/>
                <a:latin typeface="Calibri"/>
                <a:ea typeface="Calibri"/>
                <a:cs typeface="Calibri"/>
                <a:sym typeface="Calibri"/>
              </a:rPr>
              <a:t>accroître</a:t>
            </a:r>
            <a:r>
              <a:rPr lang="en-US" sz="1200" b="0" i="0" u="none" strike="noStrike" cap="none">
                <a:solidFill>
                  <a:schemeClr val="dk1"/>
                </a:solidFill>
                <a:effectLst/>
                <a:latin typeface="Calibri"/>
                <a:ea typeface="Calibri"/>
                <a:cs typeface="Calibri"/>
                <a:sym typeface="Calibri"/>
              </a:rPr>
              <a:t> la </a:t>
            </a:r>
            <a:r>
              <a:rPr lang="en-US" sz="1200" b="0" i="0" u="none" strike="noStrike" cap="none" err="1">
                <a:solidFill>
                  <a:schemeClr val="dk1"/>
                </a:solidFill>
                <a:effectLst/>
                <a:latin typeface="Calibri"/>
                <a:ea typeface="Calibri"/>
                <a:cs typeface="Calibri"/>
                <a:sym typeface="Calibri"/>
              </a:rPr>
              <a:t>résilience</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climatique</a:t>
            </a:r>
            <a:r>
              <a:rPr lang="en-US" sz="1200" b="0" i="0" u="none" strike="noStrike" cap="none">
                <a:solidFill>
                  <a:schemeClr val="dk1"/>
                </a:solidFill>
                <a:effectLst/>
                <a:latin typeface="Calibri"/>
                <a:ea typeface="Calibri"/>
                <a:cs typeface="Calibri"/>
                <a:sym typeface="Calibri"/>
              </a:rPr>
              <a:t> - un type de </a:t>
            </a:r>
            <a:r>
              <a:rPr lang="en-US" sz="1200" b="0" i="0" u="none" strike="noStrike" cap="none" err="1">
                <a:solidFill>
                  <a:schemeClr val="dk1"/>
                </a:solidFill>
                <a:effectLst/>
                <a:latin typeface="Calibri"/>
                <a:ea typeface="Calibri"/>
                <a:cs typeface="Calibri"/>
                <a:sym typeface="Calibri"/>
              </a:rPr>
              <a:t>projet</a:t>
            </a:r>
            <a:r>
              <a:rPr lang="en-US" sz="1200" b="0" i="0" u="none" strike="noStrike" cap="none">
                <a:solidFill>
                  <a:schemeClr val="dk1"/>
                </a:solidFill>
                <a:effectLst/>
                <a:latin typeface="Calibri"/>
                <a:ea typeface="Calibri"/>
                <a:cs typeface="Calibri"/>
                <a:sym typeface="Calibri"/>
              </a:rPr>
              <a:t> que </a:t>
            </a:r>
            <a:r>
              <a:rPr lang="en-US" sz="1200" b="0" i="0" u="none" strike="noStrike" cap="none" err="1">
                <a:solidFill>
                  <a:schemeClr val="dk1"/>
                </a:solidFill>
                <a:effectLst/>
                <a:latin typeface="Calibri"/>
                <a:ea typeface="Calibri"/>
                <a:cs typeface="Calibri"/>
                <a:sym typeface="Calibri"/>
              </a:rPr>
              <a:t>l'on</a:t>
            </a:r>
            <a:r>
              <a:rPr lang="en-US" sz="1200" b="0" i="0" u="none" strike="noStrike" cap="none">
                <a:solidFill>
                  <a:schemeClr val="dk1"/>
                </a:solidFill>
                <a:effectLst/>
                <a:latin typeface="Calibri"/>
                <a:ea typeface="Calibri"/>
                <a:cs typeface="Calibri"/>
                <a:sym typeface="Calibri"/>
              </a:rPr>
              <a:t> </a:t>
            </a:r>
            <a:r>
              <a:rPr lang="en-US" sz="1200" b="0" i="0" u="none" strike="noStrike" cap="none" err="1">
                <a:solidFill>
                  <a:schemeClr val="dk1"/>
                </a:solidFill>
                <a:effectLst/>
                <a:latin typeface="Calibri"/>
                <a:ea typeface="Calibri"/>
                <a:cs typeface="Calibri"/>
                <a:sym typeface="Calibri"/>
              </a:rPr>
              <a:t>pourrait</a:t>
            </a:r>
            <a:r>
              <a:rPr lang="en-US" sz="1200" b="0" i="0" u="none" strike="noStrike" cap="none">
                <a:solidFill>
                  <a:schemeClr val="dk1"/>
                </a:solidFill>
                <a:effectLst/>
                <a:latin typeface="Calibri"/>
                <a:ea typeface="Calibri"/>
                <a:cs typeface="Calibri"/>
                <a:sym typeface="Calibri"/>
              </a:rPr>
              <a:t> qualifier de « Nature-based Solutions » (solutions </a:t>
            </a:r>
            <a:r>
              <a:rPr lang="en-US" sz="1200" b="0" i="0" u="none" strike="noStrike" cap="none" err="1">
                <a:solidFill>
                  <a:schemeClr val="dk1"/>
                </a:solidFill>
                <a:effectLst/>
                <a:latin typeface="Calibri"/>
                <a:ea typeface="Calibri"/>
                <a:cs typeface="Calibri"/>
                <a:sym typeface="Calibri"/>
              </a:rPr>
              <a:t>basées</a:t>
            </a:r>
            <a:r>
              <a:rPr lang="en-US" sz="1200" b="0" i="0" u="none" strike="noStrike" cap="none">
                <a:solidFill>
                  <a:schemeClr val="dk1"/>
                </a:solidFill>
                <a:effectLst/>
                <a:latin typeface="Calibri"/>
                <a:ea typeface="Calibri"/>
                <a:cs typeface="Calibri"/>
                <a:sym typeface="Calibri"/>
              </a:rPr>
              <a:t> sur la nature).</a:t>
            </a:r>
          </a:p>
        </p:txBody>
      </p:sp>
      <p:sp>
        <p:nvSpPr>
          <p:cNvPr id="4" name="Espace réservé du numéro de diapositive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8470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450"/>
              </a:spcAft>
            </a:pPr>
            <a:r>
              <a:rPr lang="fr-FR"/>
              <a:t>San </a:t>
            </a:r>
            <a:r>
              <a:rPr lang="fr-FR" err="1"/>
              <a:t>francisco</a:t>
            </a:r>
            <a:r>
              <a:rPr lang="fr-FR"/>
              <a:t> </a:t>
            </a:r>
            <a:r>
              <a:rPr lang="fr-FR" err="1"/>
              <a:t>Unified</a:t>
            </a:r>
            <a:r>
              <a:rPr lang="fr-FR"/>
              <a:t> </a:t>
            </a:r>
            <a:r>
              <a:rPr lang="fr-FR" err="1"/>
              <a:t>school</a:t>
            </a:r>
            <a:r>
              <a:rPr lang="fr-FR"/>
              <a:t> district </a:t>
            </a:r>
          </a:p>
          <a:p>
            <a:pPr>
              <a:spcAft>
                <a:spcPts val="450"/>
              </a:spcAft>
            </a:pPr>
            <a:r>
              <a:rPr lang="fr-FR"/>
              <a:t>Equipe de 5 écologues ou </a:t>
            </a:r>
            <a:r>
              <a:rPr lang="fr-FR" err="1"/>
              <a:t>Environmental</a:t>
            </a:r>
            <a:r>
              <a:rPr lang="fr-FR"/>
              <a:t> Designers dans un département d’ingénieurs </a:t>
            </a:r>
          </a:p>
          <a:p>
            <a:pPr>
              <a:spcAft>
                <a:spcPts val="450"/>
              </a:spcAft>
            </a:pPr>
            <a:r>
              <a:rPr lang="fr-FR"/>
              <a:t>Tentent de développer des : « Multi-</a:t>
            </a:r>
            <a:r>
              <a:rPr lang="fr-FR" err="1"/>
              <a:t>benefits</a:t>
            </a:r>
            <a:r>
              <a:rPr lang="fr-FR"/>
              <a:t> green infrastructures »</a:t>
            </a:r>
          </a:p>
          <a:p>
            <a:pPr>
              <a:spcAft>
                <a:spcPts val="450"/>
              </a:spcAft>
            </a:pPr>
            <a:r>
              <a:rPr lang="fr-FR"/>
              <a:t>10 en 2022, ont commencé à 2...</a:t>
            </a:r>
          </a:p>
          <a:p>
            <a:endParaRPr lang="x-none"/>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50">
                <a:effectLst/>
                <a:latin typeface="Arial" panose="020B0604020202020204" pitchFamily="34" charset="0"/>
                <a:ea typeface="NSimSun" panose="02010609030101010101" pitchFamily="49" charset="-122"/>
                <a:cs typeface="Lucida Sans" panose="020B0602030504020204" pitchFamily="34" charset="77"/>
              </a:rPr>
              <a:t>Yes, we did partner with them to start a green infrastructure maintenance crew. I think there's maybe like 150 people in the maintenance division, but only three of them are green infrastructure maintenance people. So we definitely need to grow that group. So that's outside of my group, but I partner with the division manager from maintenance to train and support that group because his division doesn't know how to maintain green infrastructure.</a:t>
            </a:r>
            <a:endParaRPr lang="x-none" sz="1800" kern="150">
              <a:effectLst/>
              <a:latin typeface="Liberation Serif"/>
              <a:ea typeface="NSimSun" panose="02010609030101010101" pitchFamily="49" charset="-122"/>
              <a:cs typeface="Lucida Sans" panose="020B0602030504020204" pitchFamily="34" charset="77"/>
            </a:endParaRPr>
          </a:p>
          <a:p>
            <a:endParaRPr lang="x-none"/>
          </a:p>
        </p:txBody>
      </p:sp>
      <p:sp>
        <p:nvSpPr>
          <p:cNvPr id="4" name="Espace réservé du numéro de diapositive 3"/>
          <p:cNvSpPr>
            <a:spLocks noGrp="1"/>
          </p:cNvSpPr>
          <p:nvPr>
            <p:ph type="sldNum" sz="quarter" idx="5"/>
          </p:nvPr>
        </p:nvSpPr>
        <p:spPr/>
        <p:txBody>
          <a:bodyPr/>
          <a:lstStyle/>
          <a:p>
            <a:fld id="{9391133D-ECC4-E641-B532-BD4A6D0435FF}" type="slidenum">
              <a:rPr lang="x-none" smtClean="0"/>
              <a:t>52</a:t>
            </a:fld>
            <a:endParaRPr lang="x-none"/>
          </a:p>
        </p:txBody>
      </p:sp>
    </p:spTree>
    <p:extLst>
      <p:ext uri="{BB962C8B-B14F-4D97-AF65-F5344CB8AC3E}">
        <p14:creationId xmlns:p14="http://schemas.microsoft.com/office/powerpoint/2010/main" val="1593705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450"/>
              </a:spcAft>
            </a:pPr>
            <a:r>
              <a:rPr lang="fr-FR"/>
              <a:t>Equipe de 5 écologues ou </a:t>
            </a:r>
            <a:r>
              <a:rPr lang="fr-FR" err="1"/>
              <a:t>Environmental</a:t>
            </a:r>
            <a:r>
              <a:rPr lang="fr-FR"/>
              <a:t> Designers dans un département d’ingénieurs </a:t>
            </a:r>
          </a:p>
          <a:p>
            <a:pPr>
              <a:spcAft>
                <a:spcPts val="450"/>
              </a:spcAft>
            </a:pPr>
            <a:r>
              <a:rPr lang="fr-FR"/>
              <a:t>Tentent de développer des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t>« Multi-</a:t>
            </a:r>
            <a:r>
              <a:rPr lang="fr-FR" err="1"/>
              <a:t>benefits</a:t>
            </a:r>
            <a:r>
              <a:rPr lang="fr-FR"/>
              <a:t> green infrastructures »</a:t>
            </a:r>
          </a:p>
          <a:p>
            <a:endParaRPr lang="x-none"/>
          </a:p>
        </p:txBody>
      </p:sp>
      <p:sp>
        <p:nvSpPr>
          <p:cNvPr id="4" name="Espace réservé du numéro de diapositive 3"/>
          <p:cNvSpPr>
            <a:spLocks noGrp="1"/>
          </p:cNvSpPr>
          <p:nvPr>
            <p:ph type="sldNum" sz="quarter" idx="5"/>
          </p:nvPr>
        </p:nvSpPr>
        <p:spPr/>
        <p:txBody>
          <a:bodyPr/>
          <a:lstStyle/>
          <a:p>
            <a:fld id="{9391133D-ECC4-E641-B532-BD4A6D0435FF}" type="slidenum">
              <a:rPr lang="x-none" smtClean="0"/>
              <a:t>53</a:t>
            </a:fld>
            <a:endParaRPr lang="x-none"/>
          </a:p>
        </p:txBody>
      </p:sp>
    </p:spTree>
    <p:extLst>
      <p:ext uri="{BB962C8B-B14F-4D97-AF65-F5344CB8AC3E}">
        <p14:creationId xmlns:p14="http://schemas.microsoft.com/office/powerpoint/2010/main" val="3105073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506789E-5A26-476D-9B1A-FD19DA583710}" type="slidenum">
              <a:rPr lang="fr-FR" smtClean="0"/>
              <a:t>54</a:t>
            </a:fld>
            <a:endParaRPr lang="fr-FR"/>
          </a:p>
        </p:txBody>
      </p:sp>
    </p:spTree>
    <p:extLst>
      <p:ext uri="{BB962C8B-B14F-4D97-AF65-F5344CB8AC3E}">
        <p14:creationId xmlns:p14="http://schemas.microsoft.com/office/powerpoint/2010/main" val="1131798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a:p>
        </p:txBody>
      </p:sp>
      <p:sp>
        <p:nvSpPr>
          <p:cNvPr id="4" name="Espace réservé du numéro de diapositive 3"/>
          <p:cNvSpPr>
            <a:spLocks noGrp="1"/>
          </p:cNvSpPr>
          <p:nvPr>
            <p:ph type="sldNum" sz="quarter" idx="5"/>
          </p:nvPr>
        </p:nvSpPr>
        <p:spPr/>
        <p:txBody>
          <a:bodyPr/>
          <a:lstStyle/>
          <a:p>
            <a:fld id="{6506789E-5A26-476D-9B1A-FD19DA583710}" type="slidenum">
              <a:rPr lang="fr-FR" smtClean="0"/>
              <a:t>55</a:t>
            </a:fld>
            <a:endParaRPr lang="fr-FR"/>
          </a:p>
        </p:txBody>
      </p:sp>
    </p:spTree>
    <p:extLst>
      <p:ext uri="{BB962C8B-B14F-4D97-AF65-F5344CB8AC3E}">
        <p14:creationId xmlns:p14="http://schemas.microsoft.com/office/powerpoint/2010/main" val="3670971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a:t>
            </a:r>
            <a:r>
              <a:rPr lang="x-none" dirty="0"/>
              <a:t>his talk, and this research, are grounded within the analysis of flood policy that I have been doing since my PhD ; mainly in France and in Europe,</a:t>
            </a:r>
          </a:p>
          <a:p>
            <a:r>
              <a:rPr lang="x-none" dirty="0"/>
              <a:t>where we have been witnessing what we call a « policy paradigm shift » in how States are dealing with floods that I call the « environmental turn of flood policy » and that we have seen unfolding in States such as France, the Netherlands but also the US, at different paths. </a:t>
            </a:r>
          </a:p>
          <a:p>
            <a:endParaRPr lang="x-none" dirty="0"/>
          </a:p>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5</a:t>
            </a:fld>
            <a:endParaRPr lang="x-none"/>
          </a:p>
        </p:txBody>
      </p:sp>
    </p:spTree>
    <p:extLst>
      <p:ext uri="{BB962C8B-B14F-4D97-AF65-F5344CB8AC3E}">
        <p14:creationId xmlns:p14="http://schemas.microsoft.com/office/powerpoint/2010/main" val="807568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txBox="1">
            <a:spLocks noGrp="1"/>
          </p:cNvSpPr>
          <p:nvPr>
            <p:ph type="body" sz="quarter" idx="1"/>
          </p:nvPr>
        </p:nvSpPr>
        <p:spPr/>
        <p:txBody>
          <a:bodyPr/>
          <a:lstStyle/>
          <a:p>
            <a:endParaRPr lang="fr-FR"/>
          </a:p>
        </p:txBody>
      </p:sp>
      <p:sp>
        <p:nvSpPr>
          <p:cNvPr id="4" name="Espace réservé du numéro de diapositive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CBC66E-5A66-4C77-AA10-B6156BF9647F}" type="slidenum">
              <a:t>59</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72597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a:p>
        </p:txBody>
      </p:sp>
      <p:sp>
        <p:nvSpPr>
          <p:cNvPr id="4" name="Espace réservé du numéro de diapositive 3"/>
          <p:cNvSpPr>
            <a:spLocks noGrp="1"/>
          </p:cNvSpPr>
          <p:nvPr>
            <p:ph type="sldNum" sz="quarter" idx="5"/>
          </p:nvPr>
        </p:nvSpPr>
        <p:spPr/>
        <p:txBody>
          <a:bodyPr/>
          <a:lstStyle/>
          <a:p>
            <a:fld id="{6506789E-5A26-476D-9B1A-FD19DA583710}" type="slidenum">
              <a:rPr lang="fr-FR" smtClean="0"/>
              <a:t>61</a:t>
            </a:fld>
            <a:endParaRPr lang="fr-FR"/>
          </a:p>
        </p:txBody>
      </p:sp>
    </p:spTree>
    <p:extLst>
      <p:ext uri="{BB962C8B-B14F-4D97-AF65-F5344CB8AC3E}">
        <p14:creationId xmlns:p14="http://schemas.microsoft.com/office/powerpoint/2010/main" val="2945208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64</a:t>
            </a:fld>
            <a:endParaRPr lang="x-none"/>
          </a:p>
        </p:txBody>
      </p:sp>
    </p:spTree>
    <p:extLst>
      <p:ext uri="{BB962C8B-B14F-4D97-AF65-F5344CB8AC3E}">
        <p14:creationId xmlns:p14="http://schemas.microsoft.com/office/powerpoint/2010/main" val="2308060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65</a:t>
            </a:fld>
            <a:endParaRPr lang="x-none"/>
          </a:p>
        </p:txBody>
      </p:sp>
    </p:spTree>
    <p:extLst>
      <p:ext uri="{BB962C8B-B14F-4D97-AF65-F5344CB8AC3E}">
        <p14:creationId xmlns:p14="http://schemas.microsoft.com/office/powerpoint/2010/main" val="1795043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66</a:t>
            </a:fld>
            <a:endParaRPr lang="x-none"/>
          </a:p>
        </p:txBody>
      </p:sp>
    </p:spTree>
    <p:extLst>
      <p:ext uri="{BB962C8B-B14F-4D97-AF65-F5344CB8AC3E}">
        <p14:creationId xmlns:p14="http://schemas.microsoft.com/office/powerpoint/2010/main" val="2571618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68</a:t>
            </a:fld>
            <a:endParaRPr lang="x-none"/>
          </a:p>
        </p:txBody>
      </p:sp>
    </p:spTree>
    <p:extLst>
      <p:ext uri="{BB962C8B-B14F-4D97-AF65-F5344CB8AC3E}">
        <p14:creationId xmlns:p14="http://schemas.microsoft.com/office/powerpoint/2010/main" val="3554291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71</a:t>
            </a:fld>
            <a:endParaRPr lang="x-none"/>
          </a:p>
        </p:txBody>
      </p:sp>
    </p:spTree>
    <p:extLst>
      <p:ext uri="{BB962C8B-B14F-4D97-AF65-F5344CB8AC3E}">
        <p14:creationId xmlns:p14="http://schemas.microsoft.com/office/powerpoint/2010/main" val="3215485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this</a:t>
            </a:r>
            <a:r>
              <a:rPr lang="fr-FR" dirty="0"/>
              <a:t> wake of the </a:t>
            </a:r>
            <a:r>
              <a:rPr lang="fr-FR" dirty="0" err="1"/>
              <a:t>environmental</a:t>
            </a:r>
            <a:r>
              <a:rPr lang="fr-FR" dirty="0"/>
              <a:t> </a:t>
            </a:r>
            <a:r>
              <a:rPr lang="fr-FR" dirty="0" err="1"/>
              <a:t>turns</a:t>
            </a:r>
            <a:r>
              <a:rPr lang="fr-FR" dirty="0"/>
              <a:t> of flood </a:t>
            </a:r>
            <a:r>
              <a:rPr lang="fr-FR" dirty="0" err="1"/>
              <a:t>policy</a:t>
            </a:r>
            <a:r>
              <a:rPr lang="fr-FR" dirty="0"/>
              <a:t>, w</a:t>
            </a:r>
            <a:r>
              <a:rPr lang="x-none" dirty="0"/>
              <a:t>e have seen different projects in Europe and in the US that seek to restore floodplains, or to restaure rivers, or to adapt to sea-level rise…</a:t>
            </a:r>
          </a:p>
          <a:p>
            <a:r>
              <a:rPr lang="x-none" dirty="0"/>
              <a:t>This in Europe is the program the most famous, that seeks to re-connect rivers to their floodplains, the « Room for the River » program that was developed in the Netherlands in several locations – faced several issues when implemented but was very ambitious. </a:t>
            </a:r>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6</a:t>
            </a:fld>
            <a:endParaRPr lang="x-none"/>
          </a:p>
        </p:txBody>
      </p:sp>
    </p:spTree>
    <p:extLst>
      <p:ext uri="{BB962C8B-B14F-4D97-AF65-F5344CB8AC3E}">
        <p14:creationId xmlns:p14="http://schemas.microsoft.com/office/powerpoint/2010/main" val="209882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x-none" dirty="0"/>
              <a:t>After my PhD, I was working in a very different research as a post-doc (on drought governance in Brazil), when I realized the emergence of a term that sounded new to me – and that was liklely to go beyond this paradigm shift I was taking about earlier. </a:t>
            </a:r>
          </a:p>
          <a:p>
            <a:r>
              <a:rPr lang="x-none" dirty="0"/>
              <a:t>This happened to me in 2018 on the 22 of March (which is the international World Water Day) - when UN Water, the UN interagency body in charge of dealing with water issues, and coordinating water issues within agencies, launched the 2018 theme of this WWD (changes every year) : which was : NATURE. </a:t>
            </a:r>
          </a:p>
          <a:p>
            <a:r>
              <a:rPr lang="x-none" dirty="0"/>
              <a:t>And the main message was : …</a:t>
            </a:r>
          </a:p>
          <a:p>
            <a:r>
              <a:rPr lang="x-none" dirty="0"/>
              <a:t>SO : I was stroke by this motto – And I was wondering </a:t>
            </a:r>
            <a:r>
              <a:rPr lang="x-none" u="sng" dirty="0"/>
              <a:t>how </a:t>
            </a:r>
            <a:r>
              <a:rPr lang="x-none" dirty="0"/>
              <a:t>did we go from policy discourses where men, through States, can control floods and protect eveyrone through technics (promethean myth) -&gt; to discourses where nature will solve our problems.</a:t>
            </a:r>
          </a:p>
          <a:p>
            <a:r>
              <a:rPr lang="x-none" dirty="0"/>
              <a:t>So I started to dig into these discourses AND - </a:t>
            </a:r>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7</a:t>
            </a:fld>
            <a:endParaRPr lang="x-none"/>
          </a:p>
        </p:txBody>
      </p:sp>
    </p:spTree>
    <p:extLst>
      <p:ext uri="{BB962C8B-B14F-4D97-AF65-F5344CB8AC3E}">
        <p14:creationId xmlns:p14="http://schemas.microsoft.com/office/powerpoint/2010/main" val="95048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x-none" dirty="0"/>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8</a:t>
            </a:fld>
            <a:endParaRPr lang="x-none"/>
          </a:p>
        </p:txBody>
      </p:sp>
    </p:spTree>
    <p:extLst>
      <p:ext uri="{BB962C8B-B14F-4D97-AF65-F5344CB8AC3E}">
        <p14:creationId xmlns:p14="http://schemas.microsoft.com/office/powerpoint/2010/main" val="3380178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t>
            </a:r>
            <a:r>
              <a:rPr lang="x-none" dirty="0"/>
              <a:t>ocial science researchers</a:t>
            </a:r>
          </a:p>
        </p:txBody>
      </p:sp>
      <p:sp>
        <p:nvSpPr>
          <p:cNvPr id="4" name="Espace réservé du numéro de diapositive 3"/>
          <p:cNvSpPr>
            <a:spLocks noGrp="1"/>
          </p:cNvSpPr>
          <p:nvPr>
            <p:ph type="sldNum" sz="quarter" idx="5"/>
          </p:nvPr>
        </p:nvSpPr>
        <p:spPr/>
        <p:txBody>
          <a:bodyPr/>
          <a:lstStyle/>
          <a:p>
            <a:fld id="{FEA77BD1-8353-A94C-AD0D-80CBEE35261D}" type="slidenum">
              <a:rPr lang="x-none" smtClean="0"/>
              <a:t>9</a:t>
            </a:fld>
            <a:endParaRPr lang="x-none"/>
          </a:p>
        </p:txBody>
      </p:sp>
    </p:spTree>
    <p:extLst>
      <p:ext uri="{BB962C8B-B14F-4D97-AF65-F5344CB8AC3E}">
        <p14:creationId xmlns:p14="http://schemas.microsoft.com/office/powerpoint/2010/main" val="3041775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6459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solidFill>
                <a:schemeClr val="accent2"/>
              </a:solidFill>
            </a:endParaRPr>
          </a:p>
        </p:txBody>
      </p:sp>
      <p:sp>
        <p:nvSpPr>
          <p:cNvPr id="399" name="Google Shape;39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996801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 Version 1">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0550"/>
            <a:ext cx="4076700"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1979" y="2355183"/>
            <a:ext cx="235744" cy="321469"/>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9144000"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1801382" y="2260127"/>
            <a:ext cx="6858000" cy="1057708"/>
          </a:xfrm>
        </p:spPr>
        <p:txBody>
          <a:bodyPr anchor="t" anchorCtr="0">
            <a:normAutofit/>
          </a:bodyPr>
          <a:lstStyle>
            <a:lvl1pPr marL="0" indent="0" algn="l">
              <a:buFontTx/>
              <a:buNone/>
              <a:defRPr sz="3600"/>
            </a:lvl1pPr>
          </a:lstStyle>
          <a:p>
            <a:r>
              <a:rPr lang="fr-FR"/>
              <a:t>Modifiez le style du titre</a:t>
            </a:r>
            <a:endParaRPr lang="en-US"/>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1801382" y="3127366"/>
            <a:ext cx="6858000" cy="654923"/>
          </a:xfrm>
        </p:spPr>
        <p:txBody>
          <a:bodyPr/>
          <a:lstStyle>
            <a:lvl1pPr marL="0" indent="0" algn="l">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pic>
        <p:nvPicPr>
          <p:cNvPr id="3" name="Image 2" descr="Une image contenant dessin, signe&#10;&#10;Description générée automatiquement">
            <a:extLst>
              <a:ext uri="{FF2B5EF4-FFF2-40B4-BE49-F238E27FC236}">
                <a16:creationId xmlns:a16="http://schemas.microsoft.com/office/drawing/2014/main" id="{5D7F83BF-19FA-40F1-AE37-B0A5CC57A2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1382" y="5561802"/>
            <a:ext cx="2286000" cy="897255"/>
          </a:xfrm>
          <a:prstGeom prst="rect">
            <a:avLst/>
          </a:prstGeom>
        </p:spPr>
      </p:pic>
    </p:spTree>
    <p:extLst>
      <p:ext uri="{BB962C8B-B14F-4D97-AF65-F5344CB8AC3E}">
        <p14:creationId xmlns:p14="http://schemas.microsoft.com/office/powerpoint/2010/main" val="150664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38843" y="581890"/>
            <a:ext cx="2440175" cy="910244"/>
          </a:xfrm>
        </p:spPr>
        <p:txBody>
          <a:bodyPr anchor="t" anchorCtr="0">
            <a:normAutofit/>
          </a:bodyPr>
          <a:lstStyle>
            <a:lvl1pPr>
              <a:defRPr sz="2400"/>
            </a:lvl1pPr>
          </a:lstStyle>
          <a:p>
            <a:r>
              <a:rPr lang="fr-FR"/>
              <a:t>Modifiez le style du titre</a:t>
            </a:r>
            <a:endParaRPr lang="en-US"/>
          </a:p>
        </p:txBody>
      </p:sp>
      <p:sp>
        <p:nvSpPr>
          <p:cNvPr id="3" name="Content Placeholder 2"/>
          <p:cNvSpPr>
            <a:spLocks noGrp="1"/>
          </p:cNvSpPr>
          <p:nvPr>
            <p:ph idx="1"/>
          </p:nvPr>
        </p:nvSpPr>
        <p:spPr>
          <a:xfrm>
            <a:off x="3887391" y="581890"/>
            <a:ext cx="4629150" cy="5062452"/>
          </a:xfr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38843" y="1492133"/>
            <a:ext cx="2440175" cy="1101437"/>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38844" y="2593570"/>
            <a:ext cx="2440174" cy="305077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685239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581890"/>
            <a:ext cx="4629150" cy="503751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10" name="Title 1">
            <a:extLst>
              <a:ext uri="{FF2B5EF4-FFF2-40B4-BE49-F238E27FC236}">
                <a16:creationId xmlns:a16="http://schemas.microsoft.com/office/drawing/2014/main" id="{FB3E39DD-4EF5-40BB-B7DF-0FBC1CA6110C}"/>
              </a:ext>
            </a:extLst>
          </p:cNvPr>
          <p:cNvSpPr>
            <a:spLocks noGrp="1"/>
          </p:cNvSpPr>
          <p:nvPr>
            <p:ph type="title"/>
          </p:nvPr>
        </p:nvSpPr>
        <p:spPr>
          <a:xfrm>
            <a:off x="1138843" y="581890"/>
            <a:ext cx="2440175" cy="910244"/>
          </a:xfrm>
        </p:spPr>
        <p:txBody>
          <a:bodyPr anchor="t" anchorCtr="0">
            <a:normAutofit/>
          </a:bodyPr>
          <a:lstStyle>
            <a:lvl1pPr>
              <a:defRPr sz="2400"/>
            </a:lvl1pPr>
          </a:lstStyle>
          <a:p>
            <a:r>
              <a:rPr lang="fr-FR"/>
              <a:t>Modifiez le style du titre</a:t>
            </a:r>
            <a:endParaRPr lang="en-US"/>
          </a:p>
        </p:txBody>
      </p:sp>
      <p:sp>
        <p:nvSpPr>
          <p:cNvPr id="11" name="Subtitle 2">
            <a:extLst>
              <a:ext uri="{FF2B5EF4-FFF2-40B4-BE49-F238E27FC236}">
                <a16:creationId xmlns:a16="http://schemas.microsoft.com/office/drawing/2014/main" id="{EE58761D-328C-41E9-9379-256236BD2D5C}"/>
              </a:ext>
            </a:extLst>
          </p:cNvPr>
          <p:cNvSpPr>
            <a:spLocks noGrp="1"/>
          </p:cNvSpPr>
          <p:nvPr>
            <p:ph type="subTitle" idx="10"/>
          </p:nvPr>
        </p:nvSpPr>
        <p:spPr>
          <a:xfrm>
            <a:off x="1138843" y="1492133"/>
            <a:ext cx="2440175" cy="1101437"/>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12" name="Text Placeholder 2">
            <a:extLst>
              <a:ext uri="{FF2B5EF4-FFF2-40B4-BE49-F238E27FC236}">
                <a16:creationId xmlns:a16="http://schemas.microsoft.com/office/drawing/2014/main" id="{D896CCA9-291E-425F-AF04-DFA8C86B5468}"/>
              </a:ext>
            </a:extLst>
          </p:cNvPr>
          <p:cNvSpPr>
            <a:spLocks noGrp="1"/>
          </p:cNvSpPr>
          <p:nvPr>
            <p:ph type="body" idx="11"/>
          </p:nvPr>
        </p:nvSpPr>
        <p:spPr>
          <a:xfrm>
            <a:off x="1138844" y="2593570"/>
            <a:ext cx="2440174" cy="305077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3388293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30284" y="1424045"/>
            <a:ext cx="7285066" cy="4009910"/>
          </a:xfrm>
        </p:spPr>
        <p:txBody>
          <a:bodyPr vert="eaVert"/>
          <a:lstStyle>
            <a:lvl1pPr>
              <a:defRPr sz="240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Title 1">
            <a:extLst>
              <a:ext uri="{FF2B5EF4-FFF2-40B4-BE49-F238E27FC236}">
                <a16:creationId xmlns:a16="http://schemas.microsoft.com/office/drawing/2014/main" id="{AC5397C7-28D4-4FCC-978A-64FFC2C50632}"/>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8" name="Subtitle 2">
            <a:extLst>
              <a:ext uri="{FF2B5EF4-FFF2-40B4-BE49-F238E27FC236}">
                <a16:creationId xmlns:a16="http://schemas.microsoft.com/office/drawing/2014/main" id="{E7F1404C-CDE5-4C5B-BECC-6588FAC96AF5}"/>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3623184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822" y="365125"/>
            <a:ext cx="1316528"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28650" y="365125"/>
            <a:ext cx="618078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4243025" y="2931536"/>
            <a:ext cx="581183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2678659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Deux contenus">
    <p:spTree>
      <p:nvGrpSpPr>
        <p:cNvPr id="1" name=""/>
        <p:cNvGrpSpPr/>
        <p:nvPr/>
      </p:nvGrpSpPr>
      <p:grpSpPr>
        <a:xfrm>
          <a:off x="0" y="0"/>
          <a:ext cx="0" cy="0"/>
          <a:chOff x="0" y="0"/>
          <a:chExt cx="0" cy="0"/>
        </a:xfrm>
      </p:grpSpPr>
      <p:sp>
        <p:nvSpPr>
          <p:cNvPr id="2" name="Titre 1"/>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p:cNvSpPr txBox="1">
            <a:spLocks noGrp="1"/>
          </p:cNvSpPr>
          <p:nvPr>
            <p:ph idx="1"/>
          </p:nvPr>
        </p:nvSpPr>
        <p:spPr>
          <a:xfrm>
            <a:off x="628653" y="1825627"/>
            <a:ext cx="3886202" cy="4351336"/>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txBox="1">
            <a:spLocks noGrp="1"/>
          </p:cNvSpPr>
          <p:nvPr>
            <p:ph idx="2"/>
          </p:nvPr>
        </p:nvSpPr>
        <p:spPr>
          <a:xfrm>
            <a:off x="4629151" y="1825627"/>
            <a:ext cx="3886202" cy="4351336"/>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txBox="1">
            <a:spLocks noGrp="1"/>
          </p:cNvSpPr>
          <p:nvPr>
            <p:ph type="dt" sz="half" idx="7"/>
          </p:nvPr>
        </p:nvSpPr>
        <p:spPr/>
        <p:txBody>
          <a:bodyPr/>
          <a:lstStyle>
            <a:lvl1pPr>
              <a:defRPr/>
            </a:lvl1pPr>
          </a:lstStyle>
          <a:p>
            <a:pPr lvl="0"/>
            <a:fld id="{B74D41A6-8363-4FFE-8FE8-D6D6247E289C}" type="datetime1">
              <a:rPr lang="fr-FR"/>
              <a:pPr lvl="0"/>
              <a:t>12/06/2025</a:t>
            </a:fld>
            <a:endParaRPr lang="fr-FR"/>
          </a:p>
        </p:txBody>
      </p:sp>
      <p:sp>
        <p:nvSpPr>
          <p:cNvPr id="6" name="Espace réservé du pied de page 5"/>
          <p:cNvSpPr txBox="1">
            <a:spLocks noGrp="1"/>
          </p:cNvSpPr>
          <p:nvPr>
            <p:ph type="ftr" sz="quarter" idx="9"/>
          </p:nvPr>
        </p:nvSpPr>
        <p:spPr/>
        <p:txBody>
          <a:bodyPr/>
          <a:lstStyle>
            <a:lvl1pPr>
              <a:defRPr/>
            </a:lvl1pPr>
          </a:lstStyle>
          <a:p>
            <a:pPr lvl="0"/>
            <a:endParaRPr lang="fr-FR"/>
          </a:p>
        </p:txBody>
      </p:sp>
      <p:sp>
        <p:nvSpPr>
          <p:cNvPr id="7" name="Espace réservé du numéro de diapositive 6"/>
          <p:cNvSpPr txBox="1">
            <a:spLocks noGrp="1"/>
          </p:cNvSpPr>
          <p:nvPr>
            <p:ph type="sldNum" sz="quarter" idx="8"/>
          </p:nvPr>
        </p:nvSpPr>
        <p:spPr/>
        <p:txBody>
          <a:bodyPr/>
          <a:lstStyle>
            <a:lvl1pPr>
              <a:defRPr/>
            </a:lvl1pPr>
          </a:lstStyle>
          <a:p>
            <a:pPr lvl="0"/>
            <a:fld id="{1CBADA7B-4BBB-45C2-BCA6-2947114CA983}" type="slidenum">
              <a:t>‹#›</a:t>
            </a:fld>
            <a:endParaRPr lang="fr-FR"/>
          </a:p>
        </p:txBody>
      </p:sp>
    </p:spTree>
    <p:extLst>
      <p:ext uri="{BB962C8B-B14F-4D97-AF65-F5344CB8AC3E}">
        <p14:creationId xmlns:p14="http://schemas.microsoft.com/office/powerpoint/2010/main" val="6943575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1_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D2ACF9-F56C-21EE-44D0-85B15A884157}"/>
              </a:ext>
            </a:extLst>
          </p:cNvPr>
          <p:cNvSpPr txBox="1">
            <a:spLocks noGrp="1"/>
          </p:cNvSpPr>
          <p:nvPr>
            <p:ph type="title"/>
          </p:nvPr>
        </p:nvSpPr>
        <p:spPr>
          <a:xfrm>
            <a:off x="629838" y="365130"/>
            <a:ext cx="7886700" cy="1325559"/>
          </a:xfrm>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id="{EC68F80A-28DE-2B8B-C68A-146B05F98070}"/>
              </a:ext>
            </a:extLst>
          </p:cNvPr>
          <p:cNvSpPr txBox="1">
            <a:spLocks noGrp="1"/>
          </p:cNvSpPr>
          <p:nvPr>
            <p:ph type="body" idx="1"/>
          </p:nvPr>
        </p:nvSpPr>
        <p:spPr>
          <a:xfrm>
            <a:off x="629838" y="1681160"/>
            <a:ext cx="3868337" cy="823910"/>
          </a:xfrm>
        </p:spPr>
        <p:txBody>
          <a:bodyPr anchor="b"/>
          <a:lstStyle>
            <a:lvl1pPr marL="0" indent="0">
              <a:buNone/>
              <a:defRPr sz="1800" b="1"/>
            </a:lvl1pPr>
          </a:lstStyle>
          <a:p>
            <a:pPr lvl="0"/>
            <a:r>
              <a:rPr lang="fr-FR"/>
              <a:t>Modifiez les styles du texte du masque</a:t>
            </a:r>
          </a:p>
        </p:txBody>
      </p:sp>
      <p:sp>
        <p:nvSpPr>
          <p:cNvPr id="4" name="Espace réservé du contenu 3">
            <a:extLst>
              <a:ext uri="{FF2B5EF4-FFF2-40B4-BE49-F238E27FC236}">
                <a16:creationId xmlns:a16="http://schemas.microsoft.com/office/drawing/2014/main" id="{47C50377-5446-6277-8ABB-8BC03B1736AC}"/>
              </a:ext>
            </a:extLst>
          </p:cNvPr>
          <p:cNvSpPr txBox="1">
            <a:spLocks noGrp="1"/>
          </p:cNvSpPr>
          <p:nvPr>
            <p:ph idx="2"/>
          </p:nvPr>
        </p:nvSpPr>
        <p:spPr>
          <a:xfrm>
            <a:off x="629838" y="2505072"/>
            <a:ext cx="3868337" cy="368458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B693B68-4684-0145-578F-E3913FF7B2BC}"/>
              </a:ext>
            </a:extLst>
          </p:cNvPr>
          <p:cNvSpPr txBox="1">
            <a:spLocks noGrp="1"/>
          </p:cNvSpPr>
          <p:nvPr>
            <p:ph type="body" idx="3"/>
          </p:nvPr>
        </p:nvSpPr>
        <p:spPr>
          <a:xfrm>
            <a:off x="4629150" y="1681160"/>
            <a:ext cx="3887388" cy="823910"/>
          </a:xfrm>
        </p:spPr>
        <p:txBody>
          <a:bodyPr anchor="b"/>
          <a:lstStyle>
            <a:lvl1pPr marL="0" indent="0">
              <a:buNone/>
              <a:defRPr sz="1800" b="1"/>
            </a:lvl1pPr>
          </a:lstStyle>
          <a:p>
            <a:pPr lvl="0"/>
            <a:r>
              <a:rPr lang="fr-FR"/>
              <a:t>Modifiez les styles du texte du masque</a:t>
            </a:r>
          </a:p>
        </p:txBody>
      </p:sp>
      <p:sp>
        <p:nvSpPr>
          <p:cNvPr id="6" name="Espace réservé du contenu 5">
            <a:extLst>
              <a:ext uri="{FF2B5EF4-FFF2-40B4-BE49-F238E27FC236}">
                <a16:creationId xmlns:a16="http://schemas.microsoft.com/office/drawing/2014/main" id="{FA3A92E6-D797-616E-AF68-DBB973A6CD77}"/>
              </a:ext>
            </a:extLst>
          </p:cNvPr>
          <p:cNvSpPr txBox="1">
            <a:spLocks noGrp="1"/>
          </p:cNvSpPr>
          <p:nvPr>
            <p:ph idx="4"/>
          </p:nvPr>
        </p:nvSpPr>
        <p:spPr>
          <a:xfrm>
            <a:off x="4629150" y="2505072"/>
            <a:ext cx="3887388" cy="3684583"/>
          </a:xfrm>
        </p:spPr>
        <p:txBody>
          <a:bodyPr/>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9B3E68F-E7C4-D3C1-3D69-77352CA4CFF2}"/>
              </a:ext>
            </a:extLst>
          </p:cNvPr>
          <p:cNvSpPr txBox="1">
            <a:spLocks noGrp="1"/>
          </p:cNvSpPr>
          <p:nvPr>
            <p:ph type="dt" sz="half" idx="7"/>
          </p:nvPr>
        </p:nvSpPr>
        <p:spPr/>
        <p:txBody>
          <a:bodyPr/>
          <a:lstStyle>
            <a:lvl1pPr>
              <a:defRPr/>
            </a:lvl1pPr>
          </a:lstStyle>
          <a:p>
            <a:pPr lvl="0"/>
            <a:fld id="{0A21BE60-6AC5-4CA7-B0B6-EDDFC944ED4F}" type="datetime1">
              <a:rPr lang="fr-FR"/>
              <a:pPr lvl="0"/>
              <a:t>12/06/2025</a:t>
            </a:fld>
            <a:endParaRPr lang="fr-FR"/>
          </a:p>
        </p:txBody>
      </p:sp>
      <p:sp>
        <p:nvSpPr>
          <p:cNvPr id="8" name="Espace réservé du pied de page 7">
            <a:extLst>
              <a:ext uri="{FF2B5EF4-FFF2-40B4-BE49-F238E27FC236}">
                <a16:creationId xmlns:a16="http://schemas.microsoft.com/office/drawing/2014/main" id="{C97971C4-A09B-1DB9-DEF3-2DB054E35E2E}"/>
              </a:ext>
            </a:extLst>
          </p:cNvPr>
          <p:cNvSpPr txBox="1">
            <a:spLocks noGrp="1"/>
          </p:cNvSpPr>
          <p:nvPr>
            <p:ph type="ftr" sz="quarter" idx="9"/>
          </p:nvPr>
        </p:nvSpPr>
        <p:spPr/>
        <p:txBody>
          <a:bodyPr/>
          <a:lstStyle>
            <a:lvl1pPr>
              <a:defRPr/>
            </a:lvl1pPr>
          </a:lstStyle>
          <a:p>
            <a:pPr lvl="0"/>
            <a:endParaRPr lang="fr-FR"/>
          </a:p>
        </p:txBody>
      </p:sp>
      <p:sp>
        <p:nvSpPr>
          <p:cNvPr id="9" name="Espace réservé du numéro de diapositive 8">
            <a:extLst>
              <a:ext uri="{FF2B5EF4-FFF2-40B4-BE49-F238E27FC236}">
                <a16:creationId xmlns:a16="http://schemas.microsoft.com/office/drawing/2014/main" id="{21945B4B-31DB-474A-162B-48FACE5E17DE}"/>
              </a:ext>
            </a:extLst>
          </p:cNvPr>
          <p:cNvSpPr txBox="1">
            <a:spLocks noGrp="1"/>
          </p:cNvSpPr>
          <p:nvPr>
            <p:ph type="sldNum" sz="quarter" idx="8"/>
          </p:nvPr>
        </p:nvSpPr>
        <p:spPr/>
        <p:txBody>
          <a:bodyPr/>
          <a:lstStyle>
            <a:lvl1pPr>
              <a:defRPr/>
            </a:lvl1pPr>
          </a:lstStyle>
          <a:p>
            <a:pPr lvl="0"/>
            <a:fld id="{ECD96FC0-0687-4515-AD13-E3A7C35A94FC}" type="slidenum">
              <a:t>‹#›</a:t>
            </a:fld>
            <a:endParaRPr lang="fr-FR"/>
          </a:p>
        </p:txBody>
      </p:sp>
    </p:spTree>
    <p:extLst>
      <p:ext uri="{BB962C8B-B14F-4D97-AF65-F5344CB8AC3E}">
        <p14:creationId xmlns:p14="http://schemas.microsoft.com/office/powerpoint/2010/main" val="236960514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B240573-C9FF-7345-A114-C4D4238D6AE5}"/>
              </a:ext>
            </a:extLst>
          </p:cNvPr>
          <p:cNvSpPr>
            <a:spLocks noGrp="1"/>
          </p:cNvSpPr>
          <p:nvPr>
            <p:ph type="title"/>
          </p:nvPr>
        </p:nvSpPr>
        <p:spPr>
          <a:xfrm>
            <a:off x="559676" y="365125"/>
            <a:ext cx="8316560" cy="813435"/>
          </a:xfrm>
        </p:spPr>
        <p:txBody>
          <a:bodyPr/>
          <a:lstStyle/>
          <a:p>
            <a:r>
              <a:rPr lang="fr-FR"/>
              <a:t>Modifiez le style du titre</a:t>
            </a:r>
            <a:endParaRPr lang="fr-FR" dirty="0"/>
          </a:p>
        </p:txBody>
      </p:sp>
      <p:sp>
        <p:nvSpPr>
          <p:cNvPr id="7" name="Espace réservé du texte 2">
            <a:extLst>
              <a:ext uri="{FF2B5EF4-FFF2-40B4-BE49-F238E27FC236}">
                <a16:creationId xmlns:a16="http://schemas.microsoft.com/office/drawing/2014/main" id="{85910D83-52C0-C147-921E-12340B9A3C12}"/>
              </a:ext>
            </a:extLst>
          </p:cNvPr>
          <p:cNvSpPr>
            <a:spLocks noGrp="1"/>
          </p:cNvSpPr>
          <p:nvPr>
            <p:ph idx="1"/>
          </p:nvPr>
        </p:nvSpPr>
        <p:spPr>
          <a:xfrm>
            <a:off x="274320" y="1591786"/>
            <a:ext cx="8601916"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928867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55512D-BD9F-7ACE-E387-830A0F47E482}"/>
              </a:ext>
            </a:extLst>
          </p:cNvPr>
          <p:cNvSpPr>
            <a:spLocks noGrp="1"/>
          </p:cNvSpPr>
          <p:nvPr>
            <p:ph type="title"/>
          </p:nvPr>
        </p:nvSpPr>
        <p:spPr/>
        <p:txBody>
          <a:bodyPr/>
          <a:lstStyle/>
          <a:p>
            <a:r>
              <a:rPr lang="fr-FR"/>
              <a:t>Modifiez le style du titre</a:t>
            </a:r>
            <a:endParaRPr lang="x-none"/>
          </a:p>
        </p:txBody>
      </p:sp>
      <p:sp>
        <p:nvSpPr>
          <p:cNvPr id="3" name="Espace réservé du contenu 2">
            <a:extLst>
              <a:ext uri="{FF2B5EF4-FFF2-40B4-BE49-F238E27FC236}">
                <a16:creationId xmlns:a16="http://schemas.microsoft.com/office/drawing/2014/main" id="{37A84C32-C87A-B759-6D8B-93F00C8E7B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4" name="Espace réservé de la date 3">
            <a:extLst>
              <a:ext uri="{FF2B5EF4-FFF2-40B4-BE49-F238E27FC236}">
                <a16:creationId xmlns:a16="http://schemas.microsoft.com/office/drawing/2014/main" id="{684D2BEC-C217-B7C1-8A38-2D7F76B47696}"/>
              </a:ext>
            </a:extLst>
          </p:cNvPr>
          <p:cNvSpPr>
            <a:spLocks noGrp="1"/>
          </p:cNvSpPr>
          <p:nvPr>
            <p:ph type="dt" sz="half" idx="10"/>
          </p:nvPr>
        </p:nvSpPr>
        <p:spPr/>
        <p:txBody>
          <a:bodyPr/>
          <a:lstStyle/>
          <a:p>
            <a:fld id="{D965776A-4CC1-3240-9641-523DA60F1955}" type="datetimeFigureOut">
              <a:rPr lang="x-none" smtClean="0"/>
              <a:t>6/12/2025</a:t>
            </a:fld>
            <a:endParaRPr lang="x-none"/>
          </a:p>
        </p:txBody>
      </p:sp>
      <p:sp>
        <p:nvSpPr>
          <p:cNvPr id="5" name="Espace réservé du pied de page 4">
            <a:extLst>
              <a:ext uri="{FF2B5EF4-FFF2-40B4-BE49-F238E27FC236}">
                <a16:creationId xmlns:a16="http://schemas.microsoft.com/office/drawing/2014/main" id="{1D9BC6C4-C3C2-E00A-A322-FC979A6D58DF}"/>
              </a:ext>
            </a:extLst>
          </p:cNvPr>
          <p:cNvSpPr>
            <a:spLocks noGrp="1"/>
          </p:cNvSpPr>
          <p:nvPr>
            <p:ph type="ftr" sz="quarter" idx="11"/>
          </p:nvPr>
        </p:nvSpPr>
        <p:spPr/>
        <p:txBody>
          <a:bodyPr/>
          <a:lstStyle/>
          <a:p>
            <a:endParaRPr lang="x-none"/>
          </a:p>
        </p:txBody>
      </p:sp>
      <p:sp>
        <p:nvSpPr>
          <p:cNvPr id="6" name="Espace réservé du numéro de diapositive 5">
            <a:extLst>
              <a:ext uri="{FF2B5EF4-FFF2-40B4-BE49-F238E27FC236}">
                <a16:creationId xmlns:a16="http://schemas.microsoft.com/office/drawing/2014/main" id="{FE560C86-16BF-1F06-7897-CD7E64B25DE3}"/>
              </a:ext>
            </a:extLst>
          </p:cNvPr>
          <p:cNvSpPr>
            <a:spLocks noGrp="1"/>
          </p:cNvSpPr>
          <p:nvPr>
            <p:ph type="sldNum" sz="quarter" idx="12"/>
          </p:nvPr>
        </p:nvSpPr>
        <p:spPr/>
        <p:txBody>
          <a:bodyPr/>
          <a:lstStyle/>
          <a:p>
            <a:fld id="{5B6C96FE-36BD-3840-BA0C-DDEBF80D5159}" type="slidenum">
              <a:rPr lang="x-none" smtClean="0"/>
              <a:t>‹#›</a:t>
            </a:fld>
            <a:endParaRPr lang="x-none"/>
          </a:p>
        </p:txBody>
      </p:sp>
    </p:spTree>
    <p:extLst>
      <p:ext uri="{BB962C8B-B14F-4D97-AF65-F5344CB8AC3E}">
        <p14:creationId xmlns:p14="http://schemas.microsoft.com/office/powerpoint/2010/main" val="257056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6" name="Shape 1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922090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titre - Version 1">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0550"/>
            <a:ext cx="4076700"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1979" y="2355183"/>
            <a:ext cx="235744" cy="321469"/>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9144000"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1801382" y="2260127"/>
            <a:ext cx="6858000" cy="1057708"/>
          </a:xfrm>
        </p:spPr>
        <p:txBody>
          <a:bodyPr anchor="t" anchorCtr="0">
            <a:normAutofit/>
          </a:bodyPr>
          <a:lstStyle>
            <a:lvl1pPr marL="0" indent="0" algn="l">
              <a:buFontTx/>
              <a:buNone/>
              <a:defRPr sz="3600"/>
            </a:lvl1pPr>
          </a:lstStyle>
          <a:p>
            <a:r>
              <a:rPr lang="fr-FR"/>
              <a:t>Modifiez le style du titre</a:t>
            </a:r>
            <a:endParaRPr lang="en-US"/>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1801382" y="3127366"/>
            <a:ext cx="6858000" cy="654923"/>
          </a:xfrm>
        </p:spPr>
        <p:txBody>
          <a:bodyPr/>
          <a:lstStyle>
            <a:lvl1pPr marL="0" indent="0" algn="l">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pic>
        <p:nvPicPr>
          <p:cNvPr id="3" name="Image 2" descr="Une image contenant dessin, signe&#10;&#10;Description générée automatiquement">
            <a:extLst>
              <a:ext uri="{FF2B5EF4-FFF2-40B4-BE49-F238E27FC236}">
                <a16:creationId xmlns:a16="http://schemas.microsoft.com/office/drawing/2014/main" id="{5D7F83BF-19FA-40F1-AE37-B0A5CC57A2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1382" y="5561802"/>
            <a:ext cx="2286000" cy="897255"/>
          </a:xfrm>
          <a:prstGeom prst="rect">
            <a:avLst/>
          </a:prstGeom>
        </p:spPr>
      </p:pic>
    </p:spTree>
    <p:extLst>
      <p:ext uri="{BB962C8B-B14F-4D97-AF65-F5344CB8AC3E}">
        <p14:creationId xmlns:p14="http://schemas.microsoft.com/office/powerpoint/2010/main" val="585893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382" y="1272216"/>
            <a:ext cx="1160145" cy="313372"/>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37628"/>
            <a:ext cx="4076699"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1979" y="2862261"/>
            <a:ext cx="235743" cy="321469"/>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9144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1801382" y="2767205"/>
            <a:ext cx="6858000" cy="1057708"/>
          </a:xfrm>
        </p:spPr>
        <p:txBody>
          <a:bodyPr anchor="t" anchorCtr="0">
            <a:normAutofit/>
          </a:bodyPr>
          <a:lstStyle>
            <a:lvl1pPr marL="0" indent="0" algn="l">
              <a:buFontTx/>
              <a:buNone/>
              <a:defRPr sz="3600">
                <a:solidFill>
                  <a:schemeClr val="bg1"/>
                </a:solidFill>
              </a:defRPr>
            </a:lvl1pPr>
          </a:lstStyle>
          <a:p>
            <a:r>
              <a:rPr lang="fr-FR"/>
              <a:t>Modifiez le style du titre</a:t>
            </a:r>
            <a:endParaRPr lang="en-US"/>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1801382" y="3634444"/>
            <a:ext cx="6858000" cy="654923"/>
          </a:xfrm>
        </p:spPr>
        <p:txBody>
          <a:bodyPr/>
          <a:lstStyle>
            <a:lvl1pPr marL="0" indent="0" algn="l">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1550078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1382" y="1272216"/>
            <a:ext cx="1160145" cy="313372"/>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37628"/>
            <a:ext cx="4076699"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1979" y="2862261"/>
            <a:ext cx="235743" cy="321469"/>
          </a:xfrm>
          <a:prstGeom prst="rect">
            <a:avLst/>
          </a:prstGeom>
        </p:spPr>
      </p:pic>
      <p:sp>
        <p:nvSpPr>
          <p:cNvPr id="7" name="Rectangle 6">
            <a:extLst>
              <a:ext uri="{FF2B5EF4-FFF2-40B4-BE49-F238E27FC236}">
                <a16:creationId xmlns:a16="http://schemas.microsoft.com/office/drawing/2014/main" id="{0A9A26A8-F041-4097-AF69-174D33070FC9}"/>
              </a:ext>
            </a:extLst>
          </p:cNvPr>
          <p:cNvSpPr/>
          <p:nvPr userDrawn="1"/>
        </p:nvSpPr>
        <p:spPr>
          <a:xfrm>
            <a:off x="0" y="5994603"/>
            <a:ext cx="9144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1801382" y="2767205"/>
            <a:ext cx="6858000" cy="1057708"/>
          </a:xfrm>
        </p:spPr>
        <p:txBody>
          <a:bodyPr anchor="t" anchorCtr="0">
            <a:normAutofit/>
          </a:bodyPr>
          <a:lstStyle>
            <a:lvl1pPr marL="0" indent="0" algn="l">
              <a:buFontTx/>
              <a:buNone/>
              <a:defRPr sz="3600">
                <a:solidFill>
                  <a:schemeClr val="bg1"/>
                </a:solidFill>
              </a:defRPr>
            </a:lvl1pPr>
          </a:lstStyle>
          <a:p>
            <a:r>
              <a:rPr lang="fr-FR"/>
              <a:t>Modifiez le style du titre</a:t>
            </a:r>
            <a:endParaRPr lang="en-US"/>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1801382" y="3634444"/>
            <a:ext cx="6858000" cy="654923"/>
          </a:xfrm>
        </p:spPr>
        <p:txBody>
          <a:bodyPr/>
          <a:lstStyle>
            <a:lvl1pPr marL="0" indent="0" algn="l">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139121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3" name="Text Placeholder 2"/>
          <p:cNvSpPr>
            <a:spLocks noGrp="1"/>
          </p:cNvSpPr>
          <p:nvPr>
            <p:ph type="body" idx="1"/>
          </p:nvPr>
        </p:nvSpPr>
        <p:spPr>
          <a:xfrm>
            <a:off x="1250458" y="1537856"/>
            <a:ext cx="7260129" cy="4006733"/>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1250459" y="858838"/>
            <a:ext cx="7260128"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2667207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Page intermédiaire">
    <p:spTree>
      <p:nvGrpSpPr>
        <p:cNvPr id="1" name=""/>
        <p:cNvGrpSpPr/>
        <p:nvPr/>
      </p:nvGrpSpPr>
      <p:grpSpPr>
        <a:xfrm>
          <a:off x="0" y="0"/>
          <a:ext cx="0" cy="0"/>
          <a:chOff x="0" y="0"/>
          <a:chExt cx="0" cy="0"/>
        </a:xfrm>
      </p:grpSpPr>
      <p:sp>
        <p:nvSpPr>
          <p:cNvPr id="2" name="Title 1"/>
          <p:cNvSpPr>
            <a:spLocks noGrp="1"/>
          </p:cNvSpPr>
          <p:nvPr>
            <p:ph type="ctrTitle"/>
          </p:nvPr>
        </p:nvSpPr>
        <p:spPr>
          <a:xfrm>
            <a:off x="0" y="1920240"/>
            <a:ext cx="9144000" cy="1057708"/>
          </a:xfrm>
        </p:spPr>
        <p:txBody>
          <a:bodyPr anchor="b">
            <a:normAutofit/>
          </a:bodyPr>
          <a:lstStyle>
            <a:lvl1pPr algn="ctr">
              <a:defRPr sz="4000"/>
            </a:lvl1pPr>
          </a:lstStyle>
          <a:p>
            <a:r>
              <a:rPr lang="fr-FR"/>
              <a:t>Modifiez le style du titre</a:t>
            </a:r>
            <a:endParaRPr lang="en-US"/>
          </a:p>
        </p:txBody>
      </p:sp>
      <p:sp>
        <p:nvSpPr>
          <p:cNvPr id="3" name="Subtitle 2"/>
          <p:cNvSpPr>
            <a:spLocks noGrp="1"/>
          </p:cNvSpPr>
          <p:nvPr>
            <p:ph type="subTitle" idx="1"/>
          </p:nvPr>
        </p:nvSpPr>
        <p:spPr>
          <a:xfrm>
            <a:off x="1143000" y="3161462"/>
            <a:ext cx="6858000" cy="1684857"/>
          </a:xfrm>
        </p:spPr>
        <p:txBody>
          <a:bodyPr/>
          <a:lstStyle>
            <a:lvl1pPr marL="0" indent="0" algn="ctr">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978121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1972" y="1747089"/>
            <a:ext cx="7293378" cy="4009910"/>
          </a:xfrm>
        </p:spPr>
        <p:txBody>
          <a:bodyPr/>
          <a:lstStyle>
            <a:lvl1pPr>
              <a:defRPr sz="2400" b="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Title 1">
            <a:extLst>
              <a:ext uri="{FF2B5EF4-FFF2-40B4-BE49-F238E27FC236}">
                <a16:creationId xmlns:a16="http://schemas.microsoft.com/office/drawing/2014/main" id="{C00E4042-F103-41C7-A8C2-1E73691C4366}"/>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8" name="Subtitle 2">
            <a:extLst>
              <a:ext uri="{FF2B5EF4-FFF2-40B4-BE49-F238E27FC236}">
                <a16:creationId xmlns:a16="http://schemas.microsoft.com/office/drawing/2014/main" id="{3D16F62D-3288-44C0-94E9-C3D02F2826CC}"/>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2115475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3658" y="1537856"/>
            <a:ext cx="3301192" cy="4351338"/>
          </a:xfrm>
        </p:spPr>
        <p:txBody>
          <a:bodyPr/>
          <a:lstStyle>
            <a:lvl1pPr>
              <a:defRPr sz="240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981402" y="1537856"/>
            <a:ext cx="3301192" cy="4351338"/>
          </a:xfrm>
        </p:spPr>
        <p:txBody>
          <a:bodyPr/>
          <a:lstStyle>
            <a:lvl1pPr>
              <a:defRPr sz="240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Title 1">
            <a:extLst>
              <a:ext uri="{FF2B5EF4-FFF2-40B4-BE49-F238E27FC236}">
                <a16:creationId xmlns:a16="http://schemas.microsoft.com/office/drawing/2014/main" id="{A049260C-DFCE-4742-A383-0E8E40516B43}"/>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9" name="Subtitle 2">
            <a:extLst>
              <a:ext uri="{FF2B5EF4-FFF2-40B4-BE49-F238E27FC236}">
                <a16:creationId xmlns:a16="http://schemas.microsoft.com/office/drawing/2014/main" id="{481FB95A-986F-409A-BA0C-DB98244D370D}"/>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3518051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0458" y="1537856"/>
            <a:ext cx="3247723" cy="817594"/>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50458" y="2355450"/>
            <a:ext cx="3247723" cy="3369393"/>
          </a:xfrm>
        </p:spPr>
        <p:txBody>
          <a:bodyPr/>
          <a:lstStyle>
            <a:lvl1pPr>
              <a:defRPr sz="2400"/>
            </a:lvl1pPr>
            <a:lvl2pPr>
              <a:defRPr sz="20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986816" y="1537856"/>
            <a:ext cx="3263718" cy="817594"/>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986816" y="2355450"/>
            <a:ext cx="3263718" cy="3369393"/>
          </a:xfrm>
        </p:spPr>
        <p:txBody>
          <a:bodyPr/>
          <a:lstStyle>
            <a:lvl1pPr>
              <a:defRPr sz="2400"/>
            </a:lvl1pPr>
            <a:lvl2pPr>
              <a:defRPr sz="20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le 1">
            <a:extLst>
              <a:ext uri="{FF2B5EF4-FFF2-40B4-BE49-F238E27FC236}">
                <a16:creationId xmlns:a16="http://schemas.microsoft.com/office/drawing/2014/main" id="{B6FE5FF0-308D-4BEA-A2B8-273A1592040C}"/>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11" name="Subtitle 2">
            <a:extLst>
              <a:ext uri="{FF2B5EF4-FFF2-40B4-BE49-F238E27FC236}">
                <a16:creationId xmlns:a16="http://schemas.microsoft.com/office/drawing/2014/main" id="{4068979D-31F0-453F-A511-275008CD94FE}"/>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4275995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72F5C4-C7B0-4DC4-859A-A0EF010A93C9}"/>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Tree>
    <p:extLst>
      <p:ext uri="{BB962C8B-B14F-4D97-AF65-F5344CB8AC3E}">
        <p14:creationId xmlns:p14="http://schemas.microsoft.com/office/powerpoint/2010/main" val="2258563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142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38843" y="581890"/>
            <a:ext cx="2440175" cy="910244"/>
          </a:xfrm>
        </p:spPr>
        <p:txBody>
          <a:bodyPr anchor="t" anchorCtr="0">
            <a:normAutofit/>
          </a:bodyPr>
          <a:lstStyle>
            <a:lvl1pPr>
              <a:defRPr sz="2400"/>
            </a:lvl1pPr>
          </a:lstStyle>
          <a:p>
            <a:r>
              <a:rPr lang="fr-FR"/>
              <a:t>Modifiez le style du titre</a:t>
            </a:r>
            <a:endParaRPr lang="en-US"/>
          </a:p>
        </p:txBody>
      </p:sp>
      <p:sp>
        <p:nvSpPr>
          <p:cNvPr id="3" name="Content Placeholder 2"/>
          <p:cNvSpPr>
            <a:spLocks noGrp="1"/>
          </p:cNvSpPr>
          <p:nvPr>
            <p:ph idx="1"/>
          </p:nvPr>
        </p:nvSpPr>
        <p:spPr>
          <a:xfrm>
            <a:off x="3887391" y="581890"/>
            <a:ext cx="4629150" cy="5062452"/>
          </a:xfr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38843" y="1492133"/>
            <a:ext cx="2440175" cy="1101437"/>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38844" y="2593570"/>
            <a:ext cx="2440174" cy="305077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2538458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581890"/>
            <a:ext cx="4629150" cy="503751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10" name="Title 1">
            <a:extLst>
              <a:ext uri="{FF2B5EF4-FFF2-40B4-BE49-F238E27FC236}">
                <a16:creationId xmlns:a16="http://schemas.microsoft.com/office/drawing/2014/main" id="{FB3E39DD-4EF5-40BB-B7DF-0FBC1CA6110C}"/>
              </a:ext>
            </a:extLst>
          </p:cNvPr>
          <p:cNvSpPr>
            <a:spLocks noGrp="1"/>
          </p:cNvSpPr>
          <p:nvPr>
            <p:ph type="title"/>
          </p:nvPr>
        </p:nvSpPr>
        <p:spPr>
          <a:xfrm>
            <a:off x="1138843" y="581890"/>
            <a:ext cx="2440175" cy="910244"/>
          </a:xfrm>
        </p:spPr>
        <p:txBody>
          <a:bodyPr anchor="t" anchorCtr="0">
            <a:normAutofit/>
          </a:bodyPr>
          <a:lstStyle>
            <a:lvl1pPr>
              <a:defRPr sz="2400"/>
            </a:lvl1pPr>
          </a:lstStyle>
          <a:p>
            <a:r>
              <a:rPr lang="fr-FR"/>
              <a:t>Modifiez le style du titre</a:t>
            </a:r>
            <a:endParaRPr lang="en-US"/>
          </a:p>
        </p:txBody>
      </p:sp>
      <p:sp>
        <p:nvSpPr>
          <p:cNvPr id="11" name="Subtitle 2">
            <a:extLst>
              <a:ext uri="{FF2B5EF4-FFF2-40B4-BE49-F238E27FC236}">
                <a16:creationId xmlns:a16="http://schemas.microsoft.com/office/drawing/2014/main" id="{EE58761D-328C-41E9-9379-256236BD2D5C}"/>
              </a:ext>
            </a:extLst>
          </p:cNvPr>
          <p:cNvSpPr>
            <a:spLocks noGrp="1"/>
          </p:cNvSpPr>
          <p:nvPr>
            <p:ph type="subTitle" idx="10"/>
          </p:nvPr>
        </p:nvSpPr>
        <p:spPr>
          <a:xfrm>
            <a:off x="1138843" y="1492133"/>
            <a:ext cx="2440175" cy="1101437"/>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12" name="Text Placeholder 2">
            <a:extLst>
              <a:ext uri="{FF2B5EF4-FFF2-40B4-BE49-F238E27FC236}">
                <a16:creationId xmlns:a16="http://schemas.microsoft.com/office/drawing/2014/main" id="{D896CCA9-291E-425F-AF04-DFA8C86B5468}"/>
              </a:ext>
            </a:extLst>
          </p:cNvPr>
          <p:cNvSpPr>
            <a:spLocks noGrp="1"/>
          </p:cNvSpPr>
          <p:nvPr>
            <p:ph type="body" idx="11"/>
          </p:nvPr>
        </p:nvSpPr>
        <p:spPr>
          <a:xfrm>
            <a:off x="1138844" y="2593570"/>
            <a:ext cx="2440174" cy="305077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080567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3" name="Text Placeholder 2"/>
          <p:cNvSpPr>
            <a:spLocks noGrp="1"/>
          </p:cNvSpPr>
          <p:nvPr>
            <p:ph type="body" idx="1"/>
          </p:nvPr>
        </p:nvSpPr>
        <p:spPr>
          <a:xfrm>
            <a:off x="1250458" y="1537856"/>
            <a:ext cx="7260129" cy="4006733"/>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1250459" y="858838"/>
            <a:ext cx="7260128"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3731314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30284" y="1424045"/>
            <a:ext cx="7285066" cy="4009910"/>
          </a:xfrm>
        </p:spPr>
        <p:txBody>
          <a:bodyPr vert="eaVert"/>
          <a:lstStyle>
            <a:lvl1pPr>
              <a:defRPr sz="240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Title 1">
            <a:extLst>
              <a:ext uri="{FF2B5EF4-FFF2-40B4-BE49-F238E27FC236}">
                <a16:creationId xmlns:a16="http://schemas.microsoft.com/office/drawing/2014/main" id="{AC5397C7-28D4-4FCC-978A-64FFC2C50632}"/>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8" name="Subtitle 2">
            <a:extLst>
              <a:ext uri="{FF2B5EF4-FFF2-40B4-BE49-F238E27FC236}">
                <a16:creationId xmlns:a16="http://schemas.microsoft.com/office/drawing/2014/main" id="{E7F1404C-CDE5-4C5B-BECC-6588FAC96AF5}"/>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48800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822" y="365125"/>
            <a:ext cx="1316528"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28650" y="365125"/>
            <a:ext cx="618078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4243025" y="2931536"/>
            <a:ext cx="581183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169863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176F2-4D3A-85DA-624D-7B95BD2B98C3}"/>
              </a:ext>
            </a:extLst>
          </p:cNvPr>
          <p:cNvSpPr>
            <a:spLocks noGrp="1"/>
          </p:cNvSpPr>
          <p:nvPr>
            <p:ph type="title"/>
          </p:nvPr>
        </p:nvSpPr>
        <p:spPr/>
        <p:txBody>
          <a:bodyPr/>
          <a:lstStyle/>
          <a:p>
            <a:r>
              <a:rPr lang="fr-FR"/>
              <a:t>Modifiez le style du titre</a:t>
            </a:r>
            <a:endParaRPr lang="x-none"/>
          </a:p>
        </p:txBody>
      </p:sp>
      <p:sp>
        <p:nvSpPr>
          <p:cNvPr id="3" name="Espace réservé du contenu 2">
            <a:extLst>
              <a:ext uri="{FF2B5EF4-FFF2-40B4-BE49-F238E27FC236}">
                <a16:creationId xmlns:a16="http://schemas.microsoft.com/office/drawing/2014/main" id="{617F8E7B-EAA8-4D17-BCCF-F05CD3DF02A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x-none"/>
          </a:p>
        </p:txBody>
      </p:sp>
      <p:sp>
        <p:nvSpPr>
          <p:cNvPr id="4" name="Espace réservé de la date 3">
            <a:extLst>
              <a:ext uri="{FF2B5EF4-FFF2-40B4-BE49-F238E27FC236}">
                <a16:creationId xmlns:a16="http://schemas.microsoft.com/office/drawing/2014/main" id="{56B9BC64-44E1-68A8-7D0B-484C82B07C8F}"/>
              </a:ext>
            </a:extLst>
          </p:cNvPr>
          <p:cNvSpPr>
            <a:spLocks noGrp="1"/>
          </p:cNvSpPr>
          <p:nvPr>
            <p:ph type="dt" sz="half" idx="10"/>
          </p:nvPr>
        </p:nvSpPr>
        <p:spPr/>
        <p:txBody>
          <a:bodyPr/>
          <a:lstStyle/>
          <a:p>
            <a:fld id="{B3F4433F-C9DA-9F4D-A6FB-8DB5E3832487}" type="datetimeFigureOut">
              <a:rPr lang="x-none" smtClean="0"/>
              <a:t>6/12/2025</a:t>
            </a:fld>
            <a:endParaRPr lang="x-none"/>
          </a:p>
        </p:txBody>
      </p:sp>
      <p:sp>
        <p:nvSpPr>
          <p:cNvPr id="5" name="Espace réservé du pied de page 4">
            <a:extLst>
              <a:ext uri="{FF2B5EF4-FFF2-40B4-BE49-F238E27FC236}">
                <a16:creationId xmlns:a16="http://schemas.microsoft.com/office/drawing/2014/main" id="{09AD1709-2E56-EB06-AC80-9BE7B2134500}"/>
              </a:ext>
            </a:extLst>
          </p:cNvPr>
          <p:cNvSpPr>
            <a:spLocks noGrp="1"/>
          </p:cNvSpPr>
          <p:nvPr>
            <p:ph type="ftr" sz="quarter" idx="11"/>
          </p:nvPr>
        </p:nvSpPr>
        <p:spPr/>
        <p:txBody>
          <a:bodyPr/>
          <a:lstStyle/>
          <a:p>
            <a:endParaRPr lang="x-none"/>
          </a:p>
        </p:txBody>
      </p:sp>
      <p:sp>
        <p:nvSpPr>
          <p:cNvPr id="6" name="Espace réservé du numéro de diapositive 5">
            <a:extLst>
              <a:ext uri="{FF2B5EF4-FFF2-40B4-BE49-F238E27FC236}">
                <a16:creationId xmlns:a16="http://schemas.microsoft.com/office/drawing/2014/main" id="{0ED6B584-9A3B-A75C-C00A-2EE15F41E4F9}"/>
              </a:ext>
            </a:extLst>
          </p:cNvPr>
          <p:cNvSpPr>
            <a:spLocks noGrp="1"/>
          </p:cNvSpPr>
          <p:nvPr>
            <p:ph type="sldNum" sz="quarter" idx="12"/>
          </p:nvPr>
        </p:nvSpPr>
        <p:spPr/>
        <p:txBody>
          <a:bodyPr/>
          <a:lstStyle/>
          <a:p>
            <a:fld id="{D1736B20-38C3-094B-953C-B479B27A38C9}" type="slidenum">
              <a:rPr lang="x-none" smtClean="0"/>
              <a:t>‹#›</a:t>
            </a:fld>
            <a:endParaRPr lang="x-none"/>
          </a:p>
        </p:txBody>
      </p:sp>
    </p:spTree>
    <p:extLst>
      <p:ext uri="{BB962C8B-B14F-4D97-AF65-F5344CB8AC3E}">
        <p14:creationId xmlns:p14="http://schemas.microsoft.com/office/powerpoint/2010/main" val="368302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age intermédiaire">
    <p:spTree>
      <p:nvGrpSpPr>
        <p:cNvPr id="1" name=""/>
        <p:cNvGrpSpPr/>
        <p:nvPr/>
      </p:nvGrpSpPr>
      <p:grpSpPr>
        <a:xfrm>
          <a:off x="0" y="0"/>
          <a:ext cx="0" cy="0"/>
          <a:chOff x="0" y="0"/>
          <a:chExt cx="0" cy="0"/>
        </a:xfrm>
      </p:grpSpPr>
      <p:sp>
        <p:nvSpPr>
          <p:cNvPr id="2" name="Title 1"/>
          <p:cNvSpPr>
            <a:spLocks noGrp="1"/>
          </p:cNvSpPr>
          <p:nvPr>
            <p:ph type="ctrTitle"/>
          </p:nvPr>
        </p:nvSpPr>
        <p:spPr>
          <a:xfrm>
            <a:off x="0" y="1920240"/>
            <a:ext cx="9144000" cy="1057708"/>
          </a:xfrm>
        </p:spPr>
        <p:txBody>
          <a:bodyPr anchor="b">
            <a:normAutofit/>
          </a:bodyPr>
          <a:lstStyle>
            <a:lvl1pPr algn="ctr">
              <a:defRPr sz="4000"/>
            </a:lvl1pPr>
          </a:lstStyle>
          <a:p>
            <a:r>
              <a:rPr lang="fr-FR"/>
              <a:t>Modifiez le style du titre</a:t>
            </a:r>
            <a:endParaRPr lang="en-US"/>
          </a:p>
        </p:txBody>
      </p:sp>
      <p:sp>
        <p:nvSpPr>
          <p:cNvPr id="3" name="Subtitle 2"/>
          <p:cNvSpPr>
            <a:spLocks noGrp="1"/>
          </p:cNvSpPr>
          <p:nvPr>
            <p:ph type="subTitle" idx="1"/>
          </p:nvPr>
        </p:nvSpPr>
        <p:spPr>
          <a:xfrm>
            <a:off x="1143000" y="3161462"/>
            <a:ext cx="6858000" cy="1684857"/>
          </a:xfrm>
        </p:spPr>
        <p:txBody>
          <a:bodyPr/>
          <a:lstStyle>
            <a:lvl1pPr marL="0" indent="0" algn="ctr">
              <a:buNone/>
              <a:defRPr sz="24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265741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1972" y="1747089"/>
            <a:ext cx="7293378" cy="4009910"/>
          </a:xfrm>
        </p:spPr>
        <p:txBody>
          <a:bodyPr/>
          <a:lstStyle>
            <a:lvl1pPr>
              <a:defRPr sz="2400" b="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Title 1">
            <a:extLst>
              <a:ext uri="{FF2B5EF4-FFF2-40B4-BE49-F238E27FC236}">
                <a16:creationId xmlns:a16="http://schemas.microsoft.com/office/drawing/2014/main" id="{C00E4042-F103-41C7-A8C2-1E73691C4366}"/>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8" name="Subtitle 2">
            <a:extLst>
              <a:ext uri="{FF2B5EF4-FFF2-40B4-BE49-F238E27FC236}">
                <a16:creationId xmlns:a16="http://schemas.microsoft.com/office/drawing/2014/main" id="{3D16F62D-3288-44C0-94E9-C3D02F2826CC}"/>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206756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3658" y="1537856"/>
            <a:ext cx="3301192" cy="4351338"/>
          </a:xfrm>
        </p:spPr>
        <p:txBody>
          <a:bodyPr/>
          <a:lstStyle>
            <a:lvl1pPr>
              <a:defRPr sz="240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981402" y="1537856"/>
            <a:ext cx="3301192" cy="4351338"/>
          </a:xfrm>
        </p:spPr>
        <p:txBody>
          <a:bodyPr/>
          <a:lstStyle>
            <a:lvl1pPr>
              <a:defRPr sz="240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Title 1">
            <a:extLst>
              <a:ext uri="{FF2B5EF4-FFF2-40B4-BE49-F238E27FC236}">
                <a16:creationId xmlns:a16="http://schemas.microsoft.com/office/drawing/2014/main" id="{A049260C-DFCE-4742-A383-0E8E40516B43}"/>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9" name="Subtitle 2">
            <a:extLst>
              <a:ext uri="{FF2B5EF4-FFF2-40B4-BE49-F238E27FC236}">
                <a16:creationId xmlns:a16="http://schemas.microsoft.com/office/drawing/2014/main" id="{481FB95A-986F-409A-BA0C-DB98244D370D}"/>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59448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0458" y="1537856"/>
            <a:ext cx="3247723" cy="817594"/>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250458" y="2355450"/>
            <a:ext cx="3247723" cy="3369393"/>
          </a:xfrm>
        </p:spPr>
        <p:txBody>
          <a:bodyPr/>
          <a:lstStyle>
            <a:lvl1pPr>
              <a:defRPr sz="2400"/>
            </a:lvl1pPr>
            <a:lvl2pPr>
              <a:defRPr sz="20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986816" y="1537856"/>
            <a:ext cx="3263718" cy="817594"/>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986816" y="2355450"/>
            <a:ext cx="3263718" cy="3369393"/>
          </a:xfrm>
        </p:spPr>
        <p:txBody>
          <a:bodyPr/>
          <a:lstStyle>
            <a:lvl1pPr>
              <a:defRPr sz="2400"/>
            </a:lvl1pPr>
            <a:lvl2pPr>
              <a:defRPr sz="20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le 1">
            <a:extLst>
              <a:ext uri="{FF2B5EF4-FFF2-40B4-BE49-F238E27FC236}">
                <a16:creationId xmlns:a16="http://schemas.microsoft.com/office/drawing/2014/main" id="{B6FE5FF0-308D-4BEA-A2B8-273A1592040C}"/>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
        <p:nvSpPr>
          <p:cNvPr id="11" name="Subtitle 2">
            <a:extLst>
              <a:ext uri="{FF2B5EF4-FFF2-40B4-BE49-F238E27FC236}">
                <a16:creationId xmlns:a16="http://schemas.microsoft.com/office/drawing/2014/main" id="{4068979D-31F0-453F-A511-275008CD94FE}"/>
              </a:ext>
            </a:extLst>
          </p:cNvPr>
          <p:cNvSpPr>
            <a:spLocks noGrp="1"/>
          </p:cNvSpPr>
          <p:nvPr>
            <p:ph type="subTitle" idx="10"/>
          </p:nvPr>
        </p:nvSpPr>
        <p:spPr>
          <a:xfrm>
            <a:off x="1250458" y="858838"/>
            <a:ext cx="7260129" cy="679018"/>
          </a:xfrm>
        </p:spPr>
        <p:txBody>
          <a:bodyPr>
            <a:normAutofit/>
          </a:bodyPr>
          <a:lstStyle>
            <a:lvl1pPr marL="0" indent="0" algn="l">
              <a:buNone/>
              <a:defRPr sz="2000">
                <a:solidFill>
                  <a:srgbClr val="2756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Tree>
    <p:extLst>
      <p:ext uri="{BB962C8B-B14F-4D97-AF65-F5344CB8AC3E}">
        <p14:creationId xmlns:p14="http://schemas.microsoft.com/office/powerpoint/2010/main" val="2542625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72F5C4-C7B0-4DC4-859A-A0EF010A93C9}"/>
              </a:ext>
            </a:extLst>
          </p:cNvPr>
          <p:cNvSpPr>
            <a:spLocks noGrp="1"/>
          </p:cNvSpPr>
          <p:nvPr>
            <p:ph type="title"/>
          </p:nvPr>
        </p:nvSpPr>
        <p:spPr>
          <a:xfrm>
            <a:off x="848331" y="149629"/>
            <a:ext cx="7662257" cy="888251"/>
          </a:xfrm>
        </p:spPr>
        <p:txBody>
          <a:bodyPr anchor="ctr" anchorCtr="0">
            <a:normAutofit/>
          </a:bodyPr>
          <a:lstStyle>
            <a:lvl1pPr>
              <a:defRPr sz="3000"/>
            </a:lvl1pPr>
          </a:lstStyle>
          <a:p>
            <a:r>
              <a:rPr lang="fr-FR"/>
              <a:t>Modifiez le style du titre</a:t>
            </a:r>
            <a:endParaRPr lang="en-US"/>
          </a:p>
        </p:txBody>
      </p:sp>
    </p:spTree>
    <p:extLst>
      <p:ext uri="{BB962C8B-B14F-4D97-AF65-F5344CB8AC3E}">
        <p14:creationId xmlns:p14="http://schemas.microsoft.com/office/powerpoint/2010/main" val="2028407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50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2.png"/><Relationship Id="rId2" Type="http://schemas.openxmlformats.org/officeDocument/2006/relationships/slideLayout" Target="../slideLayouts/slideLayout20.xml"/><Relationship Id="rId16"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65405"/>
          </a:xfrm>
          <a:prstGeom prst="rect">
            <a:avLst/>
          </a:prstGeom>
        </p:spPr>
        <p:txBody>
          <a:bodyPr vert="horz" lIns="0" tIns="4680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28650" y="1424045"/>
            <a:ext cx="7886700" cy="200495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a:extLst>
              <a:ext uri="{FF2B5EF4-FFF2-40B4-BE49-F238E27FC236}">
                <a16:creationId xmlns:a16="http://schemas.microsoft.com/office/drawing/2014/main" id="{3C90DFE6-3B65-4C64-B5B5-2DEEB26F8551}"/>
              </a:ext>
            </a:extLst>
          </p:cNvPr>
          <p:cNvSpPr txBox="1"/>
          <p:nvPr userDrawn="1"/>
        </p:nvSpPr>
        <p:spPr>
          <a:xfrm>
            <a:off x="6865882" y="6337738"/>
            <a:ext cx="2088931" cy="276999"/>
          </a:xfrm>
          <a:prstGeom prst="rect">
            <a:avLst/>
          </a:prstGeom>
          <a:noFill/>
        </p:spPr>
        <p:txBody>
          <a:bodyPr wrap="square" rtlCol="0">
            <a:spAutoFit/>
          </a:bodyPr>
          <a:lstStyle/>
          <a:p>
            <a:pPr algn="r" defTabSz="457200"/>
            <a:r>
              <a:rPr lang="fr-FR" sz="1200">
                <a:solidFill>
                  <a:srgbClr val="00A3A6"/>
                </a:solidFill>
                <a:latin typeface="Raleway" panose="020B0503030101060003" pitchFamily="34" charset="0"/>
              </a:rPr>
              <a:t>p. </a:t>
            </a:r>
            <a:fld id="{10B4F56D-375A-4CA4-ABA3-E73F3ECBB440}" type="slidenum">
              <a:rPr lang="fr-FR" sz="1200">
                <a:solidFill>
                  <a:srgbClr val="00A3A6"/>
                </a:solidFill>
                <a:latin typeface="Raleway" panose="020B0503030101060003" pitchFamily="34" charset="0"/>
              </a:rPr>
              <a:pPr algn="r" defTabSz="457200"/>
              <a:t>‹#›</a:t>
            </a:fld>
            <a:endParaRPr lang="fr-FR" sz="1200">
              <a:solidFill>
                <a:srgbClr val="00A3A6"/>
              </a:solidFill>
              <a:latin typeface="Raleway" panose="020B0503030101060003" pitchFamily="34" charset="0"/>
            </a:endParaRPr>
          </a:p>
        </p:txBody>
      </p:sp>
      <p:pic>
        <p:nvPicPr>
          <p:cNvPr id="8" name="Image 7">
            <a:extLst>
              <a:ext uri="{FF2B5EF4-FFF2-40B4-BE49-F238E27FC236}">
                <a16:creationId xmlns:a16="http://schemas.microsoft.com/office/drawing/2014/main" id="{3E63BFEA-07F3-4F13-8A4F-F19C5BFA54A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Tree>
    <p:extLst>
      <p:ext uri="{BB962C8B-B14F-4D97-AF65-F5344CB8AC3E}">
        <p14:creationId xmlns:p14="http://schemas.microsoft.com/office/powerpoint/2010/main" val="3951238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8" r:id="rId14"/>
    <p:sldLayoutId id="2147483689" r:id="rId15"/>
    <p:sldLayoutId id="2147483691" r:id="rId16"/>
    <p:sldLayoutId id="2147483692" r:id="rId17"/>
    <p:sldLayoutId id="2147483693" r:id="rId18"/>
  </p:sldLayoutIdLst>
  <p:txStyles>
    <p:titleStyle>
      <a:lvl1pPr marL="457200" indent="-457200" algn="l" defTabSz="914400" rtl="0" eaLnBrk="1" latinLnBrk="0" hangingPunct="1">
        <a:lnSpc>
          <a:spcPct val="90000"/>
        </a:lnSpc>
        <a:spcBef>
          <a:spcPct val="0"/>
        </a:spcBef>
        <a:buSzPct val="125000"/>
        <a:buFontTx/>
        <a:buBlip>
          <a:blip r:embed="rId21"/>
        </a:buBlip>
        <a:defRPr sz="3000" b="1" kern="1200">
          <a:solidFill>
            <a:srgbClr val="00A3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65405"/>
          </a:xfrm>
          <a:prstGeom prst="rect">
            <a:avLst/>
          </a:prstGeom>
        </p:spPr>
        <p:txBody>
          <a:bodyPr vert="horz" lIns="0" tIns="4680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28650" y="1424045"/>
            <a:ext cx="7886700" cy="200495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ZoneTexte 6">
            <a:extLst>
              <a:ext uri="{FF2B5EF4-FFF2-40B4-BE49-F238E27FC236}">
                <a16:creationId xmlns:a16="http://schemas.microsoft.com/office/drawing/2014/main" id="{3C90DFE6-3B65-4C64-B5B5-2DEEB26F8551}"/>
              </a:ext>
            </a:extLst>
          </p:cNvPr>
          <p:cNvSpPr txBox="1"/>
          <p:nvPr userDrawn="1"/>
        </p:nvSpPr>
        <p:spPr>
          <a:xfrm>
            <a:off x="6865882" y="6337738"/>
            <a:ext cx="2088931" cy="276999"/>
          </a:xfrm>
          <a:prstGeom prst="rect">
            <a:avLst/>
          </a:prstGeom>
          <a:noFill/>
        </p:spPr>
        <p:txBody>
          <a:bodyPr wrap="square" rtlCol="0">
            <a:spAutoFit/>
          </a:bodyPr>
          <a:lstStyle/>
          <a:p>
            <a:pPr algn="r" defTabSz="457200"/>
            <a:r>
              <a:rPr lang="fr-FR" sz="1200">
                <a:solidFill>
                  <a:srgbClr val="00A3A6"/>
                </a:solidFill>
                <a:latin typeface="Raleway" panose="020B0503030101060003" pitchFamily="34" charset="0"/>
              </a:rPr>
              <a:t>p. </a:t>
            </a:r>
            <a:fld id="{10B4F56D-375A-4CA4-ABA3-E73F3ECBB440}" type="slidenum">
              <a:rPr lang="fr-FR" sz="1200">
                <a:solidFill>
                  <a:srgbClr val="00A3A6"/>
                </a:solidFill>
                <a:latin typeface="Raleway" panose="020B0503030101060003" pitchFamily="34" charset="0"/>
              </a:rPr>
              <a:pPr algn="r" defTabSz="457200"/>
              <a:t>‹#›</a:t>
            </a:fld>
            <a:endParaRPr lang="fr-FR" sz="1200">
              <a:solidFill>
                <a:srgbClr val="00A3A6"/>
              </a:solidFill>
              <a:latin typeface="Raleway" panose="020B0503030101060003" pitchFamily="34" charset="0"/>
            </a:endParaRPr>
          </a:p>
        </p:txBody>
      </p:sp>
      <p:pic>
        <p:nvPicPr>
          <p:cNvPr id="8" name="Image 7">
            <a:extLst>
              <a:ext uri="{FF2B5EF4-FFF2-40B4-BE49-F238E27FC236}">
                <a16:creationId xmlns:a16="http://schemas.microsoft.com/office/drawing/2014/main" id="{3E63BFEA-07F3-4F13-8A4F-F19C5BFA54A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Tree>
    <p:extLst>
      <p:ext uri="{BB962C8B-B14F-4D97-AF65-F5344CB8AC3E}">
        <p14:creationId xmlns:p14="http://schemas.microsoft.com/office/powerpoint/2010/main" val="17198331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90" r:id="rId14"/>
  </p:sldLayoutIdLst>
  <p:txStyles>
    <p:titleStyle>
      <a:lvl1pPr marL="457200" indent="-457200" algn="l" defTabSz="914400" rtl="0" eaLnBrk="1" latinLnBrk="0" hangingPunct="1">
        <a:lnSpc>
          <a:spcPct val="90000"/>
        </a:lnSpc>
        <a:spcBef>
          <a:spcPct val="0"/>
        </a:spcBef>
        <a:buSzPct val="125000"/>
        <a:buFontTx/>
        <a:buBlip>
          <a:blip r:embed="rId17"/>
        </a:buBlip>
        <a:defRPr sz="3000" b="1" kern="1200">
          <a:solidFill>
            <a:srgbClr val="00A3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5.png"/><Relationship Id="rId7"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file:////var/folders/bm/nmb9cjr56cg0gm8b4_c5nl500000gn/T/com.microsoft.Word/WebArchiveCopyPasteTempFiles/720px-BlankMap-North_America-Subdivisions.svg.p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32.xml"/><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1.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110.pn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a:t>Gouverner l’eau en ville à l’ère des Solutions fondées sur la Nature </a:t>
            </a:r>
            <a:br>
              <a:rPr lang="fr-FR" dirty="0">
                <a:ea typeface="Calibri Light"/>
                <a:cs typeface="Calibri Light"/>
              </a:rPr>
            </a:br>
            <a:br>
              <a:rPr lang="fr-FR" dirty="0"/>
            </a:br>
            <a:r>
              <a:rPr lang="fr-FR" sz="3100" dirty="0"/>
              <a:t>Du concept à sa mise en œuvre sur l’Eurométropole de Strasbourg</a:t>
            </a:r>
            <a:br>
              <a:rPr lang="fr-FR" sz="3100" dirty="0"/>
            </a:br>
            <a:endParaRPr lang="fr-FR" sz="3100" dirty="0">
              <a:ea typeface="Calibri Light"/>
              <a:cs typeface="Calibri Light"/>
            </a:endParaRPr>
          </a:p>
        </p:txBody>
      </p:sp>
      <p:sp>
        <p:nvSpPr>
          <p:cNvPr id="3" name="Sous-titre 2"/>
          <p:cNvSpPr>
            <a:spLocks noGrp="1"/>
          </p:cNvSpPr>
          <p:nvPr>
            <p:ph type="subTitle" idx="1"/>
          </p:nvPr>
        </p:nvSpPr>
        <p:spPr>
          <a:xfrm>
            <a:off x="6199493" y="5651721"/>
            <a:ext cx="1728998" cy="654923"/>
          </a:xfrm>
        </p:spPr>
        <p:txBody>
          <a:bodyPr>
            <a:normAutofit fontScale="77500" lnSpcReduction="20000"/>
          </a:bodyPr>
          <a:lstStyle/>
          <a:p>
            <a:r>
              <a:rPr lang="fr-FR"/>
              <a:t>Joana </a:t>
            </a:r>
            <a:r>
              <a:rPr lang="fr-FR" err="1"/>
              <a:t>Guerrin</a:t>
            </a:r>
            <a:endParaRPr lang="fr-FR"/>
          </a:p>
          <a:p>
            <a:r>
              <a:rPr lang="fr-FR"/>
              <a:t>Carine </a:t>
            </a:r>
            <a:r>
              <a:rPr lang="fr-FR" err="1"/>
              <a:t>Heitz</a:t>
            </a:r>
            <a:endParaRPr lang="fr-FR"/>
          </a:p>
        </p:txBody>
      </p:sp>
    </p:spTree>
    <p:extLst>
      <p:ext uri="{BB962C8B-B14F-4D97-AF65-F5344CB8AC3E}">
        <p14:creationId xmlns:p14="http://schemas.microsoft.com/office/powerpoint/2010/main" val="2977338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2"/>
          <p:cNvSpPr txBox="1">
            <a:spLocks noGrp="1"/>
          </p:cNvSpPr>
          <p:nvPr>
            <p:ph type="title"/>
          </p:nvPr>
        </p:nvSpPr>
        <p:spPr>
          <a:xfrm>
            <a:off x="628650" y="641968"/>
            <a:ext cx="7886700" cy="994172"/>
          </a:xfrm>
          <a:prstGeom prst="rect">
            <a:avLst/>
          </a:prstGeom>
          <a:noFill/>
          <a:ln>
            <a:noFill/>
          </a:ln>
        </p:spPr>
        <p:txBody>
          <a:bodyPr spcFirstLastPara="1" vert="horz" wrap="square" lIns="68569" tIns="34275" rIns="68569" bIns="34275" rtlCol="0" anchor="ctr" anchorCtr="0">
            <a:normAutofit/>
          </a:bodyPr>
          <a:lstStyle/>
          <a:p>
            <a:pPr marL="0" indent="0">
              <a:buClr>
                <a:schemeClr val="dk1"/>
              </a:buClr>
              <a:buSzPts val="4400"/>
            </a:pPr>
            <a:r>
              <a:rPr lang="en-US" sz="3200" dirty="0">
                <a:solidFill>
                  <a:srgbClr val="31849B"/>
                </a:solidFill>
              </a:rPr>
              <a:t> </a:t>
            </a:r>
            <a:r>
              <a:rPr lang="en-US" sz="3200" dirty="0" err="1">
                <a:solidFill>
                  <a:srgbClr val="31849B"/>
                </a:solidFill>
              </a:rPr>
              <a:t>Objectifs</a:t>
            </a:r>
            <a:r>
              <a:rPr lang="en-US" sz="3200" dirty="0">
                <a:solidFill>
                  <a:srgbClr val="31849B"/>
                </a:solidFill>
              </a:rPr>
              <a:t> du project</a:t>
            </a:r>
            <a:endParaRPr sz="3200" dirty="0">
              <a:solidFill>
                <a:srgbClr val="31849B"/>
              </a:solidFill>
            </a:endParaRPr>
          </a:p>
        </p:txBody>
      </p:sp>
      <p:sp>
        <p:nvSpPr>
          <p:cNvPr id="348" name="Google Shape;348;p12"/>
          <p:cNvSpPr txBox="1">
            <a:spLocks noGrp="1"/>
          </p:cNvSpPr>
          <p:nvPr>
            <p:ph type="body" idx="1"/>
          </p:nvPr>
        </p:nvSpPr>
        <p:spPr>
          <a:xfrm>
            <a:off x="628650" y="2226469"/>
            <a:ext cx="7886700" cy="3263504"/>
          </a:xfrm>
          <a:prstGeom prst="rect">
            <a:avLst/>
          </a:prstGeom>
          <a:noFill/>
          <a:ln>
            <a:noFill/>
          </a:ln>
        </p:spPr>
        <p:txBody>
          <a:bodyPr spcFirstLastPara="1" vert="horz" wrap="square" lIns="68569" tIns="34275" rIns="68569" bIns="34275" rtlCol="0" anchor="t" anchorCtr="0">
            <a:normAutofit/>
          </a:bodyPr>
          <a:lstStyle/>
          <a:p>
            <a:pPr marL="0" indent="0">
              <a:spcBef>
                <a:spcPts val="0"/>
              </a:spcBef>
              <a:buClr>
                <a:schemeClr val="dk1"/>
              </a:buClr>
              <a:buSzPts val="2000"/>
              <a:buNone/>
            </a:pPr>
            <a:endParaRPr sz="1500" dirty="0">
              <a:solidFill>
                <a:srgbClr val="EA0000"/>
              </a:solidFill>
              <a:latin typeface="Calibri"/>
              <a:ea typeface="Calibri"/>
              <a:cs typeface="Calibri"/>
              <a:sym typeface="Calibri"/>
            </a:endParaRPr>
          </a:p>
          <a:p>
            <a:pPr marL="0" indent="0">
              <a:spcBef>
                <a:spcPts val="750"/>
              </a:spcBef>
              <a:buClr>
                <a:schemeClr val="dk1"/>
              </a:buClr>
              <a:buSzPts val="2800"/>
              <a:buNone/>
            </a:pPr>
            <a:endParaRPr dirty="0"/>
          </a:p>
        </p:txBody>
      </p:sp>
      <p:sp>
        <p:nvSpPr>
          <p:cNvPr id="355" name="Google Shape;355;p12"/>
          <p:cNvSpPr txBox="1"/>
          <p:nvPr/>
        </p:nvSpPr>
        <p:spPr>
          <a:xfrm>
            <a:off x="620445" y="2220845"/>
            <a:ext cx="7251347" cy="964336"/>
          </a:xfrm>
          <a:prstGeom prst="rect">
            <a:avLst/>
          </a:prstGeom>
          <a:noFill/>
          <a:ln>
            <a:noFill/>
          </a:ln>
        </p:spPr>
        <p:txBody>
          <a:bodyPr spcFirstLastPara="1" wrap="square" lIns="68569" tIns="34275" rIns="68569" bIns="34275" anchor="t" anchorCtr="0">
            <a:spAutoFit/>
          </a:bodyPr>
          <a:lstStyle/>
          <a:p>
            <a:pPr algn="just"/>
            <a:r>
              <a:rPr lang="en-US" b="1" dirty="0">
                <a:solidFill>
                  <a:schemeClr val="dk1"/>
                </a:solidFill>
                <a:latin typeface="Calibri"/>
                <a:ea typeface="Calibri"/>
                <a:cs typeface="Calibri"/>
                <a:sym typeface="Calibri"/>
              </a:rPr>
              <a:t>Que </a:t>
            </a:r>
            <a:r>
              <a:rPr lang="en-US" b="1" dirty="0" err="1">
                <a:solidFill>
                  <a:schemeClr val="dk1"/>
                </a:solidFill>
                <a:latin typeface="Calibri"/>
                <a:ea typeface="Calibri"/>
                <a:cs typeface="Calibri"/>
                <a:sym typeface="Calibri"/>
              </a:rPr>
              <a:t>sont</a:t>
            </a:r>
            <a:r>
              <a:rPr lang="en-US" b="1" dirty="0">
                <a:solidFill>
                  <a:schemeClr val="dk1"/>
                </a:solidFill>
                <a:latin typeface="Calibri"/>
                <a:ea typeface="Calibri"/>
                <a:cs typeface="Calibri"/>
                <a:sym typeface="Calibri"/>
              </a:rPr>
              <a:t> les “Solutions </a:t>
            </a:r>
            <a:r>
              <a:rPr lang="en-US" b="1" dirty="0" err="1">
                <a:solidFill>
                  <a:schemeClr val="dk1"/>
                </a:solidFill>
                <a:latin typeface="Calibri"/>
                <a:ea typeface="Calibri"/>
                <a:cs typeface="Calibri"/>
                <a:sym typeface="Calibri"/>
              </a:rPr>
              <a:t>fondées</a:t>
            </a:r>
            <a:r>
              <a:rPr lang="en-US" b="1" dirty="0">
                <a:solidFill>
                  <a:schemeClr val="dk1"/>
                </a:solidFill>
                <a:latin typeface="Calibri"/>
                <a:ea typeface="Calibri"/>
                <a:cs typeface="Calibri"/>
                <a:sym typeface="Calibri"/>
              </a:rPr>
              <a:t> sur la Nature” </a:t>
            </a:r>
            <a:r>
              <a:rPr lang="en-US" b="1" dirty="0" err="1">
                <a:solidFill>
                  <a:schemeClr val="dk1"/>
                </a:solidFill>
                <a:latin typeface="Calibri"/>
                <a:ea typeface="Calibri"/>
                <a:cs typeface="Calibri"/>
                <a:sym typeface="Calibri"/>
              </a:rPr>
              <a:t>en</a:t>
            </a:r>
            <a:r>
              <a:rPr lang="en-US" b="1" dirty="0">
                <a:solidFill>
                  <a:schemeClr val="dk1"/>
                </a:solidFill>
                <a:latin typeface="Calibri"/>
                <a:ea typeface="Calibri"/>
                <a:cs typeface="Calibri"/>
                <a:sym typeface="Calibri"/>
              </a:rPr>
              <a:t> France et aux </a:t>
            </a:r>
            <a:r>
              <a:rPr lang="en-US" b="1" dirty="0" err="1">
                <a:solidFill>
                  <a:schemeClr val="dk1"/>
                </a:solidFill>
                <a:latin typeface="Calibri"/>
                <a:ea typeface="Calibri"/>
                <a:cs typeface="Calibri"/>
                <a:sym typeface="Calibri"/>
              </a:rPr>
              <a:t>Etats</a:t>
            </a:r>
            <a:r>
              <a:rPr lang="en-US" b="1" dirty="0">
                <a:solidFill>
                  <a:schemeClr val="dk1"/>
                </a:solidFill>
                <a:latin typeface="Calibri"/>
                <a:ea typeface="Calibri"/>
                <a:cs typeface="Calibri"/>
                <a:sym typeface="Calibri"/>
              </a:rPr>
              <a:t>-Unis?</a:t>
            </a:r>
          </a:p>
          <a:p>
            <a:pPr algn="just">
              <a:spcBef>
                <a:spcPts val="450"/>
              </a:spcBef>
            </a:pPr>
            <a:r>
              <a:rPr lang="en-US" dirty="0" err="1">
                <a:solidFill>
                  <a:schemeClr val="dk1"/>
                </a:solidFill>
                <a:latin typeface="Calibri"/>
                <a:ea typeface="Calibri"/>
                <a:cs typeface="Calibri"/>
                <a:sym typeface="Calibri"/>
              </a:rPr>
              <a:t>Analyser</a:t>
            </a:r>
            <a:r>
              <a:rPr lang="en-US" dirty="0">
                <a:solidFill>
                  <a:schemeClr val="dk1"/>
                </a:solidFill>
                <a:latin typeface="Calibri"/>
                <a:ea typeface="Calibri"/>
                <a:cs typeface="Calibri"/>
                <a:sym typeface="Calibri"/>
              </a:rPr>
              <a:t> les </a:t>
            </a:r>
            <a:r>
              <a:rPr lang="en-US" dirty="0" err="1">
                <a:solidFill>
                  <a:schemeClr val="dk1"/>
                </a:solidFill>
                <a:latin typeface="Calibri"/>
                <a:ea typeface="Calibri"/>
                <a:cs typeface="Calibri"/>
                <a:sym typeface="Calibri"/>
              </a:rPr>
              <a:t>similarités</a:t>
            </a:r>
            <a:r>
              <a:rPr lang="en-US" dirty="0">
                <a:solidFill>
                  <a:schemeClr val="dk1"/>
                </a:solidFill>
                <a:latin typeface="Calibri"/>
                <a:ea typeface="Calibri"/>
                <a:cs typeface="Calibri"/>
                <a:sym typeface="Calibri"/>
              </a:rPr>
              <a:t> et les </a:t>
            </a:r>
            <a:r>
              <a:rPr lang="en-US" dirty="0" err="1">
                <a:solidFill>
                  <a:schemeClr val="dk1"/>
                </a:solidFill>
                <a:latin typeface="Calibri"/>
                <a:ea typeface="Calibri"/>
                <a:cs typeface="Calibri"/>
                <a:sym typeface="Calibri"/>
              </a:rPr>
              <a:t>différences</a:t>
            </a:r>
            <a:r>
              <a:rPr lang="en-US" dirty="0">
                <a:solidFill>
                  <a:schemeClr val="dk1"/>
                </a:solidFill>
                <a:latin typeface="Calibri"/>
                <a:ea typeface="Calibri"/>
                <a:cs typeface="Calibri"/>
                <a:sym typeface="Calibri"/>
              </a:rPr>
              <a:t> dans la </a:t>
            </a:r>
            <a:r>
              <a:rPr lang="en-US" dirty="0" err="1">
                <a:solidFill>
                  <a:schemeClr val="dk1"/>
                </a:solidFill>
                <a:latin typeface="Calibri"/>
                <a:ea typeface="Calibri"/>
                <a:cs typeface="Calibri"/>
                <a:sym typeface="Calibri"/>
              </a:rPr>
              <a:t>définition</a:t>
            </a:r>
            <a:r>
              <a:rPr lang="en-US" dirty="0">
                <a:solidFill>
                  <a:schemeClr val="dk1"/>
                </a:solidFill>
                <a:latin typeface="Calibri"/>
                <a:ea typeface="Calibri"/>
                <a:cs typeface="Calibri"/>
                <a:sym typeface="Calibri"/>
              </a:rPr>
              <a:t>, mise </a:t>
            </a:r>
            <a:r>
              <a:rPr lang="en-US" dirty="0" err="1">
                <a:solidFill>
                  <a:schemeClr val="dk1"/>
                </a:solidFill>
                <a:latin typeface="Calibri"/>
                <a:ea typeface="Calibri"/>
                <a:cs typeface="Calibri"/>
                <a:sym typeface="Calibri"/>
              </a:rPr>
              <a:t>en</a:t>
            </a:r>
            <a:r>
              <a:rPr lang="en-US" dirty="0">
                <a:solidFill>
                  <a:schemeClr val="dk1"/>
                </a:solidFill>
                <a:latin typeface="Calibri"/>
                <a:ea typeface="Calibri"/>
                <a:cs typeface="Calibri"/>
                <a:sym typeface="Calibri"/>
              </a:rPr>
              <a:t> oeuvre et </a:t>
            </a:r>
            <a:r>
              <a:rPr lang="en-US" dirty="0" err="1">
                <a:solidFill>
                  <a:schemeClr val="dk1"/>
                </a:solidFill>
                <a:latin typeface="Calibri"/>
                <a:ea typeface="Calibri"/>
                <a:cs typeface="Calibri"/>
                <a:sym typeface="Calibri"/>
              </a:rPr>
              <a:t>évaluation</a:t>
            </a:r>
            <a:r>
              <a:rPr lang="en-US" dirty="0">
                <a:solidFill>
                  <a:schemeClr val="dk1"/>
                </a:solidFill>
                <a:latin typeface="Calibri"/>
                <a:ea typeface="Calibri"/>
                <a:cs typeface="Calibri"/>
                <a:sym typeface="Calibri"/>
              </a:rPr>
              <a:t> des </a:t>
            </a:r>
            <a:r>
              <a:rPr lang="en-US" dirty="0" err="1">
                <a:solidFill>
                  <a:schemeClr val="dk1"/>
                </a:solidFill>
                <a:latin typeface="Calibri"/>
                <a:ea typeface="Calibri"/>
                <a:cs typeface="Calibri"/>
                <a:sym typeface="Calibri"/>
              </a:rPr>
              <a:t>SfN</a:t>
            </a:r>
            <a:r>
              <a:rPr lang="en-US" dirty="0">
                <a:solidFill>
                  <a:schemeClr val="dk1"/>
                </a:solidFill>
                <a:latin typeface="Calibri"/>
                <a:ea typeface="Calibri"/>
                <a:cs typeface="Calibri"/>
                <a:sym typeface="Calibri"/>
              </a:rPr>
              <a:t>/</a:t>
            </a:r>
            <a:r>
              <a:rPr lang="en-US" dirty="0" err="1">
                <a:solidFill>
                  <a:schemeClr val="dk1"/>
                </a:solidFill>
                <a:latin typeface="Calibri"/>
                <a:ea typeface="Calibri"/>
                <a:cs typeface="Calibri"/>
                <a:sym typeface="Calibri"/>
              </a:rPr>
              <a:t>NbS</a:t>
            </a:r>
            <a:r>
              <a:rPr lang="en-US" dirty="0">
                <a:solidFill>
                  <a:schemeClr val="dk1"/>
                </a:solidFill>
                <a:latin typeface="Calibri"/>
                <a:ea typeface="Calibri"/>
                <a:cs typeface="Calibri"/>
                <a:sym typeface="Calibri"/>
              </a:rPr>
              <a:t> pour la gestion du </a:t>
            </a:r>
            <a:r>
              <a:rPr lang="en-US" dirty="0" err="1">
                <a:solidFill>
                  <a:schemeClr val="dk1"/>
                </a:solidFill>
                <a:latin typeface="Calibri"/>
                <a:ea typeface="Calibri"/>
                <a:cs typeface="Calibri"/>
                <a:sym typeface="Calibri"/>
              </a:rPr>
              <a:t>risque</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inondation</a:t>
            </a:r>
            <a:r>
              <a:rPr lang="en-US" dirty="0">
                <a:solidFill>
                  <a:schemeClr val="dk1"/>
                </a:solidFill>
                <a:latin typeface="Calibri"/>
                <a:ea typeface="Calibri"/>
                <a:cs typeface="Calibri"/>
                <a:sym typeface="Calibri"/>
              </a:rPr>
              <a:t>.</a:t>
            </a:r>
            <a:endParaRPr dirty="0"/>
          </a:p>
        </p:txBody>
      </p:sp>
      <p:sp>
        <p:nvSpPr>
          <p:cNvPr id="2" name="TextBox 1">
            <a:extLst>
              <a:ext uri="{FF2B5EF4-FFF2-40B4-BE49-F238E27FC236}">
                <a16:creationId xmlns:a16="http://schemas.microsoft.com/office/drawing/2014/main" id="{AAC83E27-556A-D9FC-44CC-C679C06BD9A0}"/>
              </a:ext>
            </a:extLst>
          </p:cNvPr>
          <p:cNvSpPr txBox="1"/>
          <p:nvPr/>
        </p:nvSpPr>
        <p:spPr>
          <a:xfrm>
            <a:off x="507150" y="3360420"/>
            <a:ext cx="8442541" cy="2654573"/>
          </a:xfrm>
          <a:prstGeom prst="rect">
            <a:avLst/>
          </a:prstGeom>
          <a:noFill/>
        </p:spPr>
        <p:txBody>
          <a:bodyPr wrap="square" rtlCol="0">
            <a:spAutoFit/>
          </a:bodyPr>
          <a:lstStyle/>
          <a:p>
            <a:pPr marL="257175" indent="-257175">
              <a:buFont typeface="Arial" panose="020B0604020202020204" pitchFamily="34" charset="0"/>
              <a:buChar char="•"/>
            </a:pPr>
            <a:r>
              <a:rPr lang="fr-FR" dirty="0">
                <a:solidFill>
                  <a:schemeClr val="dk1"/>
                </a:solidFill>
                <a:latin typeface="Calibri"/>
                <a:cs typeface="Calibri"/>
              </a:rPr>
              <a:t>Analyse à plusieurs échelles</a:t>
            </a:r>
          </a:p>
          <a:p>
            <a:pPr marL="600075" lvl="1" indent="-257175">
              <a:buFont typeface="Arial" panose="020B0604020202020204" pitchFamily="34" charset="0"/>
              <a:buChar char="•"/>
            </a:pPr>
            <a:r>
              <a:rPr lang="fr-FR" dirty="0">
                <a:solidFill>
                  <a:schemeClr val="dk1"/>
                </a:solidFill>
                <a:latin typeface="Calibri"/>
                <a:cs typeface="Calibri"/>
              </a:rPr>
              <a:t>Internationale et européenne : thèse de Julien </a:t>
            </a:r>
            <a:r>
              <a:rPr lang="fr-FR" dirty="0" err="1">
                <a:solidFill>
                  <a:schemeClr val="dk1"/>
                </a:solidFill>
                <a:latin typeface="Calibri"/>
                <a:cs typeface="Calibri"/>
              </a:rPr>
              <a:t>Pelet</a:t>
            </a:r>
            <a:r>
              <a:rPr lang="fr-FR" dirty="0">
                <a:solidFill>
                  <a:schemeClr val="dk1"/>
                </a:solidFill>
                <a:latin typeface="Calibri"/>
                <a:cs typeface="Calibri"/>
              </a:rPr>
              <a:t> </a:t>
            </a:r>
          </a:p>
          <a:p>
            <a:pPr marL="600075" lvl="1" indent="-257175">
              <a:buFont typeface="Arial" panose="020B0604020202020204" pitchFamily="34" charset="0"/>
              <a:buChar char="•"/>
            </a:pPr>
            <a:r>
              <a:rPr lang="fr-FR" dirty="0">
                <a:solidFill>
                  <a:schemeClr val="dk1"/>
                </a:solidFill>
                <a:latin typeface="Calibri"/>
                <a:cs typeface="Calibri"/>
              </a:rPr>
              <a:t>Nationales : institutionnalisations nationales</a:t>
            </a:r>
          </a:p>
          <a:p>
            <a:pPr marL="600075" lvl="1" indent="-257175">
              <a:spcAft>
                <a:spcPts val="900"/>
              </a:spcAft>
              <a:buFont typeface="Arial" panose="020B0604020202020204" pitchFamily="34" charset="0"/>
              <a:buChar char="•"/>
            </a:pPr>
            <a:r>
              <a:rPr lang="fr-FR" dirty="0">
                <a:solidFill>
                  <a:schemeClr val="dk1"/>
                </a:solidFill>
                <a:latin typeface="Calibri"/>
                <a:cs typeface="Calibri"/>
              </a:rPr>
              <a:t>Locales </a:t>
            </a:r>
          </a:p>
          <a:p>
            <a:pPr marL="257175" indent="-257175">
              <a:buFont typeface="Arial" panose="020B0604020202020204" pitchFamily="34" charset="0"/>
              <a:buChar char="•"/>
            </a:pPr>
            <a:r>
              <a:rPr lang="fr-FR" dirty="0">
                <a:solidFill>
                  <a:schemeClr val="dk1"/>
                </a:solidFill>
                <a:latin typeface="Calibri"/>
                <a:cs typeface="Calibri"/>
              </a:rPr>
              <a:t>Cas d’études</a:t>
            </a:r>
          </a:p>
          <a:p>
            <a:pPr marL="600075" lvl="1" indent="-257175">
              <a:buFont typeface="Arial" panose="020B0604020202020204" pitchFamily="34" charset="0"/>
              <a:buChar char="•"/>
            </a:pPr>
            <a:r>
              <a:rPr lang="fr-FR" dirty="0">
                <a:solidFill>
                  <a:schemeClr val="dk1"/>
                </a:solidFill>
                <a:latin typeface="Calibri"/>
                <a:cs typeface="Calibri"/>
              </a:rPr>
              <a:t>Gouvernance (</a:t>
            </a:r>
            <a:r>
              <a:rPr lang="fr-FR" dirty="0" err="1">
                <a:solidFill>
                  <a:schemeClr val="dk1"/>
                </a:solidFill>
                <a:latin typeface="Calibri"/>
                <a:cs typeface="Calibri"/>
              </a:rPr>
              <a:t>transectorielle</a:t>
            </a:r>
            <a:r>
              <a:rPr lang="fr-FR" dirty="0">
                <a:solidFill>
                  <a:schemeClr val="dk1"/>
                </a:solidFill>
                <a:latin typeface="Calibri"/>
                <a:cs typeface="Calibri"/>
              </a:rPr>
              <a:t> et participation)</a:t>
            </a:r>
          </a:p>
          <a:p>
            <a:pPr marL="600075" lvl="1" indent="-257175">
              <a:buFont typeface="Arial" panose="020B0604020202020204" pitchFamily="34" charset="0"/>
              <a:buChar char="•"/>
            </a:pPr>
            <a:r>
              <a:rPr lang="fr-FR" dirty="0">
                <a:solidFill>
                  <a:schemeClr val="dk1"/>
                </a:solidFill>
                <a:latin typeface="Calibri"/>
                <a:cs typeface="Calibri"/>
              </a:rPr>
              <a:t>Représentations</a:t>
            </a:r>
          </a:p>
          <a:p>
            <a:pPr marL="600075" lvl="1" indent="-257175">
              <a:buFont typeface="Arial" panose="020B0604020202020204" pitchFamily="34" charset="0"/>
              <a:buChar char="•"/>
            </a:pPr>
            <a:r>
              <a:rPr lang="fr-FR" dirty="0">
                <a:solidFill>
                  <a:schemeClr val="dk1"/>
                </a:solidFill>
                <a:latin typeface="Calibri"/>
                <a:cs typeface="Calibri"/>
              </a:rPr>
              <a:t>Maintenance et Evaluation des effets</a:t>
            </a:r>
          </a:p>
          <a:p>
            <a:pPr marL="646510" lvl="1">
              <a:buFont typeface="Arial" panose="020B0604020202020204" pitchFamily="34" charset="0"/>
              <a:buChar char="•"/>
            </a:pPr>
            <a:endParaRPr lang="en-US" sz="1500" dirty="0"/>
          </a:p>
        </p:txBody>
      </p:sp>
    </p:spTree>
    <p:extLst>
      <p:ext uri="{BB962C8B-B14F-4D97-AF65-F5344CB8AC3E}">
        <p14:creationId xmlns:p14="http://schemas.microsoft.com/office/powerpoint/2010/main" val="1087429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2" name="Google Shape;402;p14" descr="Graphical user interface, map&#10;&#10;Description automatically generated"/>
          <p:cNvPicPr preferRelativeResize="0"/>
          <p:nvPr/>
        </p:nvPicPr>
        <p:blipFill rotWithShape="1">
          <a:blip r:embed="rId3">
            <a:alphaModFix/>
          </a:blip>
          <a:srcRect r="51565"/>
          <a:stretch/>
        </p:blipFill>
        <p:spPr>
          <a:xfrm>
            <a:off x="89502" y="2337537"/>
            <a:ext cx="4428874" cy="2495619"/>
          </a:xfrm>
          <a:prstGeom prst="rect">
            <a:avLst/>
          </a:prstGeom>
          <a:noFill/>
          <a:ln>
            <a:noFill/>
          </a:ln>
        </p:spPr>
      </p:pic>
      <p:sp>
        <p:nvSpPr>
          <p:cNvPr id="403" name="Google Shape;403;p14"/>
          <p:cNvSpPr txBox="1"/>
          <p:nvPr/>
        </p:nvSpPr>
        <p:spPr>
          <a:xfrm>
            <a:off x="1703247" y="2026151"/>
            <a:ext cx="1105080" cy="346218"/>
          </a:xfrm>
          <a:prstGeom prst="rect">
            <a:avLst/>
          </a:prstGeom>
          <a:noFill/>
          <a:ln>
            <a:noFill/>
          </a:ln>
        </p:spPr>
        <p:txBody>
          <a:bodyPr spcFirstLastPara="1" wrap="square" lIns="68569" tIns="34275" rIns="68569" bIns="34275" anchor="t" anchorCtr="0">
            <a:spAutoFit/>
          </a:bodyPr>
          <a:lstStyle/>
          <a:p>
            <a:r>
              <a:rPr lang="en-US" dirty="0">
                <a:solidFill>
                  <a:schemeClr val="dk1"/>
                </a:solidFill>
                <a:latin typeface="Calibri"/>
                <a:cs typeface="Calibri"/>
                <a:sym typeface="Calibri"/>
              </a:rPr>
              <a:t>États-Unis</a:t>
            </a:r>
            <a:endParaRPr sz="1350" dirty="0"/>
          </a:p>
        </p:txBody>
      </p:sp>
      <p:sp>
        <p:nvSpPr>
          <p:cNvPr id="404" name="Google Shape;404;p14"/>
          <p:cNvSpPr txBox="1"/>
          <p:nvPr/>
        </p:nvSpPr>
        <p:spPr>
          <a:xfrm>
            <a:off x="6385385" y="2870032"/>
            <a:ext cx="695143" cy="484718"/>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Calibri"/>
                <a:ea typeface="Calibri"/>
                <a:cs typeface="Calibri"/>
                <a:sym typeface="Calibri"/>
              </a:rPr>
              <a:t>FRANCE</a:t>
            </a:r>
            <a:endParaRPr sz="1350"/>
          </a:p>
        </p:txBody>
      </p:sp>
      <p:sp>
        <p:nvSpPr>
          <p:cNvPr id="405" name="Google Shape;405;p14"/>
          <p:cNvSpPr txBox="1"/>
          <p:nvPr/>
        </p:nvSpPr>
        <p:spPr>
          <a:xfrm>
            <a:off x="6393307" y="4799007"/>
            <a:ext cx="2310938" cy="184636"/>
          </a:xfrm>
          <a:prstGeom prst="rect">
            <a:avLst/>
          </a:prstGeom>
          <a:noFill/>
          <a:ln>
            <a:noFill/>
          </a:ln>
        </p:spPr>
        <p:txBody>
          <a:bodyPr spcFirstLastPara="1" wrap="square" lIns="68569" tIns="34275" rIns="68569" bIns="34275" anchor="t" anchorCtr="0">
            <a:spAutoFit/>
          </a:bodyPr>
          <a:lstStyle/>
          <a:p>
            <a:pPr algn="r"/>
            <a:r>
              <a:rPr lang="en-US" sz="750">
                <a:solidFill>
                  <a:srgbClr val="BFBFBF"/>
                </a:solidFill>
                <a:latin typeface="Calibri"/>
                <a:ea typeface="Calibri"/>
                <a:cs typeface="Calibri"/>
                <a:sym typeface="Calibri"/>
              </a:rPr>
              <a:t>Background Image: ESRI</a:t>
            </a:r>
            <a:endParaRPr sz="750">
              <a:solidFill>
                <a:srgbClr val="BFBFBF"/>
              </a:solidFill>
              <a:highlight>
                <a:srgbClr val="FFFF00"/>
              </a:highlight>
              <a:latin typeface="Calibri"/>
              <a:ea typeface="Calibri"/>
              <a:cs typeface="Calibri"/>
              <a:sym typeface="Calibri"/>
            </a:endParaRPr>
          </a:p>
        </p:txBody>
      </p:sp>
      <p:pic>
        <p:nvPicPr>
          <p:cNvPr id="406" name="Google Shape;406;p14" descr="Map&#10;&#10;Description automatically generated"/>
          <p:cNvPicPr preferRelativeResize="0"/>
          <p:nvPr/>
        </p:nvPicPr>
        <p:blipFill rotWithShape="1">
          <a:blip r:embed="rId4">
            <a:alphaModFix/>
          </a:blip>
          <a:srcRect r="3102"/>
          <a:stretch/>
        </p:blipFill>
        <p:spPr>
          <a:xfrm>
            <a:off x="4541996" y="2372369"/>
            <a:ext cx="4320482" cy="2425955"/>
          </a:xfrm>
          <a:prstGeom prst="rect">
            <a:avLst/>
          </a:prstGeom>
          <a:noFill/>
          <a:ln>
            <a:noFill/>
          </a:ln>
        </p:spPr>
      </p:pic>
      <p:sp>
        <p:nvSpPr>
          <p:cNvPr id="407" name="Google Shape;407;p14"/>
          <p:cNvSpPr/>
          <p:nvPr/>
        </p:nvSpPr>
        <p:spPr>
          <a:xfrm>
            <a:off x="5658598" y="3537012"/>
            <a:ext cx="47528" cy="43324"/>
          </a:xfrm>
          <a:prstGeom prst="ellipse">
            <a:avLst/>
          </a:prstGeom>
          <a:solidFill>
            <a:srgbClr val="FF0000"/>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09" name="Google Shape;409;p14"/>
          <p:cNvSpPr/>
          <p:nvPr/>
        </p:nvSpPr>
        <p:spPr>
          <a:xfrm>
            <a:off x="6090699" y="3925635"/>
            <a:ext cx="47475" cy="43425"/>
          </a:xfrm>
          <a:prstGeom prst="ellipse">
            <a:avLst/>
          </a:prstGeom>
          <a:solidFill>
            <a:srgbClr val="FF0000"/>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10" name="Google Shape;410;p14"/>
          <p:cNvSpPr/>
          <p:nvPr/>
        </p:nvSpPr>
        <p:spPr>
          <a:xfrm>
            <a:off x="5922150" y="3655707"/>
            <a:ext cx="47528" cy="43324"/>
          </a:xfrm>
          <a:prstGeom prst="ellipse">
            <a:avLst/>
          </a:prstGeom>
          <a:solidFill>
            <a:srgbClr val="FF0000"/>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11" name="Google Shape;411;p14"/>
          <p:cNvSpPr txBox="1"/>
          <p:nvPr/>
        </p:nvSpPr>
        <p:spPr>
          <a:xfrm>
            <a:off x="5922151" y="3483007"/>
            <a:ext cx="811424" cy="253885"/>
          </a:xfrm>
          <a:prstGeom prst="rect">
            <a:avLst/>
          </a:prstGeom>
          <a:noFill/>
          <a:ln>
            <a:noFill/>
          </a:ln>
        </p:spPr>
        <p:txBody>
          <a:bodyPr spcFirstLastPara="1" wrap="square" lIns="68569" tIns="34275" rIns="68569" bIns="34275" anchor="t" anchorCtr="0">
            <a:spAutoFit/>
          </a:bodyPr>
          <a:lstStyle/>
          <a:p>
            <a:pPr algn="ctr"/>
            <a:r>
              <a:rPr lang="en-US" sz="1200" b="1" dirty="0">
                <a:solidFill>
                  <a:schemeClr val="dk1"/>
                </a:solidFill>
                <a:latin typeface="Calibri"/>
                <a:ea typeface="Calibri"/>
                <a:cs typeface="Calibri"/>
                <a:sym typeface="Calibri"/>
              </a:rPr>
              <a:t>Val </a:t>
            </a:r>
            <a:r>
              <a:rPr lang="en-US" sz="1200" b="1" dirty="0" err="1">
                <a:solidFill>
                  <a:schemeClr val="dk1"/>
                </a:solidFill>
                <a:latin typeface="Calibri"/>
                <a:ea typeface="Calibri"/>
                <a:cs typeface="Calibri"/>
                <a:sym typeface="Calibri"/>
              </a:rPr>
              <a:t>d’Allier</a:t>
            </a:r>
            <a:endParaRPr sz="1350" dirty="0"/>
          </a:p>
        </p:txBody>
      </p:sp>
      <p:sp>
        <p:nvSpPr>
          <p:cNvPr id="412" name="Google Shape;412;p14"/>
          <p:cNvSpPr txBox="1"/>
          <p:nvPr/>
        </p:nvSpPr>
        <p:spPr>
          <a:xfrm>
            <a:off x="5194722" y="3274375"/>
            <a:ext cx="578620" cy="253885"/>
          </a:xfrm>
          <a:prstGeom prst="rect">
            <a:avLst/>
          </a:prstGeom>
          <a:noFill/>
          <a:ln>
            <a:noFill/>
          </a:ln>
        </p:spPr>
        <p:txBody>
          <a:bodyPr spcFirstLastPara="1" wrap="square" lIns="68569" tIns="34275" rIns="68569" bIns="34275" anchor="t" anchorCtr="0">
            <a:spAutoFit/>
          </a:bodyPr>
          <a:lstStyle/>
          <a:p>
            <a:pPr algn="ctr"/>
            <a:r>
              <a:rPr lang="en-US" sz="1200" b="1">
                <a:solidFill>
                  <a:schemeClr val="dk1"/>
                </a:solidFill>
                <a:latin typeface="Calibri"/>
                <a:ea typeface="Calibri"/>
                <a:cs typeface="Calibri"/>
                <a:sym typeface="Calibri"/>
              </a:rPr>
              <a:t>Angers</a:t>
            </a:r>
            <a:endParaRPr sz="1350"/>
          </a:p>
        </p:txBody>
      </p:sp>
      <p:sp>
        <p:nvSpPr>
          <p:cNvPr id="413" name="Google Shape;413;p14"/>
          <p:cNvSpPr txBox="1"/>
          <p:nvPr/>
        </p:nvSpPr>
        <p:spPr>
          <a:xfrm>
            <a:off x="6138174" y="3212977"/>
            <a:ext cx="829410" cy="253885"/>
          </a:xfrm>
          <a:prstGeom prst="rect">
            <a:avLst/>
          </a:prstGeom>
          <a:noFill/>
          <a:ln>
            <a:noFill/>
          </a:ln>
        </p:spPr>
        <p:txBody>
          <a:bodyPr spcFirstLastPara="1" wrap="square" lIns="68569" tIns="34275" rIns="68569" bIns="34275" anchor="t" anchorCtr="0">
            <a:spAutoFit/>
          </a:bodyPr>
          <a:lstStyle/>
          <a:p>
            <a:pPr algn="ctr"/>
            <a:r>
              <a:rPr lang="en-US" sz="1200" b="1" dirty="0">
                <a:solidFill>
                  <a:schemeClr val="dk1"/>
                </a:solidFill>
                <a:latin typeface="Calibri"/>
                <a:ea typeface="Calibri"/>
                <a:cs typeface="Calibri"/>
                <a:sym typeface="Calibri"/>
              </a:rPr>
              <a:t>Strasbourg</a:t>
            </a:r>
            <a:endParaRPr sz="1350" dirty="0"/>
          </a:p>
        </p:txBody>
      </p:sp>
      <p:sp>
        <p:nvSpPr>
          <p:cNvPr id="415" name="Google Shape;415;p14"/>
          <p:cNvSpPr txBox="1"/>
          <p:nvPr/>
        </p:nvSpPr>
        <p:spPr>
          <a:xfrm>
            <a:off x="5760132" y="3969060"/>
            <a:ext cx="783485" cy="461635"/>
          </a:xfrm>
          <a:prstGeom prst="rect">
            <a:avLst/>
          </a:prstGeom>
          <a:noFill/>
          <a:ln>
            <a:noFill/>
          </a:ln>
        </p:spPr>
        <p:txBody>
          <a:bodyPr spcFirstLastPara="1" wrap="square" lIns="68569" tIns="34275" rIns="68569" bIns="34275" anchor="t" anchorCtr="0">
            <a:spAutoFit/>
          </a:bodyPr>
          <a:lstStyle/>
          <a:p>
            <a:pPr algn="ctr"/>
            <a:r>
              <a:rPr lang="en-US" sz="1200" b="1" dirty="0">
                <a:solidFill>
                  <a:schemeClr val="dk1"/>
                </a:solidFill>
                <a:latin typeface="Calibri"/>
                <a:ea typeface="Calibri"/>
                <a:cs typeface="Calibri"/>
                <a:sym typeface="Calibri"/>
              </a:rPr>
              <a:t>Camargue</a:t>
            </a:r>
            <a:endParaRPr sz="1350" dirty="0"/>
          </a:p>
          <a:p>
            <a:endParaRPr sz="1350" dirty="0">
              <a:solidFill>
                <a:schemeClr val="dk1"/>
              </a:solidFill>
              <a:latin typeface="Calibri"/>
              <a:ea typeface="Calibri"/>
              <a:cs typeface="Calibri"/>
              <a:sym typeface="Calibri"/>
            </a:endParaRPr>
          </a:p>
        </p:txBody>
      </p:sp>
      <p:sp>
        <p:nvSpPr>
          <p:cNvPr id="416" name="Google Shape;416;p14"/>
          <p:cNvSpPr/>
          <p:nvPr/>
        </p:nvSpPr>
        <p:spPr>
          <a:xfrm>
            <a:off x="6252664" y="3401332"/>
            <a:ext cx="47528" cy="47657"/>
          </a:xfrm>
          <a:prstGeom prst="ellipse">
            <a:avLst/>
          </a:prstGeom>
          <a:solidFill>
            <a:srgbClr val="FF0000"/>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417" name="Google Shape;417;p14"/>
          <p:cNvSpPr txBox="1"/>
          <p:nvPr/>
        </p:nvSpPr>
        <p:spPr>
          <a:xfrm>
            <a:off x="6335674" y="1949470"/>
            <a:ext cx="1288136" cy="346218"/>
          </a:xfrm>
          <a:prstGeom prst="rect">
            <a:avLst/>
          </a:prstGeom>
          <a:noFill/>
          <a:ln>
            <a:noFill/>
          </a:ln>
        </p:spPr>
        <p:txBody>
          <a:bodyPr spcFirstLastPara="1" wrap="square" lIns="68569" tIns="34275" rIns="68569" bIns="34275" anchor="t" anchorCtr="0">
            <a:spAutoFit/>
          </a:bodyPr>
          <a:lstStyle/>
          <a:p>
            <a:pPr algn="ctr"/>
            <a:r>
              <a:rPr lang="en-US" dirty="0">
                <a:solidFill>
                  <a:schemeClr val="dk1"/>
                </a:solidFill>
                <a:latin typeface="Calibri"/>
                <a:ea typeface="Calibri"/>
                <a:cs typeface="Calibri"/>
                <a:sym typeface="Calibri"/>
              </a:rPr>
              <a:t>France</a:t>
            </a:r>
            <a:endParaRPr dirty="0"/>
          </a:p>
        </p:txBody>
      </p:sp>
      <p:sp>
        <p:nvSpPr>
          <p:cNvPr id="418" name="Google Shape;418;p14"/>
          <p:cNvSpPr txBox="1">
            <a:spLocks noGrp="1"/>
          </p:cNvSpPr>
          <p:nvPr>
            <p:ph type="title"/>
          </p:nvPr>
        </p:nvSpPr>
        <p:spPr>
          <a:xfrm>
            <a:off x="817545" y="990749"/>
            <a:ext cx="7886700" cy="994172"/>
          </a:xfrm>
          <a:prstGeom prst="rect">
            <a:avLst/>
          </a:prstGeom>
          <a:noFill/>
          <a:ln>
            <a:noFill/>
          </a:ln>
        </p:spPr>
        <p:txBody>
          <a:bodyPr spcFirstLastPara="1" vert="horz" wrap="square" lIns="68569" tIns="34275" rIns="68569" bIns="34275" rtlCol="0" anchor="ctr" anchorCtr="0">
            <a:normAutofit/>
          </a:bodyPr>
          <a:lstStyle/>
          <a:p>
            <a:pPr marL="0" indent="0">
              <a:buClr>
                <a:schemeClr val="dk1"/>
              </a:buClr>
              <a:buSzPts val="4400"/>
            </a:pPr>
            <a:r>
              <a:rPr lang="en-US" sz="2700" dirty="0">
                <a:solidFill>
                  <a:srgbClr val="31849B"/>
                </a:solidFill>
              </a:rPr>
              <a:t> </a:t>
            </a:r>
            <a:r>
              <a:rPr lang="en-US" sz="3200" dirty="0">
                <a:solidFill>
                  <a:srgbClr val="31849B"/>
                </a:solidFill>
              </a:rPr>
              <a:t>Cas </a:t>
            </a:r>
            <a:r>
              <a:rPr lang="en-US" sz="3200" dirty="0" err="1">
                <a:solidFill>
                  <a:srgbClr val="31849B"/>
                </a:solidFill>
              </a:rPr>
              <a:t>d’études</a:t>
            </a:r>
            <a:endParaRPr sz="2700" dirty="0">
              <a:solidFill>
                <a:srgbClr val="31849B"/>
              </a:solidFill>
            </a:endParaRPr>
          </a:p>
        </p:txBody>
      </p:sp>
      <p:sp>
        <p:nvSpPr>
          <p:cNvPr id="2" name="Ellipse 1"/>
          <p:cNvSpPr/>
          <p:nvPr/>
        </p:nvSpPr>
        <p:spPr>
          <a:xfrm>
            <a:off x="564217" y="3577207"/>
            <a:ext cx="34289" cy="34289"/>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4" name="Connecteur droit 3"/>
          <p:cNvCxnSpPr/>
          <p:nvPr/>
        </p:nvCxnSpPr>
        <p:spPr>
          <a:xfrm flipV="1">
            <a:off x="611103" y="3464811"/>
            <a:ext cx="613783" cy="126958"/>
          </a:xfrm>
          <a:prstGeom prst="line">
            <a:avLst/>
          </a:prstGeom>
          <a:ln w="3175"/>
        </p:spPr>
        <p:style>
          <a:lnRef idx="1">
            <a:schemeClr val="dk1"/>
          </a:lnRef>
          <a:fillRef idx="0">
            <a:schemeClr val="dk1"/>
          </a:fillRef>
          <a:effectRef idx="0">
            <a:schemeClr val="dk1"/>
          </a:effectRef>
          <a:fontRef idx="minor">
            <a:schemeClr val="tx1"/>
          </a:fontRef>
        </p:style>
      </p:cxnSp>
      <p:sp>
        <p:nvSpPr>
          <p:cNvPr id="5" name="ZoneTexte 4"/>
          <p:cNvSpPr txBox="1"/>
          <p:nvPr/>
        </p:nvSpPr>
        <p:spPr>
          <a:xfrm>
            <a:off x="1243985" y="3256549"/>
            <a:ext cx="1238031" cy="276999"/>
          </a:xfrm>
          <a:prstGeom prst="rect">
            <a:avLst/>
          </a:prstGeom>
          <a:noFill/>
        </p:spPr>
        <p:txBody>
          <a:bodyPr wrap="none" rtlCol="0">
            <a:spAutoFit/>
          </a:bodyPr>
          <a:lstStyle/>
          <a:p>
            <a:r>
              <a:rPr lang="fr-FR" sz="1200" b="1" dirty="0" err="1"/>
              <a:t>Cosumnes</a:t>
            </a:r>
            <a:r>
              <a:rPr lang="fr-FR" sz="1200" b="1" dirty="0"/>
              <a:t> River </a:t>
            </a:r>
          </a:p>
        </p:txBody>
      </p:sp>
    </p:spTree>
    <p:extLst>
      <p:ext uri="{BB962C8B-B14F-4D97-AF65-F5344CB8AC3E}">
        <p14:creationId xmlns:p14="http://schemas.microsoft.com/office/powerpoint/2010/main" val="394452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4DE264-3E7B-2071-DA97-08FB8F3A77E2}"/>
              </a:ext>
            </a:extLst>
          </p:cNvPr>
          <p:cNvSpPr>
            <a:spLocks noGrp="1"/>
          </p:cNvSpPr>
          <p:nvPr>
            <p:ph type="title"/>
          </p:nvPr>
        </p:nvSpPr>
        <p:spPr/>
        <p:txBody>
          <a:bodyPr>
            <a:normAutofit/>
          </a:bodyPr>
          <a:lstStyle/>
          <a:p>
            <a:r>
              <a:rPr lang="x-none" sz="3200" dirty="0">
                <a:solidFill>
                  <a:srgbClr val="31849B"/>
                </a:solidFill>
              </a:rPr>
              <a:t>Méthodologie</a:t>
            </a:r>
          </a:p>
        </p:txBody>
      </p:sp>
      <p:sp>
        <p:nvSpPr>
          <p:cNvPr id="3" name="Espace réservé du contenu 2">
            <a:extLst>
              <a:ext uri="{FF2B5EF4-FFF2-40B4-BE49-F238E27FC236}">
                <a16:creationId xmlns:a16="http://schemas.microsoft.com/office/drawing/2014/main" id="{2D44AD58-8C4C-B719-C542-DD11AB7FE2EB}"/>
              </a:ext>
            </a:extLst>
          </p:cNvPr>
          <p:cNvSpPr>
            <a:spLocks noGrp="1"/>
          </p:cNvSpPr>
          <p:nvPr>
            <p:ph idx="1"/>
          </p:nvPr>
        </p:nvSpPr>
        <p:spPr>
          <a:xfrm>
            <a:off x="209520" y="1775724"/>
            <a:ext cx="4282011" cy="3795474"/>
          </a:xfrm>
        </p:spPr>
        <p:txBody>
          <a:bodyPr anchor="ctr">
            <a:normAutofit fontScale="85000" lnSpcReduction="10000"/>
          </a:bodyPr>
          <a:lstStyle/>
          <a:p>
            <a:r>
              <a:rPr lang="x-none" dirty="0"/>
              <a:t>Entretiens qualitatifs</a:t>
            </a:r>
          </a:p>
          <a:p>
            <a:pPr>
              <a:spcBef>
                <a:spcPts val="1200"/>
              </a:spcBef>
            </a:pPr>
            <a:r>
              <a:rPr lang="x-none" dirty="0"/>
              <a:t>Visites de terrain</a:t>
            </a:r>
          </a:p>
          <a:p>
            <a:pPr>
              <a:spcBef>
                <a:spcPts val="1200"/>
              </a:spcBef>
            </a:pPr>
            <a:r>
              <a:rPr lang="x-none" dirty="0"/>
              <a:t>Observation participante</a:t>
            </a:r>
          </a:p>
          <a:p>
            <a:pPr>
              <a:spcBef>
                <a:spcPts val="1200"/>
              </a:spcBef>
            </a:pPr>
            <a:r>
              <a:rPr lang="x-none" dirty="0"/>
              <a:t>Analyse documentaire</a:t>
            </a:r>
          </a:p>
          <a:p>
            <a:pPr>
              <a:spcBef>
                <a:spcPts val="1200"/>
              </a:spcBef>
            </a:pPr>
            <a:r>
              <a:rPr lang="x-none" dirty="0"/>
              <a:t>Enquête quantitative</a:t>
            </a:r>
          </a:p>
          <a:p>
            <a:pPr marL="135890" lvl="1" indent="0">
              <a:spcBef>
                <a:spcPts val="1200"/>
              </a:spcBef>
              <a:buNone/>
            </a:pPr>
            <a:r>
              <a:rPr lang="x-none" i="1" dirty="0"/>
              <a:t>Perception des SfN par les habitants sur les cas urbains (Strasbourg et Angers)</a:t>
            </a:r>
            <a:endParaRPr lang="x-none" i="1" dirty="0">
              <a:ea typeface="Calibri"/>
              <a:cs typeface="Calibri"/>
            </a:endParaRPr>
          </a:p>
          <a:p>
            <a:r>
              <a:rPr lang="x-none" dirty="0"/>
              <a:t>Comité d’experts (1 réunion /an)</a:t>
            </a:r>
          </a:p>
          <a:p>
            <a:r>
              <a:rPr lang="x-none" dirty="0"/>
              <a:t>Mobilité chercheurs</a:t>
            </a:r>
          </a:p>
        </p:txBody>
      </p:sp>
      <p:pic>
        <p:nvPicPr>
          <p:cNvPr id="5" name="Image 4" descr="Une image contenant habits, plein air, personne, arbre&#10;&#10;Description générée automatiquement">
            <a:extLst>
              <a:ext uri="{FF2B5EF4-FFF2-40B4-BE49-F238E27FC236}">
                <a16:creationId xmlns:a16="http://schemas.microsoft.com/office/drawing/2014/main" id="{CC26DEA9-A0F2-6391-E42E-DEBE866504A8}"/>
              </a:ext>
            </a:extLst>
          </p:cNvPr>
          <p:cNvPicPr>
            <a:picLocks noChangeAspect="1"/>
          </p:cNvPicPr>
          <p:nvPr/>
        </p:nvPicPr>
        <p:blipFill>
          <a:blip r:embed="rId3"/>
          <a:stretch>
            <a:fillRect/>
          </a:stretch>
        </p:blipFill>
        <p:spPr>
          <a:xfrm>
            <a:off x="6214054" y="1648953"/>
            <a:ext cx="2699344" cy="2024508"/>
          </a:xfrm>
          <a:prstGeom prst="rect">
            <a:avLst/>
          </a:prstGeom>
        </p:spPr>
      </p:pic>
      <p:pic>
        <p:nvPicPr>
          <p:cNvPr id="7" name="Image 6" descr="Une image contenant texte, capture d’écran, Police, graphisme&#10;&#10;Description générée automatiquement">
            <a:extLst>
              <a:ext uri="{FF2B5EF4-FFF2-40B4-BE49-F238E27FC236}">
                <a16:creationId xmlns:a16="http://schemas.microsoft.com/office/drawing/2014/main" id="{955442E2-DF58-F082-A5E7-25D6784B25B2}"/>
              </a:ext>
            </a:extLst>
          </p:cNvPr>
          <p:cNvPicPr>
            <a:picLocks noChangeAspect="1"/>
          </p:cNvPicPr>
          <p:nvPr/>
        </p:nvPicPr>
        <p:blipFill>
          <a:blip r:embed="rId4"/>
          <a:stretch>
            <a:fillRect/>
          </a:stretch>
        </p:blipFill>
        <p:spPr>
          <a:xfrm>
            <a:off x="4353548" y="1648953"/>
            <a:ext cx="1655960" cy="2142198"/>
          </a:xfrm>
          <a:prstGeom prst="rect">
            <a:avLst/>
          </a:prstGeom>
        </p:spPr>
      </p:pic>
      <p:pic>
        <p:nvPicPr>
          <p:cNvPr id="9" name="Image 8" descr="Une image contenant texte, capture d’écran, Police, conception&#10;&#10;Description générée automatiquement">
            <a:extLst>
              <a:ext uri="{FF2B5EF4-FFF2-40B4-BE49-F238E27FC236}">
                <a16:creationId xmlns:a16="http://schemas.microsoft.com/office/drawing/2014/main" id="{215E2AD6-1DC7-962D-E4E3-D4CF46AD8172}"/>
              </a:ext>
            </a:extLst>
          </p:cNvPr>
          <p:cNvPicPr>
            <a:picLocks noChangeAspect="1"/>
          </p:cNvPicPr>
          <p:nvPr/>
        </p:nvPicPr>
        <p:blipFill>
          <a:blip r:embed="rId5"/>
          <a:stretch>
            <a:fillRect/>
          </a:stretch>
        </p:blipFill>
        <p:spPr>
          <a:xfrm>
            <a:off x="3295433" y="5202196"/>
            <a:ext cx="2714075" cy="1512091"/>
          </a:xfrm>
          <a:prstGeom prst="rect">
            <a:avLst/>
          </a:prstGeom>
          <a:ln>
            <a:solidFill>
              <a:schemeClr val="accent1"/>
            </a:solidFill>
          </a:ln>
        </p:spPr>
      </p:pic>
      <p:pic>
        <p:nvPicPr>
          <p:cNvPr id="4" name="Image 3" descr="Une image contenant plein air, chaussures, habits, personne&#10;&#10;Description générée automatiquement">
            <a:extLst>
              <a:ext uri="{FF2B5EF4-FFF2-40B4-BE49-F238E27FC236}">
                <a16:creationId xmlns:a16="http://schemas.microsoft.com/office/drawing/2014/main" id="{64C4E536-ECDA-7C11-7CEC-59928C6658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4054" y="3917922"/>
            <a:ext cx="2720426" cy="2040320"/>
          </a:xfrm>
          <a:prstGeom prst="rect">
            <a:avLst/>
          </a:prstGeom>
        </p:spPr>
      </p:pic>
    </p:spTree>
    <p:extLst>
      <p:ext uri="{BB962C8B-B14F-4D97-AF65-F5344CB8AC3E}">
        <p14:creationId xmlns:p14="http://schemas.microsoft.com/office/powerpoint/2010/main" val="3757586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CFBF3-08D4-1800-61BB-CCEEE7F08299}"/>
              </a:ext>
            </a:extLst>
          </p:cNvPr>
          <p:cNvSpPr>
            <a:spLocks noGrp="1"/>
          </p:cNvSpPr>
          <p:nvPr>
            <p:ph type="title"/>
          </p:nvPr>
        </p:nvSpPr>
        <p:spPr/>
        <p:txBody>
          <a:bodyPr/>
          <a:lstStyle/>
          <a:p>
            <a:pPr marL="0" indent="0">
              <a:buNone/>
            </a:pPr>
            <a:r>
              <a:rPr lang="fr-FR">
                <a:ea typeface="Calibri Light"/>
                <a:cs typeface="Calibri Light"/>
              </a:rPr>
              <a:t>Plan de la présentation</a:t>
            </a:r>
          </a:p>
        </p:txBody>
      </p:sp>
      <p:sp>
        <p:nvSpPr>
          <p:cNvPr id="3" name="Espace réservé du texte 2">
            <a:extLst>
              <a:ext uri="{FF2B5EF4-FFF2-40B4-BE49-F238E27FC236}">
                <a16:creationId xmlns:a16="http://schemas.microsoft.com/office/drawing/2014/main" id="{1B4D5E76-A25F-6CCB-5119-140087B13E36}"/>
              </a:ext>
            </a:extLst>
          </p:cNvPr>
          <p:cNvSpPr>
            <a:spLocks noGrp="1"/>
          </p:cNvSpPr>
          <p:nvPr>
            <p:ph type="body" idx="1"/>
          </p:nvPr>
        </p:nvSpPr>
        <p:spPr/>
        <p:txBody>
          <a:bodyPr vert="horz" lIns="91440" tIns="45720" rIns="91440" bIns="45720" rtlCol="0" anchor="ctr">
            <a:normAutofit/>
          </a:bodyPr>
          <a:lstStyle/>
          <a:p>
            <a:endParaRPr lang="fr-FR" sz="2800" b="1" i="1">
              <a:ea typeface="Calibri"/>
              <a:cs typeface="Calibri"/>
            </a:endParaRPr>
          </a:p>
          <a:p>
            <a:pPr marL="342900" indent="-342900">
              <a:buAutoNum type="arabicPeriod"/>
            </a:pPr>
            <a:r>
              <a:rPr lang="fr-FR" sz="2800" dirty="0">
                <a:ea typeface="Calibri"/>
                <a:cs typeface="Calibri"/>
              </a:rPr>
              <a:t>Le concept de </a:t>
            </a:r>
            <a:r>
              <a:rPr lang="fr-FR" sz="2800" dirty="0" err="1">
                <a:ea typeface="Calibri"/>
                <a:cs typeface="Calibri"/>
              </a:rPr>
              <a:t>SfN</a:t>
            </a:r>
            <a:r>
              <a:rPr lang="fr-FR" sz="2800" dirty="0">
                <a:ea typeface="Calibri"/>
                <a:cs typeface="Calibri"/>
              </a:rPr>
              <a:t> à différentes échelles</a:t>
            </a:r>
            <a:endParaRPr lang="en-US" sz="2800" dirty="0">
              <a:ea typeface="Calibri"/>
              <a:cs typeface="Calibri"/>
            </a:endParaRPr>
          </a:p>
          <a:p>
            <a:pPr marL="342900" indent="-342900">
              <a:buAutoNum type="arabicPeriod"/>
            </a:pPr>
            <a:r>
              <a:rPr lang="fr-FR" sz="2800" dirty="0">
                <a:ea typeface="Calibri"/>
                <a:cs typeface="Calibri"/>
              </a:rPr>
              <a:t>Les représentations liées aux </a:t>
            </a:r>
            <a:r>
              <a:rPr lang="fr-FR" sz="2800" dirty="0" err="1">
                <a:ea typeface="Calibri"/>
                <a:cs typeface="Calibri"/>
              </a:rPr>
              <a:t>SfN</a:t>
            </a:r>
            <a:r>
              <a:rPr lang="fr-FR" sz="2800" dirty="0">
                <a:ea typeface="Calibri"/>
                <a:cs typeface="Calibri"/>
              </a:rPr>
              <a:t> auprès des riverains à Strasbourg</a:t>
            </a:r>
            <a:endParaRPr lang="en-US" sz="2800">
              <a:ea typeface="Calibri"/>
              <a:cs typeface="Calibri"/>
            </a:endParaRPr>
          </a:p>
          <a:p>
            <a:pPr marL="342900" indent="-342900">
              <a:buAutoNum type="arabicPeriod"/>
            </a:pPr>
            <a:r>
              <a:rPr lang="fr-FR" sz="2800" dirty="0">
                <a:ea typeface="Calibri"/>
                <a:cs typeface="Calibri"/>
              </a:rPr>
              <a:t>Un exemple de mise en œuvre : la </a:t>
            </a:r>
            <a:r>
              <a:rPr lang="fr-FR" sz="2800" dirty="0" err="1">
                <a:ea typeface="Calibri"/>
                <a:cs typeface="Calibri"/>
              </a:rPr>
              <a:t>désimperméabilisation</a:t>
            </a:r>
            <a:r>
              <a:rPr lang="fr-FR" sz="2800" dirty="0">
                <a:ea typeface="Calibri"/>
                <a:cs typeface="Calibri"/>
              </a:rPr>
              <a:t> des cours d’école à Strasbourg</a:t>
            </a:r>
            <a:endParaRPr lang="fr-FR" sz="2000">
              <a:ea typeface="Calibri"/>
              <a:cs typeface="Calibri"/>
            </a:endParaRPr>
          </a:p>
        </p:txBody>
      </p:sp>
      <p:sp>
        <p:nvSpPr>
          <p:cNvPr id="4" name="Sous-titre 3">
            <a:extLst>
              <a:ext uri="{FF2B5EF4-FFF2-40B4-BE49-F238E27FC236}">
                <a16:creationId xmlns:a16="http://schemas.microsoft.com/office/drawing/2014/main" id="{2E0E2F86-AC8D-A6ED-8AEF-E05FA988AFBA}"/>
              </a:ext>
            </a:extLst>
          </p:cNvPr>
          <p:cNvSpPr>
            <a:spLocks noGrp="1"/>
          </p:cNvSpPr>
          <p:nvPr>
            <p:ph type="subTitle" idx="10"/>
          </p:nvPr>
        </p:nvSpPr>
        <p:spPr/>
        <p:txBody>
          <a:bodyPr vert="horz" lIns="91440" tIns="45720" rIns="91440" bIns="45720" rtlCol="0" anchor="t">
            <a:normAutofit/>
          </a:bodyPr>
          <a:lstStyle/>
          <a:p>
            <a:r>
              <a:rPr lang="fr-FR" i="1">
                <a:ea typeface="Calibri"/>
                <a:cs typeface="Calibri"/>
              </a:rPr>
              <a:t>3 temps de présentation</a:t>
            </a:r>
          </a:p>
        </p:txBody>
      </p:sp>
    </p:spTree>
    <p:extLst>
      <p:ext uri="{BB962C8B-B14F-4D97-AF65-F5344CB8AC3E}">
        <p14:creationId xmlns:p14="http://schemas.microsoft.com/office/powerpoint/2010/main" val="1956536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Le concept de </a:t>
            </a:r>
            <a:r>
              <a:rPr lang="fr-FR" dirty="0" err="1"/>
              <a:t>SfN</a:t>
            </a:r>
            <a:r>
              <a:rPr lang="fr-FR" dirty="0"/>
              <a:t>...</a:t>
            </a:r>
            <a:endParaRPr lang="fr-FR" dirty="0">
              <a:ea typeface="Calibri Light" panose="020F0302020204030204"/>
              <a:cs typeface="Calibri Light" panose="020F0302020204030204"/>
            </a:endParaRPr>
          </a:p>
        </p:txBody>
      </p:sp>
      <p:sp>
        <p:nvSpPr>
          <p:cNvPr id="3" name="Sous-titre 2"/>
          <p:cNvSpPr>
            <a:spLocks noGrp="1"/>
          </p:cNvSpPr>
          <p:nvPr>
            <p:ph type="subTitle" idx="1"/>
          </p:nvPr>
        </p:nvSpPr>
        <p:spPr/>
        <p:txBody>
          <a:bodyPr vert="horz" lIns="91440" tIns="45720" rIns="91440" bIns="45720" rtlCol="0" anchor="t">
            <a:normAutofit/>
          </a:bodyPr>
          <a:lstStyle/>
          <a:p>
            <a:pPr lvl="1"/>
            <a:r>
              <a:rPr lang="fr-FR" dirty="0">
                <a:ea typeface="Calibri"/>
                <a:cs typeface="Calibri"/>
              </a:rPr>
              <a:t>...à différentes échelles</a:t>
            </a:r>
          </a:p>
        </p:txBody>
      </p:sp>
    </p:spTree>
    <p:extLst>
      <p:ext uri="{BB962C8B-B14F-4D97-AF65-F5344CB8AC3E}">
        <p14:creationId xmlns:p14="http://schemas.microsoft.com/office/powerpoint/2010/main" val="2394017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CE4AEFC7-C0EA-ACD5-0866-E95142868D28}"/>
              </a:ext>
            </a:extLst>
          </p:cNvPr>
          <p:cNvGrpSpPr/>
          <p:nvPr/>
        </p:nvGrpSpPr>
        <p:grpSpPr>
          <a:xfrm>
            <a:off x="381932" y="1799793"/>
            <a:ext cx="3682954" cy="4113283"/>
            <a:chOff x="0" y="326004"/>
            <a:chExt cx="2786932" cy="3024742"/>
          </a:xfrm>
        </p:grpSpPr>
        <p:pic>
          <p:nvPicPr>
            <p:cNvPr id="8" name="Image 7">
              <a:extLst>
                <a:ext uri="{FF2B5EF4-FFF2-40B4-BE49-F238E27FC236}">
                  <a16:creationId xmlns:a16="http://schemas.microsoft.com/office/drawing/2014/main" id="{16198717-74A3-A72D-AFF3-5DD89A048E05}"/>
                </a:ext>
              </a:extLst>
            </p:cNvPr>
            <p:cNvPicPr>
              <a:picLocks noChangeAspect="1"/>
            </p:cNvPicPr>
            <p:nvPr/>
          </p:nvPicPr>
          <p:blipFill rotWithShape="1">
            <a:blip r:embed="rId3">
              <a:extLst>
                <a:ext uri="{28A0092B-C50C-407E-A947-70E740481C1C}">
                  <a14:useLocalDpi xmlns:a14="http://schemas.microsoft.com/office/drawing/2010/main" val="0"/>
                </a:ext>
              </a:extLst>
            </a:blip>
            <a:srcRect b="1115"/>
            <a:stretch/>
          </p:blipFill>
          <p:spPr bwMode="auto">
            <a:xfrm>
              <a:off x="0" y="326004"/>
              <a:ext cx="2786932" cy="2810786"/>
            </a:xfrm>
            <a:prstGeom prst="rect">
              <a:avLst/>
            </a:prstGeom>
            <a:noFill/>
            <a:ln>
              <a:noFill/>
            </a:ln>
            <a:extLst>
              <a:ext uri="{53640926-AAD7-44D8-BBD7-CCE9431645EC}">
                <a14:shadowObscured xmlns:a14="http://schemas.microsoft.com/office/drawing/2010/main"/>
              </a:ext>
            </a:extLst>
          </p:spPr>
        </p:pic>
        <p:sp>
          <p:nvSpPr>
            <p:cNvPr id="9" name="Zone de texte 2">
              <a:extLst>
                <a:ext uri="{FF2B5EF4-FFF2-40B4-BE49-F238E27FC236}">
                  <a16:creationId xmlns:a16="http://schemas.microsoft.com/office/drawing/2014/main" id="{07EEDB7C-F98C-19B3-4191-22E5261FE7E3}"/>
                </a:ext>
              </a:extLst>
            </p:cNvPr>
            <p:cNvSpPr txBox="1">
              <a:spLocks noChangeArrowheads="1"/>
            </p:cNvSpPr>
            <p:nvPr/>
          </p:nvSpPr>
          <p:spPr bwMode="auto">
            <a:xfrm>
              <a:off x="0" y="3084377"/>
              <a:ext cx="2476831" cy="266369"/>
            </a:xfrm>
            <a:prstGeom prst="rect">
              <a:avLst/>
            </a:prstGeom>
            <a:noFill/>
            <a:ln w="9525">
              <a:noFill/>
              <a:miter lim="800000"/>
              <a:headEnd/>
              <a:tailEnd/>
            </a:ln>
          </p:spPr>
          <p:txBody>
            <a:bodyPr rot="0" vert="horz" wrap="square" lIns="68580" tIns="34290" rIns="68580" bIns="34290" anchor="t" anchorCtr="0">
              <a:noAutofit/>
            </a:bodyPr>
            <a:lstStyle/>
            <a:p>
              <a:pPr>
                <a:lnSpc>
                  <a:spcPct val="115000"/>
                </a:lnSpc>
                <a:spcAft>
                  <a:spcPts val="750"/>
                </a:spcAft>
              </a:pPr>
              <a:r>
                <a:rPr lang="fr-FR" sz="1050" b="1" dirty="0">
                  <a:latin typeface="Calibri" panose="020F0502020204030204" pitchFamily="34" charset="0"/>
                  <a:ea typeface="Calibri" panose="020F0502020204030204" pitchFamily="34" charset="0"/>
                  <a:cs typeface="Times New Roman" panose="02020603050405020304" pitchFamily="18" charset="0"/>
                </a:rPr>
                <a:t> Cohen-</a:t>
              </a:r>
              <a:r>
                <a:rPr lang="fr-FR" sz="1050" b="1" dirty="0" err="1">
                  <a:latin typeface="Calibri" panose="020F0502020204030204" pitchFamily="34" charset="0"/>
                  <a:ea typeface="Calibri" panose="020F0502020204030204" pitchFamily="34" charset="0"/>
                  <a:cs typeface="Times New Roman" panose="02020603050405020304" pitchFamily="18" charset="0"/>
                </a:rPr>
                <a:t>Shacham</a:t>
              </a:r>
              <a:r>
                <a:rPr lang="fr-FR" sz="1050" b="1" dirty="0">
                  <a:latin typeface="Calibri" panose="020F0502020204030204" pitchFamily="34" charset="0"/>
                  <a:ea typeface="Calibri" panose="020F0502020204030204" pitchFamily="34" charset="0"/>
                  <a:cs typeface="Times New Roman" panose="02020603050405020304" pitchFamily="18" charset="0"/>
                </a:rPr>
                <a:t> et al., 2016</a:t>
              </a:r>
              <a:endParaRPr lang="x-none" sz="15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ZoneTexte 10">
            <a:extLst>
              <a:ext uri="{FF2B5EF4-FFF2-40B4-BE49-F238E27FC236}">
                <a16:creationId xmlns:a16="http://schemas.microsoft.com/office/drawing/2014/main" id="{2E900EEF-CCC2-7E4F-4831-E4B6AA37BC16}"/>
              </a:ext>
            </a:extLst>
          </p:cNvPr>
          <p:cNvSpPr txBox="1"/>
          <p:nvPr/>
        </p:nvSpPr>
        <p:spPr>
          <a:xfrm>
            <a:off x="4072625" y="4564114"/>
            <a:ext cx="4897204" cy="1815882"/>
          </a:xfrm>
          <a:prstGeom prst="rect">
            <a:avLst/>
          </a:prstGeom>
          <a:noFill/>
        </p:spPr>
        <p:txBody>
          <a:bodyPr wrap="square">
            <a:spAutoFit/>
          </a:bodyPr>
          <a:lstStyle/>
          <a:p>
            <a:pPr algn="just"/>
            <a:r>
              <a:rPr lang="fr-FR" sz="1600" dirty="0">
                <a:solidFill>
                  <a:srgbClr val="202124"/>
                </a:solidFill>
                <a:latin typeface="Times New Roman" panose="02020603050405020304" pitchFamily="18" charset="0"/>
                <a:cs typeface="Times New Roman" panose="02020603050405020304" pitchFamily="18" charset="0"/>
              </a:rPr>
              <a:t>Les </a:t>
            </a:r>
            <a:r>
              <a:rPr lang="fr-FR" sz="1600" b="1" dirty="0">
                <a:solidFill>
                  <a:srgbClr val="202124"/>
                </a:solidFill>
                <a:latin typeface="Times New Roman" panose="02020603050405020304" pitchFamily="18" charset="0"/>
                <a:cs typeface="Times New Roman" panose="02020603050405020304" pitchFamily="18" charset="0"/>
              </a:rPr>
              <a:t>solutions fondées sur la nature </a:t>
            </a:r>
            <a:r>
              <a:rPr lang="fr-FR" sz="1600" dirty="0">
                <a:solidFill>
                  <a:srgbClr val="202124"/>
                </a:solidFill>
                <a:latin typeface="Times New Roman" panose="02020603050405020304" pitchFamily="18" charset="0"/>
                <a:cs typeface="Times New Roman" panose="02020603050405020304" pitchFamily="18" charset="0"/>
              </a:rPr>
              <a:t>sont</a:t>
            </a:r>
            <a:br>
              <a:rPr lang="fr-FR" sz="1600" dirty="0">
                <a:latin typeface="Verdana" panose="020B0604030504040204" pitchFamily="34" charset="0"/>
              </a:rPr>
            </a:br>
            <a:r>
              <a:rPr lang="fr-FR" sz="1600" dirty="0">
                <a:solidFill>
                  <a:srgbClr val="202124"/>
                </a:solidFill>
                <a:latin typeface="Times New Roman" panose="02020603050405020304" pitchFamily="18" charset="0"/>
                <a:cs typeface="Times New Roman" panose="02020603050405020304" pitchFamily="18" charset="0"/>
              </a:rPr>
              <a:t>« des actions visant à protéger, gérer de manière durable et restaurer des écosystèmes naturels ou modifiés, pour relever directement les </a:t>
            </a:r>
            <a:r>
              <a:rPr lang="fr-FR" sz="1600" b="1" dirty="0">
                <a:solidFill>
                  <a:srgbClr val="202124"/>
                </a:solidFill>
                <a:latin typeface="Times New Roman" panose="02020603050405020304" pitchFamily="18" charset="0"/>
                <a:cs typeface="Times New Roman" panose="02020603050405020304" pitchFamily="18" charset="0"/>
              </a:rPr>
              <a:t>enjeux de société </a:t>
            </a:r>
            <a:r>
              <a:rPr lang="fr-FR" sz="1600" dirty="0">
                <a:solidFill>
                  <a:srgbClr val="202124"/>
                </a:solidFill>
                <a:latin typeface="Times New Roman" panose="02020603050405020304" pitchFamily="18" charset="0"/>
                <a:cs typeface="Times New Roman" panose="02020603050405020304" pitchFamily="18" charset="0"/>
              </a:rPr>
              <a:t>de manière efficace et adaptative tout en assurant le </a:t>
            </a:r>
            <a:r>
              <a:rPr lang="fr-FR" sz="1600" b="1" dirty="0">
                <a:solidFill>
                  <a:srgbClr val="202124"/>
                </a:solidFill>
                <a:latin typeface="Times New Roman" panose="02020603050405020304" pitchFamily="18" charset="0"/>
                <a:cs typeface="Times New Roman" panose="02020603050405020304" pitchFamily="18" charset="0"/>
              </a:rPr>
              <a:t>bien-être humain </a:t>
            </a:r>
            <a:r>
              <a:rPr lang="fr-FR" sz="1600" dirty="0">
                <a:solidFill>
                  <a:srgbClr val="202124"/>
                </a:solidFill>
                <a:latin typeface="Times New Roman" panose="02020603050405020304" pitchFamily="18" charset="0"/>
                <a:cs typeface="Times New Roman" panose="02020603050405020304" pitchFamily="18" charset="0"/>
              </a:rPr>
              <a:t>et des </a:t>
            </a:r>
            <a:r>
              <a:rPr lang="fr-FR" sz="1600" b="1" dirty="0">
                <a:solidFill>
                  <a:srgbClr val="202124"/>
                </a:solidFill>
                <a:latin typeface="Times New Roman" panose="02020603050405020304" pitchFamily="18" charset="0"/>
                <a:cs typeface="Times New Roman" panose="02020603050405020304" pitchFamily="18" charset="0"/>
              </a:rPr>
              <a:t>avantages pour la biodiversité</a:t>
            </a:r>
            <a:r>
              <a:rPr lang="fr-FR" sz="1600" dirty="0">
                <a:solidFill>
                  <a:srgbClr val="202124"/>
                </a:solidFill>
                <a:latin typeface="Times New Roman" panose="02020603050405020304" pitchFamily="18" charset="0"/>
                <a:cs typeface="Times New Roman" panose="02020603050405020304" pitchFamily="18" charset="0"/>
              </a:rPr>
              <a:t> » </a:t>
            </a:r>
            <a:endParaRPr lang="en-US" sz="1600" dirty="0">
              <a:latin typeface="Times"/>
              <a:ea typeface="Calibri" panose="020F0502020204030204" pitchFamily="34" charset="0"/>
              <a:cs typeface="Cambria" panose="02040503050406030204" pitchFamily="18" charset="0"/>
            </a:endParaRPr>
          </a:p>
          <a:p>
            <a:pPr algn="r"/>
            <a:r>
              <a:rPr lang="en-US" sz="1600" dirty="0">
                <a:latin typeface="Times"/>
                <a:ea typeface="Calibri" panose="020F0502020204030204" pitchFamily="34" charset="0"/>
                <a:cs typeface="Cambria" panose="02040503050406030204" pitchFamily="18" charset="0"/>
              </a:rPr>
              <a:t>IUCN, Cohen-</a:t>
            </a:r>
            <a:r>
              <a:rPr lang="en-US" sz="1600" dirty="0" err="1">
                <a:latin typeface="Times"/>
                <a:ea typeface="Calibri" panose="020F0502020204030204" pitchFamily="34" charset="0"/>
                <a:cs typeface="Cambria" panose="02040503050406030204" pitchFamily="18" charset="0"/>
              </a:rPr>
              <a:t>Shacham</a:t>
            </a:r>
            <a:r>
              <a:rPr lang="en-US" sz="1600" dirty="0">
                <a:latin typeface="Times"/>
                <a:ea typeface="Calibri" panose="020F0502020204030204" pitchFamily="34" charset="0"/>
                <a:cs typeface="Cambria" panose="02040503050406030204" pitchFamily="18" charset="0"/>
              </a:rPr>
              <a:t> et al., 2016, p.4 </a:t>
            </a:r>
            <a:endParaRPr lang="x-none" sz="1600" dirty="0"/>
          </a:p>
        </p:txBody>
      </p:sp>
      <p:sp>
        <p:nvSpPr>
          <p:cNvPr id="13" name="Zone de texte 2">
            <a:extLst>
              <a:ext uri="{FF2B5EF4-FFF2-40B4-BE49-F238E27FC236}">
                <a16:creationId xmlns:a16="http://schemas.microsoft.com/office/drawing/2014/main" id="{96AC805E-EBFE-A1A3-CE62-E28C43169938}"/>
              </a:ext>
            </a:extLst>
          </p:cNvPr>
          <p:cNvSpPr txBox="1">
            <a:spLocks noChangeArrowheads="1"/>
          </p:cNvSpPr>
          <p:nvPr/>
        </p:nvSpPr>
        <p:spPr bwMode="auto">
          <a:xfrm>
            <a:off x="5732902" y="4087268"/>
            <a:ext cx="3029166" cy="340444"/>
          </a:xfrm>
          <a:prstGeom prst="rect">
            <a:avLst/>
          </a:prstGeom>
          <a:noFill/>
          <a:ln w="9525">
            <a:noFill/>
            <a:miter lim="800000"/>
            <a:headEnd/>
            <a:tailEnd/>
          </a:ln>
        </p:spPr>
        <p:txBody>
          <a:bodyPr rot="0" vert="horz" wrap="square" lIns="68580" tIns="34290" rIns="68580" bIns="34290" anchor="t" anchorCtr="0">
            <a:noAutofit/>
          </a:bodyPr>
          <a:lstStyle/>
          <a:p>
            <a:pPr algn="r">
              <a:lnSpc>
                <a:spcPct val="115000"/>
              </a:lnSpc>
              <a:spcAft>
                <a:spcPts val="750"/>
              </a:spcAft>
            </a:pPr>
            <a:r>
              <a:rPr lang="fr-FR" sz="1050" b="1" dirty="0">
                <a:latin typeface="Calibri" panose="020F0502020204030204" pitchFamily="34" charset="0"/>
                <a:ea typeface="Calibri" panose="020F0502020204030204" pitchFamily="34" charset="0"/>
                <a:cs typeface="Times New Roman" panose="02020603050405020304" pitchFamily="18" charset="0"/>
              </a:rPr>
              <a:t>INRAE &amp; IUCN</a:t>
            </a:r>
            <a:endParaRPr lang="x-none"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3C60B54A-C868-EEE2-FF9A-6190DFA118E1}"/>
              </a:ext>
            </a:extLst>
          </p:cNvPr>
          <p:cNvSpPr txBox="1"/>
          <p:nvPr/>
        </p:nvSpPr>
        <p:spPr>
          <a:xfrm>
            <a:off x="362787" y="319475"/>
            <a:ext cx="3702099" cy="923330"/>
          </a:xfrm>
          <a:prstGeom prst="rect">
            <a:avLst/>
          </a:prstGeom>
          <a:noFill/>
          <a:ln>
            <a:noFill/>
          </a:ln>
        </p:spPr>
        <p:txBody>
          <a:bodyPr wrap="square" rtlCol="0">
            <a:spAutoFit/>
          </a:bodyPr>
          <a:lstStyle/>
          <a:p>
            <a:pPr>
              <a:lnSpc>
                <a:spcPct val="90000"/>
              </a:lnSpc>
              <a:spcBef>
                <a:spcPct val="0"/>
              </a:spcBef>
              <a:buSzPct val="125000"/>
            </a:pPr>
            <a:r>
              <a:rPr lang="x-none" sz="3000" b="1" dirty="0">
                <a:solidFill>
                  <a:srgbClr val="00A3A6"/>
                </a:solidFill>
                <a:latin typeface="+mj-lt"/>
                <a:ea typeface="+mj-ea"/>
                <a:cs typeface="+mj-cs"/>
              </a:rPr>
              <a:t>Les Solutions fondées </a:t>
            </a:r>
          </a:p>
          <a:p>
            <a:pPr algn="ctr">
              <a:lnSpc>
                <a:spcPct val="90000"/>
              </a:lnSpc>
              <a:spcBef>
                <a:spcPct val="0"/>
              </a:spcBef>
              <a:buSzPct val="125000"/>
            </a:pPr>
            <a:r>
              <a:rPr lang="x-none" sz="3000" b="1" dirty="0">
                <a:solidFill>
                  <a:srgbClr val="00A3A6"/>
                </a:solidFill>
                <a:latin typeface="+mj-lt"/>
                <a:ea typeface="+mj-ea"/>
                <a:cs typeface="+mj-cs"/>
              </a:rPr>
              <a:t>sur la Nature</a:t>
            </a:r>
          </a:p>
        </p:txBody>
      </p:sp>
      <p:pic>
        <p:nvPicPr>
          <p:cNvPr id="2" name="Google Shape;192;p7">
            <a:extLst>
              <a:ext uri="{FF2B5EF4-FFF2-40B4-BE49-F238E27FC236}">
                <a16:creationId xmlns:a16="http://schemas.microsoft.com/office/drawing/2014/main" id="{DD910EDD-867C-DD1E-3420-B5A1425D2376}"/>
              </a:ext>
            </a:extLst>
          </p:cNvPr>
          <p:cNvPicPr preferRelativeResize="0"/>
          <p:nvPr/>
        </p:nvPicPr>
        <p:blipFill rotWithShape="1">
          <a:blip r:embed="rId4">
            <a:alphaModFix/>
          </a:blip>
          <a:srcRect l="4575" t="4731" r="8277"/>
          <a:stretch/>
        </p:blipFill>
        <p:spPr>
          <a:xfrm>
            <a:off x="4190068" y="917541"/>
            <a:ext cx="4779761" cy="3033325"/>
          </a:xfrm>
          <a:prstGeom prst="rect">
            <a:avLst/>
          </a:prstGeom>
          <a:noFill/>
          <a:ln>
            <a:noFill/>
          </a:ln>
        </p:spPr>
      </p:pic>
    </p:spTree>
    <p:extLst>
      <p:ext uri="{BB962C8B-B14F-4D97-AF65-F5344CB8AC3E}">
        <p14:creationId xmlns:p14="http://schemas.microsoft.com/office/powerpoint/2010/main" val="3816504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BB160-F115-004B-89A6-FAC3FB4FF61F}"/>
              </a:ext>
            </a:extLst>
          </p:cNvPr>
          <p:cNvSpPr>
            <a:spLocks noGrp="1"/>
          </p:cNvSpPr>
          <p:nvPr>
            <p:ph type="title"/>
          </p:nvPr>
        </p:nvSpPr>
        <p:spPr>
          <a:xfrm>
            <a:off x="384809" y="325511"/>
            <a:ext cx="7982556" cy="699679"/>
          </a:xfrm>
        </p:spPr>
        <p:txBody>
          <a:bodyPr>
            <a:noAutofit/>
          </a:bodyPr>
          <a:lstStyle/>
          <a:p>
            <a:pPr algn="ctr"/>
            <a:r>
              <a:rPr lang="en-US" dirty="0"/>
              <a:t>Les </a:t>
            </a:r>
            <a:r>
              <a:rPr lang="en-US" dirty="0" err="1"/>
              <a:t>SfN</a:t>
            </a:r>
            <a:r>
              <a:rPr lang="en-US" dirty="0"/>
              <a:t> dans les </a:t>
            </a:r>
            <a:r>
              <a:rPr lang="en-US" dirty="0" err="1"/>
              <a:t>arènes</a:t>
            </a:r>
            <a:r>
              <a:rPr lang="en-US" dirty="0"/>
              <a:t> </a:t>
            </a:r>
            <a:r>
              <a:rPr lang="en-US" dirty="0" err="1"/>
              <a:t>globales</a:t>
            </a:r>
            <a:r>
              <a:rPr lang="en-US" dirty="0"/>
              <a:t> du </a:t>
            </a:r>
            <a:r>
              <a:rPr lang="en-US" dirty="0" err="1"/>
              <a:t>climat</a:t>
            </a:r>
            <a:r>
              <a:rPr lang="en-US" dirty="0"/>
              <a:t> et de la </a:t>
            </a:r>
            <a:r>
              <a:rPr lang="en-US" dirty="0" err="1"/>
              <a:t>biodiversité</a:t>
            </a:r>
            <a:endParaRPr lang="en-US" dirty="0"/>
          </a:p>
        </p:txBody>
      </p:sp>
      <p:sp>
        <p:nvSpPr>
          <p:cNvPr id="12" name="Rectangle 11">
            <a:extLst>
              <a:ext uri="{FF2B5EF4-FFF2-40B4-BE49-F238E27FC236}">
                <a16:creationId xmlns:a16="http://schemas.microsoft.com/office/drawing/2014/main" id="{B5B0F5EA-D0A4-9C45-99E9-6B45F3078D00}"/>
              </a:ext>
            </a:extLst>
          </p:cNvPr>
          <p:cNvSpPr/>
          <p:nvPr/>
        </p:nvSpPr>
        <p:spPr>
          <a:xfrm>
            <a:off x="5001162" y="4846474"/>
            <a:ext cx="1784358" cy="646331"/>
          </a:xfrm>
          <a:prstGeom prst="rect">
            <a:avLst/>
          </a:prstGeom>
        </p:spPr>
        <p:txBody>
          <a:bodyPr wrap="square">
            <a:spAutoFit/>
          </a:bodyPr>
          <a:lstStyle/>
          <a:p>
            <a:r>
              <a:rPr lang="en-US" sz="1200" b="1" dirty="0"/>
              <a:t>COP </a:t>
            </a:r>
            <a:r>
              <a:rPr lang="en-US" sz="1200" b="1" dirty="0" err="1"/>
              <a:t>Climat</a:t>
            </a:r>
            <a:r>
              <a:rPr lang="en-US" sz="1200" b="1" dirty="0"/>
              <a:t> &amp; CDB</a:t>
            </a:r>
          </a:p>
          <a:p>
            <a:r>
              <a:rPr lang="en-US" sz="1200" dirty="0"/>
              <a:t>COP27 and COP15 declarations (2022)</a:t>
            </a:r>
          </a:p>
        </p:txBody>
      </p:sp>
      <p:pic>
        <p:nvPicPr>
          <p:cNvPr id="9" name="Picture 8">
            <a:extLst>
              <a:ext uri="{FF2B5EF4-FFF2-40B4-BE49-F238E27FC236}">
                <a16:creationId xmlns:a16="http://schemas.microsoft.com/office/drawing/2014/main" id="{11F28F8C-F4C8-8049-9743-A5464CE35077}"/>
              </a:ext>
            </a:extLst>
          </p:cNvPr>
          <p:cNvPicPr>
            <a:picLocks noChangeAspect="1"/>
          </p:cNvPicPr>
          <p:nvPr/>
        </p:nvPicPr>
        <p:blipFill>
          <a:blip r:embed="rId3"/>
          <a:stretch>
            <a:fillRect/>
          </a:stretch>
        </p:blipFill>
        <p:spPr>
          <a:xfrm>
            <a:off x="6973249" y="3034607"/>
            <a:ext cx="1885346" cy="2656315"/>
          </a:xfrm>
          <a:prstGeom prst="rect">
            <a:avLst/>
          </a:prstGeom>
          <a:ln>
            <a:solidFill>
              <a:schemeClr val="bg1">
                <a:lumMod val="75000"/>
              </a:schemeClr>
            </a:solidFill>
          </a:ln>
        </p:spPr>
      </p:pic>
      <p:sp>
        <p:nvSpPr>
          <p:cNvPr id="15" name="Rectangle 14">
            <a:extLst>
              <a:ext uri="{FF2B5EF4-FFF2-40B4-BE49-F238E27FC236}">
                <a16:creationId xmlns:a16="http://schemas.microsoft.com/office/drawing/2014/main" id="{7A61ADC8-6E46-BD43-81E1-65E2FA828F17}"/>
              </a:ext>
            </a:extLst>
          </p:cNvPr>
          <p:cNvSpPr/>
          <p:nvPr/>
        </p:nvSpPr>
        <p:spPr>
          <a:xfrm>
            <a:off x="7033080" y="2190422"/>
            <a:ext cx="1758764" cy="830997"/>
          </a:xfrm>
          <a:prstGeom prst="rect">
            <a:avLst/>
          </a:prstGeom>
        </p:spPr>
        <p:txBody>
          <a:bodyPr wrap="square">
            <a:spAutoFit/>
          </a:bodyPr>
          <a:lstStyle/>
          <a:p>
            <a:pPr algn="ctr"/>
            <a:r>
              <a:rPr lang="en-US" sz="1200" b="1" dirty="0"/>
              <a:t>GIEC - IPBES Joint workshop </a:t>
            </a:r>
            <a:r>
              <a:rPr lang="en-US" sz="1200" b="1" dirty="0" err="1"/>
              <a:t>en</a:t>
            </a:r>
            <a:r>
              <a:rPr lang="en-US" sz="1200" b="1" dirty="0"/>
              <a:t> 2021</a:t>
            </a:r>
          </a:p>
          <a:p>
            <a:pPr algn="ctr"/>
            <a:r>
              <a:rPr lang="en-US" sz="1200" dirty="0" err="1">
                <a:latin typeface="+mj-lt"/>
              </a:rPr>
              <a:t>SfN</a:t>
            </a:r>
            <a:r>
              <a:rPr lang="en-US" sz="1200" dirty="0">
                <a:latin typeface="+mj-lt"/>
              </a:rPr>
              <a:t> </a:t>
            </a:r>
            <a:r>
              <a:rPr lang="en-US" sz="1200" dirty="0" err="1">
                <a:latin typeface="+mj-lt"/>
              </a:rPr>
              <a:t>comme</a:t>
            </a:r>
            <a:r>
              <a:rPr lang="en-US" sz="1200" dirty="0">
                <a:latin typeface="+mj-lt"/>
              </a:rPr>
              <a:t> </a:t>
            </a:r>
          </a:p>
          <a:p>
            <a:pPr algn="ctr"/>
            <a:r>
              <a:rPr lang="en-US" sz="1200" dirty="0">
                <a:latin typeface="+mj-lt"/>
              </a:rPr>
              <a:t>« solution »</a:t>
            </a:r>
          </a:p>
        </p:txBody>
      </p:sp>
      <p:pic>
        <p:nvPicPr>
          <p:cNvPr id="11" name="Picture 2" descr="IMG_064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62" t="16030" r="6690" b="12977"/>
          <a:stretch/>
        </p:blipFill>
        <p:spPr bwMode="auto">
          <a:xfrm>
            <a:off x="684053" y="2056580"/>
            <a:ext cx="2010816" cy="118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space réservé du contenu 6" descr="Une image contenant texte&#10;&#10;Description générée automatiquement">
            <a:extLst>
              <a:ext uri="{FF2B5EF4-FFF2-40B4-BE49-F238E27FC236}">
                <a16:creationId xmlns:a16="http://schemas.microsoft.com/office/drawing/2014/main" id="{E83FCD42-823B-C103-41CE-8A1A46271079}"/>
              </a:ext>
            </a:extLst>
          </p:cNvPr>
          <p:cNvPicPr>
            <a:picLocks noChangeAspect="1"/>
          </p:cNvPicPr>
          <p:nvPr/>
        </p:nvPicPr>
        <p:blipFill>
          <a:blip r:embed="rId5"/>
          <a:stretch>
            <a:fillRect/>
          </a:stretch>
        </p:blipFill>
        <p:spPr>
          <a:xfrm>
            <a:off x="671904" y="4517657"/>
            <a:ext cx="2035115" cy="1381524"/>
          </a:xfrm>
          <a:prstGeom prst="rect">
            <a:avLst/>
          </a:prstGeom>
        </p:spPr>
      </p:pic>
      <p:sp>
        <p:nvSpPr>
          <p:cNvPr id="4" name="Rectangle 3">
            <a:extLst>
              <a:ext uri="{FF2B5EF4-FFF2-40B4-BE49-F238E27FC236}">
                <a16:creationId xmlns:a16="http://schemas.microsoft.com/office/drawing/2014/main" id="{F82492DE-93B4-FB54-AB9E-2AAD7CD0378F}"/>
              </a:ext>
            </a:extLst>
          </p:cNvPr>
          <p:cNvSpPr/>
          <p:nvPr/>
        </p:nvSpPr>
        <p:spPr>
          <a:xfrm>
            <a:off x="2868341" y="2278960"/>
            <a:ext cx="2010816" cy="646331"/>
          </a:xfrm>
          <a:prstGeom prst="rect">
            <a:avLst/>
          </a:prstGeom>
        </p:spPr>
        <p:txBody>
          <a:bodyPr wrap="square">
            <a:spAutoFit/>
          </a:bodyPr>
          <a:lstStyle/>
          <a:p>
            <a:r>
              <a:rPr lang="en-US" sz="1200" b="1" dirty="0"/>
              <a:t>IUCN </a:t>
            </a:r>
            <a:r>
              <a:rPr lang="en-US" sz="1200" b="1" dirty="0" err="1"/>
              <a:t>Congrès</a:t>
            </a:r>
            <a:r>
              <a:rPr lang="en-US" sz="1200" b="1" dirty="0"/>
              <a:t> Mondial de la Nature (Marseille)</a:t>
            </a:r>
          </a:p>
          <a:p>
            <a:r>
              <a:rPr lang="en-US" sz="1200" dirty="0" err="1"/>
              <a:t>Promues</a:t>
            </a:r>
            <a:r>
              <a:rPr lang="en-US" sz="1200" dirty="0"/>
              <a:t> par </a:t>
            </a:r>
            <a:r>
              <a:rPr lang="en-US" sz="1200" dirty="0" err="1"/>
              <a:t>l’UICN</a:t>
            </a:r>
            <a:r>
              <a:rPr lang="en-US" sz="1200" dirty="0"/>
              <a:t> in 2021</a:t>
            </a:r>
          </a:p>
        </p:txBody>
      </p:sp>
      <p:pic>
        <p:nvPicPr>
          <p:cNvPr id="5" name="Picture 2" descr="COP27 climate summit, in Egypt">
            <a:extLst>
              <a:ext uri="{FF2B5EF4-FFF2-40B4-BE49-F238E27FC236}">
                <a16:creationId xmlns:a16="http://schemas.microsoft.com/office/drawing/2014/main" id="{3D6640DB-8321-291E-1E8F-37D6F953AD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2021" y="4528900"/>
            <a:ext cx="2061413" cy="13815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581AD66-1D3D-18C7-1316-DF8F4E8C876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08"/>
          <a:stretch/>
        </p:blipFill>
        <p:spPr bwMode="auto">
          <a:xfrm>
            <a:off x="630785" y="3275397"/>
            <a:ext cx="2075327" cy="120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29794A88-242E-4676-4B5C-E8C2CA6C376A}"/>
              </a:ext>
            </a:extLst>
          </p:cNvPr>
          <p:cNvSpPr/>
          <p:nvPr/>
        </p:nvSpPr>
        <p:spPr>
          <a:xfrm>
            <a:off x="2882194" y="3486768"/>
            <a:ext cx="1887289" cy="461665"/>
          </a:xfrm>
          <a:prstGeom prst="rect">
            <a:avLst/>
          </a:prstGeom>
        </p:spPr>
        <p:txBody>
          <a:bodyPr wrap="square">
            <a:spAutoFit/>
          </a:bodyPr>
          <a:lstStyle/>
          <a:p>
            <a:r>
              <a:rPr lang="en-US" sz="1200" b="1" dirty="0"/>
              <a:t>UNEA in Nairobi in 2022</a:t>
            </a:r>
            <a:endParaRPr lang="en-US" sz="1200" dirty="0"/>
          </a:p>
          <a:p>
            <a:r>
              <a:rPr lang="en-US" sz="1200" dirty="0" err="1">
                <a:latin typeface="+mj-lt"/>
              </a:rPr>
              <a:t>Définition</a:t>
            </a:r>
            <a:r>
              <a:rPr lang="en-US" sz="1200" dirty="0">
                <a:latin typeface="+mj-lt"/>
              </a:rPr>
              <a:t> </a:t>
            </a:r>
            <a:r>
              <a:rPr lang="en-US" sz="1200" dirty="0" err="1">
                <a:latin typeface="+mj-lt"/>
              </a:rPr>
              <a:t>acceptée</a:t>
            </a:r>
            <a:endParaRPr lang="en-US" sz="1200" dirty="0">
              <a:latin typeface="+mj-lt"/>
            </a:endParaRPr>
          </a:p>
        </p:txBody>
      </p:sp>
    </p:spTree>
    <p:extLst>
      <p:ext uri="{BB962C8B-B14F-4D97-AF65-F5344CB8AC3E}">
        <p14:creationId xmlns:p14="http://schemas.microsoft.com/office/powerpoint/2010/main" val="1172759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76C89A-1D41-B940-BCF0-12469F03148A}"/>
              </a:ext>
            </a:extLst>
          </p:cNvPr>
          <p:cNvSpPr>
            <a:spLocks noGrp="1"/>
          </p:cNvSpPr>
          <p:nvPr>
            <p:ph type="title"/>
          </p:nvPr>
        </p:nvSpPr>
        <p:spPr>
          <a:xfrm>
            <a:off x="207514" y="407668"/>
            <a:ext cx="5459625" cy="651385"/>
          </a:xfrm>
        </p:spPr>
        <p:txBody>
          <a:bodyPr anchor="t">
            <a:noAutofit/>
          </a:bodyPr>
          <a:lstStyle/>
          <a:p>
            <a:pPr marL="0" indent="0">
              <a:buNone/>
            </a:pPr>
            <a:r>
              <a:rPr lang="fr-FR" sz="3600" b="1" dirty="0">
                <a:solidFill>
                  <a:srgbClr val="31849B"/>
                </a:solidFill>
              </a:rPr>
              <a:t>Les </a:t>
            </a:r>
            <a:r>
              <a:rPr lang="fr-FR" sz="3600" b="1" dirty="0" err="1">
                <a:solidFill>
                  <a:srgbClr val="31849B"/>
                </a:solidFill>
              </a:rPr>
              <a:t>SfN</a:t>
            </a:r>
            <a:r>
              <a:rPr lang="fr-FR" sz="3600" b="1" dirty="0">
                <a:solidFill>
                  <a:srgbClr val="31849B"/>
                </a:solidFill>
              </a:rPr>
              <a:t> en France</a:t>
            </a:r>
            <a:endParaRPr lang="en-US" sz="3600" b="1" dirty="0">
              <a:solidFill>
                <a:srgbClr val="31849B"/>
              </a:solidFill>
              <a:latin typeface="+mn-lt"/>
            </a:endParaRPr>
          </a:p>
        </p:txBody>
      </p:sp>
      <p:sp>
        <p:nvSpPr>
          <p:cNvPr id="5" name="Content Placeholder 4">
            <a:extLst>
              <a:ext uri="{FF2B5EF4-FFF2-40B4-BE49-F238E27FC236}">
                <a16:creationId xmlns:a16="http://schemas.microsoft.com/office/drawing/2014/main" id="{589D0C9F-9C9D-7B45-86F5-9984C499277D}"/>
              </a:ext>
            </a:extLst>
          </p:cNvPr>
          <p:cNvSpPr>
            <a:spLocks noGrp="1"/>
          </p:cNvSpPr>
          <p:nvPr>
            <p:ph idx="1"/>
          </p:nvPr>
        </p:nvSpPr>
        <p:spPr>
          <a:xfrm>
            <a:off x="245103" y="1176598"/>
            <a:ext cx="4339516" cy="5585997"/>
          </a:xfrm>
          <a:solidFill>
            <a:schemeClr val="bg1"/>
          </a:solidFill>
        </p:spPr>
        <p:txBody>
          <a:bodyPr vert="horz" lIns="91440" tIns="45720" rIns="91440" bIns="45720" rtlCol="0" anchor="t">
            <a:normAutofit/>
          </a:bodyPr>
          <a:lstStyle/>
          <a:p>
            <a:pPr marL="0" indent="0">
              <a:buNone/>
            </a:pPr>
            <a:r>
              <a:rPr lang="en-US" sz="1600" b="1" dirty="0" err="1">
                <a:solidFill>
                  <a:schemeClr val="tx1"/>
                </a:solidFill>
                <a:latin typeface="+mj-lt"/>
              </a:rPr>
              <a:t>Acteurs</a:t>
            </a:r>
            <a:r>
              <a:rPr lang="en-US" sz="1600" b="1" dirty="0">
                <a:solidFill>
                  <a:schemeClr val="tx1"/>
                </a:solidFill>
                <a:latin typeface="+mj-lt"/>
              </a:rPr>
              <a:t> de la </a:t>
            </a:r>
            <a:r>
              <a:rPr lang="en-US" sz="1600" b="1" dirty="0" err="1">
                <a:solidFill>
                  <a:schemeClr val="tx1"/>
                </a:solidFill>
                <a:latin typeface="+mj-lt"/>
              </a:rPr>
              <a:t>préservation</a:t>
            </a:r>
            <a:r>
              <a:rPr lang="en-US" sz="1600" b="1" dirty="0">
                <a:solidFill>
                  <a:schemeClr val="tx1"/>
                </a:solidFill>
                <a:latin typeface="+mj-lt"/>
              </a:rPr>
              <a:t> de la </a:t>
            </a:r>
            <a:r>
              <a:rPr lang="en-US" sz="1600" b="1" dirty="0" err="1">
                <a:solidFill>
                  <a:schemeClr val="tx1"/>
                </a:solidFill>
                <a:latin typeface="+mj-lt"/>
              </a:rPr>
              <a:t>biodiversité</a:t>
            </a:r>
            <a:endParaRPr lang="en-US" sz="1600" b="1" dirty="0">
              <a:solidFill>
                <a:schemeClr val="tx1"/>
              </a:solidFill>
              <a:latin typeface="+mj-lt"/>
            </a:endParaRPr>
          </a:p>
          <a:p>
            <a:pPr marL="0" indent="0">
              <a:buNone/>
            </a:pPr>
            <a:r>
              <a:rPr lang="en-US" sz="1600" dirty="0" err="1">
                <a:solidFill>
                  <a:schemeClr val="tx1"/>
                </a:solidFill>
                <a:latin typeface="+mj-lt"/>
              </a:rPr>
              <a:t>Comité</a:t>
            </a:r>
            <a:r>
              <a:rPr lang="en-US" sz="1600" dirty="0">
                <a:solidFill>
                  <a:schemeClr val="tx1"/>
                </a:solidFill>
                <a:latin typeface="+mj-lt"/>
              </a:rPr>
              <a:t> Français UICN &amp; OFB </a:t>
            </a:r>
            <a:endParaRPr lang="en-US" sz="1600" dirty="0">
              <a:solidFill>
                <a:schemeClr val="tx1"/>
              </a:solidFill>
              <a:latin typeface="+mj-lt"/>
              <a:ea typeface="Calibri Light"/>
              <a:cs typeface="Calibri Light"/>
            </a:endParaRPr>
          </a:p>
          <a:p>
            <a:pPr marL="0" indent="0">
              <a:buNone/>
            </a:pPr>
            <a:r>
              <a:rPr lang="en-US" sz="1600" i="1" dirty="0">
                <a:solidFill>
                  <a:schemeClr val="tx1"/>
                </a:solidFill>
                <a:latin typeface="+mj-lt"/>
              </a:rPr>
              <a:t>Objectif : ‘mainstream’ la </a:t>
            </a:r>
            <a:r>
              <a:rPr lang="en-US" sz="1600" i="1" dirty="0" err="1">
                <a:solidFill>
                  <a:schemeClr val="tx1"/>
                </a:solidFill>
                <a:latin typeface="+mj-lt"/>
              </a:rPr>
              <a:t>biodiversité</a:t>
            </a:r>
            <a:r>
              <a:rPr lang="en-US" sz="1600" i="1" dirty="0">
                <a:solidFill>
                  <a:schemeClr val="tx1"/>
                </a:solidFill>
                <a:latin typeface="+mj-lt"/>
              </a:rPr>
              <a:t> dans </a:t>
            </a:r>
            <a:r>
              <a:rPr lang="en-US" sz="1600" i="1" dirty="0" err="1">
                <a:solidFill>
                  <a:schemeClr val="tx1"/>
                </a:solidFill>
                <a:latin typeface="+mj-lt"/>
              </a:rPr>
              <a:t>d’autres</a:t>
            </a:r>
            <a:r>
              <a:rPr lang="en-US" sz="1600" i="1" dirty="0">
                <a:solidFill>
                  <a:schemeClr val="tx1"/>
                </a:solidFill>
                <a:latin typeface="+mj-lt"/>
              </a:rPr>
              <a:t>  </a:t>
            </a:r>
            <a:r>
              <a:rPr lang="en-US" sz="1600" i="1" dirty="0" err="1">
                <a:solidFill>
                  <a:schemeClr val="tx1"/>
                </a:solidFill>
                <a:latin typeface="+mj-lt"/>
              </a:rPr>
              <a:t>secteurs</a:t>
            </a:r>
            <a:r>
              <a:rPr lang="en-US" sz="1600" i="1" dirty="0">
                <a:solidFill>
                  <a:schemeClr val="tx1"/>
                </a:solidFill>
                <a:latin typeface="+mj-lt"/>
              </a:rPr>
              <a:t> </a:t>
            </a:r>
            <a:r>
              <a:rPr lang="en-US" sz="1600" i="1" dirty="0" err="1">
                <a:solidFill>
                  <a:schemeClr val="tx1"/>
                </a:solidFill>
                <a:latin typeface="+mj-lt"/>
              </a:rPr>
              <a:t>comme</a:t>
            </a:r>
            <a:r>
              <a:rPr lang="en-US" sz="1600" i="1" dirty="0">
                <a:solidFill>
                  <a:schemeClr val="tx1"/>
                </a:solidFill>
                <a:latin typeface="+mj-lt"/>
              </a:rPr>
              <a:t> le </a:t>
            </a:r>
            <a:r>
              <a:rPr lang="en-US" sz="1600" i="1" dirty="0" err="1">
                <a:solidFill>
                  <a:schemeClr val="tx1"/>
                </a:solidFill>
                <a:latin typeface="+mj-lt"/>
              </a:rPr>
              <a:t>climat</a:t>
            </a:r>
            <a:r>
              <a:rPr lang="en-US" sz="1600" i="1" dirty="0">
                <a:solidFill>
                  <a:schemeClr val="tx1"/>
                </a:solidFill>
                <a:latin typeface="+mj-lt"/>
              </a:rPr>
              <a:t> </a:t>
            </a:r>
            <a:r>
              <a:rPr lang="en-US" sz="1600" dirty="0">
                <a:solidFill>
                  <a:schemeClr val="tx1"/>
                </a:solidFill>
                <a:latin typeface="+mj-lt"/>
              </a:rPr>
              <a:t>(COP21)</a:t>
            </a:r>
            <a:endParaRPr lang="en-US" sz="1600" i="1" dirty="0">
              <a:solidFill>
                <a:schemeClr val="tx1"/>
              </a:solidFill>
              <a:latin typeface="+mj-lt"/>
              <a:ea typeface="Calibri Light"/>
              <a:cs typeface="Calibri Light"/>
            </a:endParaRPr>
          </a:p>
          <a:p>
            <a:pPr marL="0" indent="0">
              <a:spcBef>
                <a:spcPts val="1200"/>
              </a:spcBef>
              <a:buNone/>
            </a:pPr>
            <a:r>
              <a:rPr lang="en-US" sz="1600" b="1" dirty="0">
                <a:solidFill>
                  <a:schemeClr val="tx1"/>
                </a:solidFill>
                <a:latin typeface="+mj-lt"/>
              </a:rPr>
              <a:t>Instruments : Standards et incitation</a:t>
            </a:r>
            <a:endParaRPr lang="en-US" sz="1600" dirty="0">
              <a:solidFill>
                <a:schemeClr val="tx1"/>
              </a:solidFill>
              <a:latin typeface="+mj-lt"/>
            </a:endParaRPr>
          </a:p>
          <a:p>
            <a:pPr marL="0" indent="0">
              <a:buNone/>
            </a:pPr>
            <a:r>
              <a:rPr lang="en-US" sz="1600" i="1" err="1">
                <a:solidFill>
                  <a:schemeClr val="tx1"/>
                </a:solidFill>
                <a:latin typeface="+mj-lt"/>
              </a:rPr>
              <a:t>Trophées</a:t>
            </a:r>
            <a:r>
              <a:rPr lang="en-US" sz="1600" i="1">
                <a:solidFill>
                  <a:schemeClr val="tx1"/>
                </a:solidFill>
                <a:latin typeface="+mj-lt"/>
              </a:rPr>
              <a:t>, Bonnes pratiques, Information</a:t>
            </a:r>
            <a:endParaRPr lang="en-US" sz="1600" i="1">
              <a:solidFill>
                <a:schemeClr val="tx1"/>
              </a:solidFill>
              <a:latin typeface="+mj-lt"/>
              <a:ea typeface="Calibri Light"/>
              <a:cs typeface="Calibri Light"/>
            </a:endParaRPr>
          </a:p>
          <a:p>
            <a:pPr marL="0" indent="0">
              <a:buNone/>
            </a:pPr>
            <a:r>
              <a:rPr lang="en-US" sz="1600" i="1" dirty="0">
                <a:solidFill>
                  <a:schemeClr val="tx1"/>
                </a:solidFill>
                <a:latin typeface="+mj-lt"/>
              </a:rPr>
              <a:t>Ex: Centre de </a:t>
            </a:r>
            <a:r>
              <a:rPr lang="en-US" sz="1600" i="1" dirty="0" err="1">
                <a:solidFill>
                  <a:schemeClr val="tx1"/>
                </a:solidFill>
                <a:latin typeface="+mj-lt"/>
              </a:rPr>
              <a:t>ressources</a:t>
            </a:r>
            <a:r>
              <a:rPr lang="en-US" sz="1600" i="1" dirty="0">
                <a:solidFill>
                  <a:schemeClr val="tx1"/>
                </a:solidFill>
                <a:latin typeface="+mj-lt"/>
              </a:rPr>
              <a:t>, </a:t>
            </a:r>
            <a:r>
              <a:rPr lang="en-US" sz="1600" i="1" dirty="0" err="1">
                <a:solidFill>
                  <a:schemeClr val="tx1"/>
                </a:solidFill>
                <a:latin typeface="+mj-lt"/>
              </a:rPr>
              <a:t>séminaires</a:t>
            </a:r>
            <a:r>
              <a:rPr lang="en-US" sz="1600" i="1" dirty="0">
                <a:solidFill>
                  <a:schemeClr val="tx1"/>
                </a:solidFill>
                <a:latin typeface="+mj-lt"/>
              </a:rPr>
              <a:t>, </a:t>
            </a:r>
            <a:r>
              <a:rPr lang="en-US" sz="1600" i="1" dirty="0" err="1">
                <a:solidFill>
                  <a:schemeClr val="tx1"/>
                </a:solidFill>
                <a:latin typeface="+mj-lt"/>
              </a:rPr>
              <a:t>éducation</a:t>
            </a:r>
            <a:r>
              <a:rPr lang="en-US" sz="1600" i="1" dirty="0">
                <a:solidFill>
                  <a:schemeClr val="tx1"/>
                </a:solidFill>
                <a:latin typeface="+mj-lt"/>
              </a:rPr>
              <a:t>...</a:t>
            </a:r>
            <a:endParaRPr lang="en-US" sz="1600" i="1">
              <a:solidFill>
                <a:schemeClr val="tx1"/>
              </a:solidFill>
              <a:latin typeface="+mj-lt"/>
              <a:ea typeface="Calibri Light"/>
              <a:cs typeface="Calibri Light"/>
            </a:endParaRPr>
          </a:p>
          <a:p>
            <a:pPr marL="0" indent="0">
              <a:buNone/>
            </a:pPr>
            <a:r>
              <a:rPr lang="en-US" sz="1600" dirty="0">
                <a:solidFill>
                  <a:schemeClr val="tx1"/>
                </a:solidFill>
                <a:latin typeface="+mj-lt"/>
              </a:rPr>
              <a:t>Coordination: </a:t>
            </a:r>
            <a:r>
              <a:rPr lang="en-US" sz="1600" dirty="0" err="1">
                <a:solidFill>
                  <a:schemeClr val="tx1"/>
                </a:solidFill>
                <a:latin typeface="+mj-lt"/>
              </a:rPr>
              <a:t>groupes</a:t>
            </a:r>
            <a:r>
              <a:rPr lang="en-US" sz="1600" dirty="0">
                <a:solidFill>
                  <a:schemeClr val="tx1"/>
                </a:solidFill>
                <a:latin typeface="+mj-lt"/>
              </a:rPr>
              <a:t> de travail (administration)</a:t>
            </a:r>
          </a:p>
          <a:p>
            <a:pPr marL="0" indent="0">
              <a:spcBef>
                <a:spcPts val="1200"/>
              </a:spcBef>
              <a:buNone/>
            </a:pPr>
            <a:r>
              <a:rPr lang="en-US" sz="1600" b="1" dirty="0" err="1">
                <a:solidFill>
                  <a:schemeClr val="tx1"/>
                </a:solidFill>
                <a:latin typeface="+mj-lt"/>
              </a:rPr>
              <a:t>Financements</a:t>
            </a:r>
            <a:endParaRPr lang="en-US" sz="1600" b="1" dirty="0">
              <a:solidFill>
                <a:schemeClr val="tx1"/>
              </a:solidFill>
              <a:latin typeface="+mj-lt"/>
            </a:endParaRPr>
          </a:p>
          <a:p>
            <a:pPr marL="0" indent="0">
              <a:buNone/>
            </a:pPr>
            <a:r>
              <a:rPr lang="en-US" sz="1600" dirty="0">
                <a:solidFill>
                  <a:schemeClr val="tx1"/>
                </a:solidFill>
                <a:latin typeface="+mj-lt"/>
              </a:rPr>
              <a:t>UE (</a:t>
            </a:r>
            <a:r>
              <a:rPr lang="en-US" sz="1600" dirty="0" err="1">
                <a:solidFill>
                  <a:schemeClr val="tx1"/>
                </a:solidFill>
                <a:latin typeface="+mj-lt"/>
              </a:rPr>
              <a:t>Projet</a:t>
            </a:r>
            <a:r>
              <a:rPr lang="en-US" sz="1600" dirty="0">
                <a:solidFill>
                  <a:schemeClr val="tx1"/>
                </a:solidFill>
                <a:latin typeface="+mj-lt"/>
              </a:rPr>
              <a:t> LIFE)</a:t>
            </a:r>
          </a:p>
          <a:p>
            <a:pPr marL="0" indent="0">
              <a:buNone/>
            </a:pPr>
            <a:r>
              <a:rPr lang="en-US" sz="1600" i="1" dirty="0" err="1">
                <a:solidFill>
                  <a:schemeClr val="tx1"/>
                </a:solidFill>
                <a:latin typeface="+mj-lt"/>
              </a:rPr>
              <a:t>Projets</a:t>
            </a:r>
            <a:r>
              <a:rPr lang="en-US" sz="1600" i="1" dirty="0">
                <a:solidFill>
                  <a:schemeClr val="tx1"/>
                </a:solidFill>
                <a:latin typeface="+mj-lt"/>
              </a:rPr>
              <a:t> de </a:t>
            </a:r>
            <a:r>
              <a:rPr lang="en-US" sz="1600" i="1" dirty="0" err="1">
                <a:solidFill>
                  <a:schemeClr val="tx1"/>
                </a:solidFill>
                <a:latin typeface="+mj-lt"/>
              </a:rPr>
              <a:t>démonstration</a:t>
            </a:r>
            <a:endParaRPr lang="en-US" sz="1600" i="1" dirty="0">
              <a:solidFill>
                <a:schemeClr val="tx1"/>
              </a:solidFill>
              <a:latin typeface="+mj-lt"/>
            </a:endParaRPr>
          </a:p>
          <a:p>
            <a:pPr marL="0" indent="0">
              <a:buNone/>
            </a:pPr>
            <a:r>
              <a:rPr lang="en-US" sz="1600" i="1" dirty="0">
                <a:solidFill>
                  <a:schemeClr val="tx1"/>
                </a:solidFill>
                <a:latin typeface="+mj-lt"/>
              </a:rPr>
              <a:t>RH (</a:t>
            </a:r>
            <a:r>
              <a:rPr lang="en-US" sz="1600" i="1" dirty="0" err="1">
                <a:solidFill>
                  <a:schemeClr val="tx1"/>
                </a:solidFill>
                <a:latin typeface="+mj-lt"/>
              </a:rPr>
              <a:t>postes</a:t>
            </a:r>
            <a:r>
              <a:rPr lang="en-US" sz="1600" i="1" dirty="0">
                <a:solidFill>
                  <a:schemeClr val="tx1"/>
                </a:solidFill>
                <a:latin typeface="+mj-lt"/>
              </a:rPr>
              <a:t> CDD dans </a:t>
            </a:r>
            <a:r>
              <a:rPr lang="en-US" sz="1600" i="1" dirty="0" err="1">
                <a:solidFill>
                  <a:schemeClr val="tx1"/>
                </a:solidFill>
                <a:latin typeface="+mj-lt"/>
              </a:rPr>
              <a:t>l’administration</a:t>
            </a:r>
            <a:r>
              <a:rPr lang="en-US" sz="1600" i="1" dirty="0">
                <a:solidFill>
                  <a:schemeClr val="tx1"/>
                </a:solidFill>
                <a:latin typeface="+mj-lt"/>
              </a:rPr>
              <a:t>)</a:t>
            </a:r>
          </a:p>
          <a:p>
            <a:pPr marL="0" indent="0">
              <a:buNone/>
            </a:pPr>
            <a:r>
              <a:rPr lang="en-US" sz="1600" dirty="0">
                <a:solidFill>
                  <a:schemeClr val="tx1"/>
                </a:solidFill>
                <a:latin typeface="+mj-lt"/>
              </a:rPr>
              <a:t>Etat : </a:t>
            </a:r>
            <a:r>
              <a:rPr lang="en-US" sz="1600" dirty="0" err="1">
                <a:solidFill>
                  <a:schemeClr val="tx1"/>
                </a:solidFill>
                <a:latin typeface="+mj-lt"/>
              </a:rPr>
              <a:t>Relabelliser</a:t>
            </a:r>
            <a:r>
              <a:rPr lang="en-US" sz="1600" dirty="0">
                <a:solidFill>
                  <a:schemeClr val="tx1"/>
                </a:solidFill>
                <a:latin typeface="+mj-lt"/>
              </a:rPr>
              <a:t> des </a:t>
            </a:r>
            <a:r>
              <a:rPr lang="en-US" sz="1600" dirty="0" err="1">
                <a:solidFill>
                  <a:schemeClr val="tx1"/>
                </a:solidFill>
                <a:latin typeface="+mj-lt"/>
              </a:rPr>
              <a:t>projets</a:t>
            </a:r>
            <a:r>
              <a:rPr lang="en-US" sz="1600" dirty="0">
                <a:solidFill>
                  <a:schemeClr val="tx1"/>
                </a:solidFill>
                <a:latin typeface="+mj-lt"/>
              </a:rPr>
              <a:t>  </a:t>
            </a:r>
            <a:r>
              <a:rPr lang="en-US" sz="1600" dirty="0" err="1">
                <a:solidFill>
                  <a:schemeClr val="tx1"/>
                </a:solidFill>
                <a:latin typeface="+mj-lt"/>
              </a:rPr>
              <a:t>existants</a:t>
            </a:r>
            <a:r>
              <a:rPr lang="en-US" sz="1600" dirty="0">
                <a:solidFill>
                  <a:schemeClr val="tx1"/>
                </a:solidFill>
                <a:latin typeface="+mj-lt"/>
              </a:rPr>
              <a:t> (</a:t>
            </a:r>
            <a:r>
              <a:rPr lang="en-US" sz="1600" dirty="0" err="1">
                <a:solidFill>
                  <a:schemeClr val="tx1"/>
                </a:solidFill>
                <a:latin typeface="+mj-lt"/>
              </a:rPr>
              <a:t>Agences</a:t>
            </a:r>
            <a:r>
              <a:rPr lang="en-US" sz="1600" dirty="0">
                <a:solidFill>
                  <a:schemeClr val="tx1"/>
                </a:solidFill>
                <a:latin typeface="+mj-lt"/>
              </a:rPr>
              <a:t> de </a:t>
            </a:r>
            <a:r>
              <a:rPr lang="en-US" sz="1600" dirty="0" err="1">
                <a:solidFill>
                  <a:schemeClr val="tx1"/>
                </a:solidFill>
                <a:latin typeface="+mj-lt"/>
              </a:rPr>
              <a:t>l’Eau</a:t>
            </a:r>
            <a:r>
              <a:rPr lang="en-US" sz="1600" dirty="0">
                <a:solidFill>
                  <a:schemeClr val="tx1"/>
                </a:solidFill>
                <a:latin typeface="+mj-lt"/>
              </a:rPr>
              <a:t>, Plan Eau...)</a:t>
            </a:r>
            <a:endParaRPr lang="en-US" sz="1600" dirty="0">
              <a:solidFill>
                <a:schemeClr val="tx1"/>
              </a:solidFill>
              <a:latin typeface="+mj-lt"/>
              <a:ea typeface="Calibri Light"/>
              <a:cs typeface="Calibri Light"/>
            </a:endParaRPr>
          </a:p>
          <a:p>
            <a:pPr marL="0" indent="0">
              <a:buNone/>
            </a:pPr>
            <a:r>
              <a:rPr lang="en-US" sz="1600" i="1" dirty="0">
                <a:solidFill>
                  <a:schemeClr val="tx1"/>
                </a:solidFill>
                <a:latin typeface="+mj-lt"/>
              </a:rPr>
              <a:t>Objectif: lever des fonds </a:t>
            </a:r>
            <a:r>
              <a:rPr lang="en-US" sz="1600" i="1" dirty="0" err="1">
                <a:solidFill>
                  <a:schemeClr val="tx1"/>
                </a:solidFill>
                <a:latin typeface="+mj-lt"/>
              </a:rPr>
              <a:t>locaux</a:t>
            </a:r>
            <a:r>
              <a:rPr lang="en-US" sz="1600" i="1" dirty="0">
                <a:solidFill>
                  <a:schemeClr val="tx1"/>
                </a:solidFill>
                <a:latin typeface="+mj-lt"/>
              </a:rPr>
              <a:t> et </a:t>
            </a:r>
            <a:r>
              <a:rPr lang="en-US" sz="1600" i="1" dirty="0" err="1">
                <a:solidFill>
                  <a:schemeClr val="tx1"/>
                </a:solidFill>
                <a:latin typeface="+mj-lt"/>
              </a:rPr>
              <a:t>privés</a:t>
            </a:r>
            <a:endParaRPr lang="en-US" sz="1600" i="1" dirty="0">
              <a:solidFill>
                <a:schemeClr val="tx1"/>
              </a:solidFill>
              <a:latin typeface="+mj-lt"/>
            </a:endParaRPr>
          </a:p>
          <a:p>
            <a:pPr marL="0" indent="0">
              <a:buNone/>
            </a:pPr>
            <a:r>
              <a:rPr lang="en-US" sz="1600" dirty="0" err="1">
                <a:solidFill>
                  <a:schemeClr val="tx1"/>
                </a:solidFill>
                <a:latin typeface="+mj-lt"/>
              </a:rPr>
              <a:t>Financements</a:t>
            </a:r>
            <a:r>
              <a:rPr lang="en-US" sz="1600" dirty="0">
                <a:solidFill>
                  <a:schemeClr val="tx1"/>
                </a:solidFill>
                <a:latin typeface="+mj-lt"/>
              </a:rPr>
              <a:t> </a:t>
            </a:r>
            <a:r>
              <a:rPr lang="en-US" sz="1600" dirty="0" err="1">
                <a:solidFill>
                  <a:schemeClr val="tx1"/>
                </a:solidFill>
                <a:latin typeface="+mj-lt"/>
              </a:rPr>
              <a:t>locaux</a:t>
            </a:r>
            <a:r>
              <a:rPr lang="en-US" sz="1600" dirty="0">
                <a:solidFill>
                  <a:schemeClr val="tx1"/>
                </a:solidFill>
                <a:latin typeface="+mj-lt"/>
              </a:rPr>
              <a:t> (</a:t>
            </a:r>
            <a:r>
              <a:rPr lang="en-US" sz="1600" dirty="0" err="1">
                <a:solidFill>
                  <a:schemeClr val="tx1"/>
                </a:solidFill>
                <a:latin typeface="+mj-lt"/>
              </a:rPr>
              <a:t>municipalités</a:t>
            </a:r>
            <a:r>
              <a:rPr lang="en-US" sz="1600" dirty="0">
                <a:solidFill>
                  <a:schemeClr val="tx1"/>
                </a:solidFill>
                <a:latin typeface="+mj-lt"/>
              </a:rPr>
              <a:t>)</a:t>
            </a:r>
          </a:p>
        </p:txBody>
      </p:sp>
      <p:pic>
        <p:nvPicPr>
          <p:cNvPr id="12" name="Picture 3">
            <a:extLst>
              <a:ext uri="{FF2B5EF4-FFF2-40B4-BE49-F238E27FC236}">
                <a16:creationId xmlns:a16="http://schemas.microsoft.com/office/drawing/2014/main" id="{779C8112-C685-3845-B3CB-534A959DFA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59" b="6248"/>
          <a:stretch/>
        </p:blipFill>
        <p:spPr bwMode="auto">
          <a:xfrm>
            <a:off x="4634461" y="437333"/>
            <a:ext cx="1437115" cy="70532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1B7F0056-BC1B-7FA3-29F7-4E7543C6AE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7" t="7601" r="1047" b="4068"/>
          <a:stretch/>
        </p:blipFill>
        <p:spPr bwMode="auto">
          <a:xfrm>
            <a:off x="4634461" y="1635478"/>
            <a:ext cx="4430546" cy="9845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descr="Une image contenant Site web&#10;&#10;Description générée automatiquement">
            <a:extLst>
              <a:ext uri="{FF2B5EF4-FFF2-40B4-BE49-F238E27FC236}">
                <a16:creationId xmlns:a16="http://schemas.microsoft.com/office/drawing/2014/main" id="{AAF466DA-EBF5-8851-41F0-4DB3E997EBC7}"/>
              </a:ext>
            </a:extLst>
          </p:cNvPr>
          <p:cNvPicPr>
            <a:picLocks noChangeAspect="1"/>
          </p:cNvPicPr>
          <p:nvPr/>
        </p:nvPicPr>
        <p:blipFill>
          <a:blip r:embed="rId5"/>
          <a:stretch>
            <a:fillRect/>
          </a:stretch>
        </p:blipFill>
        <p:spPr>
          <a:xfrm>
            <a:off x="4817153" y="2864852"/>
            <a:ext cx="1824890" cy="2296710"/>
          </a:xfrm>
          <a:prstGeom prst="rect">
            <a:avLst/>
          </a:prstGeom>
          <a:ln>
            <a:solidFill>
              <a:schemeClr val="accent1"/>
            </a:solidFill>
          </a:ln>
        </p:spPr>
      </p:pic>
      <p:pic>
        <p:nvPicPr>
          <p:cNvPr id="3" name="Picture 6">
            <a:extLst>
              <a:ext uri="{FF2B5EF4-FFF2-40B4-BE49-F238E27FC236}">
                <a16:creationId xmlns:a16="http://schemas.microsoft.com/office/drawing/2014/main" id="{CBD614DD-8923-3D18-3A79-7B5B8728D051}"/>
              </a:ext>
            </a:extLst>
          </p:cNvPr>
          <p:cNvPicPr>
            <a:picLocks noChangeAspect="1"/>
          </p:cNvPicPr>
          <p:nvPr/>
        </p:nvPicPr>
        <p:blipFill>
          <a:blip r:embed="rId6"/>
          <a:stretch>
            <a:fillRect/>
          </a:stretch>
        </p:blipFill>
        <p:spPr>
          <a:xfrm>
            <a:off x="7428549" y="412726"/>
            <a:ext cx="1507937" cy="768637"/>
          </a:xfrm>
          <a:prstGeom prst="rect">
            <a:avLst/>
          </a:prstGeom>
        </p:spPr>
      </p:pic>
      <p:pic>
        <p:nvPicPr>
          <p:cNvPr id="7" name="Picture 7">
            <a:extLst>
              <a:ext uri="{FF2B5EF4-FFF2-40B4-BE49-F238E27FC236}">
                <a16:creationId xmlns:a16="http://schemas.microsoft.com/office/drawing/2014/main" id="{B0885D52-42E4-DC53-7ED8-D353DECD5A53}"/>
              </a:ext>
            </a:extLst>
          </p:cNvPr>
          <p:cNvPicPr>
            <a:picLocks noChangeAspect="1"/>
          </p:cNvPicPr>
          <p:nvPr/>
        </p:nvPicPr>
        <p:blipFill>
          <a:blip r:embed="rId7"/>
          <a:stretch>
            <a:fillRect/>
          </a:stretch>
        </p:blipFill>
        <p:spPr>
          <a:xfrm>
            <a:off x="6741728" y="3097834"/>
            <a:ext cx="2254633" cy="1673175"/>
          </a:xfrm>
          <a:prstGeom prst="rect">
            <a:avLst/>
          </a:prstGeom>
        </p:spPr>
      </p:pic>
      <p:pic>
        <p:nvPicPr>
          <p:cNvPr id="11" name="Image 10" descr="Une image contenant plein air, ciel, tour, bâtiment&#10;&#10;Description générée automatiquement">
            <a:extLst>
              <a:ext uri="{FF2B5EF4-FFF2-40B4-BE49-F238E27FC236}">
                <a16:creationId xmlns:a16="http://schemas.microsoft.com/office/drawing/2014/main" id="{7D50F3FC-4462-BB99-AACD-8087FF565735}"/>
              </a:ext>
            </a:extLst>
          </p:cNvPr>
          <p:cNvPicPr>
            <a:picLocks noChangeAspect="1"/>
          </p:cNvPicPr>
          <p:nvPr/>
        </p:nvPicPr>
        <p:blipFill>
          <a:blip r:embed="rId8"/>
          <a:stretch>
            <a:fillRect/>
          </a:stretch>
        </p:blipFill>
        <p:spPr>
          <a:xfrm>
            <a:off x="6207166" y="407668"/>
            <a:ext cx="1069125" cy="820054"/>
          </a:xfrm>
          <a:prstGeom prst="rect">
            <a:avLst/>
          </a:prstGeom>
        </p:spPr>
      </p:pic>
      <p:pic>
        <p:nvPicPr>
          <p:cNvPr id="9" name="Image 8" descr="Une image contenant personne, habits, Visage humain, Entrepreneur&#10;&#10;Description générée automatiquement">
            <a:extLst>
              <a:ext uri="{FF2B5EF4-FFF2-40B4-BE49-F238E27FC236}">
                <a16:creationId xmlns:a16="http://schemas.microsoft.com/office/drawing/2014/main" id="{76BCAF2A-D2C8-525A-3A25-3844B66733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4200" y="5289879"/>
            <a:ext cx="3030807" cy="1472716"/>
          </a:xfrm>
          <a:prstGeom prst="rect">
            <a:avLst/>
          </a:prstGeom>
        </p:spPr>
      </p:pic>
    </p:spTree>
    <p:extLst>
      <p:ext uri="{BB962C8B-B14F-4D97-AF65-F5344CB8AC3E}">
        <p14:creationId xmlns:p14="http://schemas.microsoft.com/office/powerpoint/2010/main" val="400025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9D0C9F-9C9D-7B45-86F5-9984C499277D}"/>
              </a:ext>
            </a:extLst>
          </p:cNvPr>
          <p:cNvSpPr>
            <a:spLocks noGrp="1"/>
          </p:cNvSpPr>
          <p:nvPr>
            <p:ph idx="1"/>
          </p:nvPr>
        </p:nvSpPr>
        <p:spPr>
          <a:xfrm>
            <a:off x="365517" y="1609181"/>
            <a:ext cx="3729072" cy="2032818"/>
          </a:xfrm>
        </p:spPr>
        <p:txBody>
          <a:bodyPr>
            <a:noAutofit/>
          </a:bodyPr>
          <a:lstStyle/>
          <a:p>
            <a:pPr marL="0" indent="0">
              <a:buNone/>
            </a:pPr>
            <a:r>
              <a:rPr lang="en-US" sz="1500" b="1" dirty="0" err="1">
                <a:solidFill>
                  <a:schemeClr val="tx1"/>
                </a:solidFill>
                <a:latin typeface="+mj-lt"/>
              </a:rPr>
              <a:t>Acteurs</a:t>
            </a:r>
            <a:r>
              <a:rPr lang="en-US" sz="1500" b="1" dirty="0">
                <a:solidFill>
                  <a:schemeClr val="tx1"/>
                </a:solidFill>
                <a:latin typeface="+mj-lt"/>
              </a:rPr>
              <a:t> de la </a:t>
            </a:r>
            <a:r>
              <a:rPr lang="en-US" sz="1500" b="1" dirty="0" err="1">
                <a:solidFill>
                  <a:schemeClr val="tx1"/>
                </a:solidFill>
                <a:latin typeface="+mj-lt"/>
              </a:rPr>
              <a:t>préservation</a:t>
            </a:r>
            <a:r>
              <a:rPr lang="en-US" sz="1500" b="1" dirty="0">
                <a:solidFill>
                  <a:schemeClr val="tx1"/>
                </a:solidFill>
                <a:latin typeface="+mj-lt"/>
              </a:rPr>
              <a:t> de la </a:t>
            </a:r>
            <a:r>
              <a:rPr lang="en-US" sz="1500" b="1" dirty="0" err="1">
                <a:solidFill>
                  <a:schemeClr val="tx1"/>
                </a:solidFill>
                <a:latin typeface="+mj-lt"/>
              </a:rPr>
              <a:t>biodiversité</a:t>
            </a:r>
            <a:endParaRPr lang="en-US" sz="1500" b="1" dirty="0">
              <a:solidFill>
                <a:schemeClr val="tx1"/>
              </a:solidFill>
              <a:latin typeface="+mj-lt"/>
            </a:endParaRPr>
          </a:p>
          <a:p>
            <a:pPr marL="0" indent="0">
              <a:lnSpc>
                <a:spcPct val="120000"/>
              </a:lnSpc>
              <a:spcBef>
                <a:spcPts val="0"/>
              </a:spcBef>
              <a:buNone/>
            </a:pPr>
            <a:r>
              <a:rPr lang="en-US" sz="1500" dirty="0">
                <a:solidFill>
                  <a:schemeClr val="tx1"/>
                </a:solidFill>
                <a:latin typeface="+mj-lt"/>
              </a:rPr>
              <a:t>The Nature Conservancy (TNC)</a:t>
            </a:r>
          </a:p>
          <a:p>
            <a:pPr marL="0" indent="0">
              <a:lnSpc>
                <a:spcPct val="100000"/>
              </a:lnSpc>
              <a:spcBef>
                <a:spcPts val="0"/>
              </a:spcBef>
              <a:buNone/>
            </a:pPr>
            <a:r>
              <a:rPr lang="en-US" sz="1500" dirty="0">
                <a:solidFill>
                  <a:schemeClr val="tx1"/>
                </a:solidFill>
                <a:latin typeface="+mj-lt"/>
              </a:rPr>
              <a:t>Administration </a:t>
            </a:r>
            <a:r>
              <a:rPr lang="en-US" sz="1500" dirty="0" err="1">
                <a:solidFill>
                  <a:schemeClr val="tx1"/>
                </a:solidFill>
                <a:latin typeface="+mj-lt"/>
              </a:rPr>
              <a:t>Fédérale</a:t>
            </a:r>
            <a:r>
              <a:rPr lang="en-US" sz="1500" dirty="0">
                <a:solidFill>
                  <a:schemeClr val="tx1"/>
                </a:solidFill>
                <a:latin typeface="+mj-lt"/>
              </a:rPr>
              <a:t> </a:t>
            </a:r>
          </a:p>
          <a:p>
            <a:pPr marL="0" indent="0">
              <a:lnSpc>
                <a:spcPct val="100000"/>
              </a:lnSpc>
              <a:spcBef>
                <a:spcPts val="0"/>
              </a:spcBef>
              <a:buNone/>
            </a:pPr>
            <a:r>
              <a:rPr lang="en-US" sz="1500" dirty="0">
                <a:solidFill>
                  <a:schemeClr val="tx1"/>
                </a:solidFill>
                <a:latin typeface="+mj-lt"/>
              </a:rPr>
              <a:t>(Maison Blanche : FEMA, EPA…) </a:t>
            </a:r>
          </a:p>
          <a:p>
            <a:pPr marL="0" indent="0">
              <a:lnSpc>
                <a:spcPct val="100000"/>
              </a:lnSpc>
              <a:spcBef>
                <a:spcPts val="0"/>
              </a:spcBef>
              <a:buNone/>
            </a:pPr>
            <a:r>
              <a:rPr lang="en-US" sz="1500" dirty="0">
                <a:solidFill>
                  <a:schemeClr val="tx1"/>
                </a:solidFill>
                <a:latin typeface="+mj-lt"/>
              </a:rPr>
              <a:t>“Road Map“ pour </a:t>
            </a:r>
            <a:r>
              <a:rPr lang="en-US" sz="1500" dirty="0" err="1">
                <a:solidFill>
                  <a:schemeClr val="tx1"/>
                </a:solidFill>
                <a:latin typeface="+mj-lt"/>
              </a:rPr>
              <a:t>développer</a:t>
            </a:r>
            <a:r>
              <a:rPr lang="en-US" sz="1500" dirty="0">
                <a:solidFill>
                  <a:schemeClr val="tx1"/>
                </a:solidFill>
                <a:latin typeface="+mj-lt"/>
              </a:rPr>
              <a:t> les </a:t>
            </a:r>
            <a:r>
              <a:rPr lang="en-US" sz="1500" dirty="0" err="1">
                <a:solidFill>
                  <a:schemeClr val="tx1"/>
                </a:solidFill>
                <a:latin typeface="+mj-lt"/>
              </a:rPr>
              <a:t>SfN</a:t>
            </a:r>
            <a:endParaRPr lang="en-US" sz="1500" dirty="0">
              <a:solidFill>
                <a:schemeClr val="tx1"/>
              </a:solidFill>
              <a:latin typeface="+mj-lt"/>
            </a:endParaRPr>
          </a:p>
          <a:p>
            <a:pPr marL="0" indent="0">
              <a:lnSpc>
                <a:spcPct val="100000"/>
              </a:lnSpc>
              <a:spcBef>
                <a:spcPts val="0"/>
              </a:spcBef>
              <a:buNone/>
            </a:pPr>
            <a:endParaRPr lang="en-US" sz="1500" dirty="0">
              <a:solidFill>
                <a:schemeClr val="tx1"/>
              </a:solidFill>
              <a:latin typeface="+mj-lt"/>
            </a:endParaRPr>
          </a:p>
          <a:p>
            <a:pPr marL="0" indent="0">
              <a:lnSpc>
                <a:spcPct val="100000"/>
              </a:lnSpc>
              <a:spcBef>
                <a:spcPts val="0"/>
              </a:spcBef>
              <a:buNone/>
            </a:pPr>
            <a:r>
              <a:rPr lang="en-US" sz="1500" dirty="0" err="1">
                <a:solidFill>
                  <a:schemeClr val="tx1"/>
                </a:solidFill>
                <a:latin typeface="+mj-lt"/>
              </a:rPr>
              <a:t>Partenariat</a:t>
            </a:r>
            <a:r>
              <a:rPr lang="en-US" sz="1500" dirty="0">
                <a:solidFill>
                  <a:schemeClr val="tx1"/>
                </a:solidFill>
                <a:latin typeface="+mj-lt"/>
              </a:rPr>
              <a:t> ONG/Administration</a:t>
            </a:r>
          </a:p>
          <a:p>
            <a:pPr marL="0" indent="0">
              <a:lnSpc>
                <a:spcPct val="100000"/>
              </a:lnSpc>
              <a:spcBef>
                <a:spcPts val="0"/>
              </a:spcBef>
              <a:buNone/>
            </a:pPr>
            <a:r>
              <a:rPr lang="en-US" sz="1500" dirty="0">
                <a:solidFill>
                  <a:schemeClr val="tx1"/>
                </a:solidFill>
                <a:latin typeface="+mj-lt"/>
              </a:rPr>
              <a:t>=&gt; Mais : </a:t>
            </a:r>
            <a:r>
              <a:rPr lang="en-US" sz="1500" i="1" dirty="0" err="1">
                <a:solidFill>
                  <a:schemeClr val="tx1"/>
                </a:solidFill>
                <a:latin typeface="+mj-lt"/>
              </a:rPr>
              <a:t>sens</a:t>
            </a:r>
            <a:r>
              <a:rPr lang="en-US" sz="1500" i="1" dirty="0">
                <a:solidFill>
                  <a:schemeClr val="tx1"/>
                </a:solidFill>
                <a:latin typeface="+mj-lt"/>
              </a:rPr>
              <a:t> </a:t>
            </a:r>
            <a:r>
              <a:rPr lang="en-US" sz="1500" i="1" dirty="0" err="1">
                <a:solidFill>
                  <a:schemeClr val="tx1"/>
                </a:solidFill>
                <a:latin typeface="+mj-lt"/>
              </a:rPr>
              <a:t>différents</a:t>
            </a:r>
            <a:endParaRPr lang="en-US" sz="1500" i="1" dirty="0">
              <a:solidFill>
                <a:schemeClr val="tx1"/>
              </a:solidFill>
              <a:latin typeface="+mj-lt"/>
            </a:endParaRPr>
          </a:p>
          <a:p>
            <a:pPr marL="0" indent="0">
              <a:lnSpc>
                <a:spcPct val="100000"/>
              </a:lnSpc>
              <a:spcBef>
                <a:spcPts val="0"/>
              </a:spcBef>
              <a:buNone/>
            </a:pPr>
            <a:endParaRPr lang="en-US" sz="1500" dirty="0">
              <a:solidFill>
                <a:schemeClr val="tx1"/>
              </a:solidFill>
              <a:latin typeface="+mj-lt"/>
            </a:endParaRPr>
          </a:p>
          <a:p>
            <a:pPr marL="0" indent="0">
              <a:lnSpc>
                <a:spcPct val="100000"/>
              </a:lnSpc>
              <a:spcBef>
                <a:spcPts val="0"/>
              </a:spcBef>
              <a:buNone/>
            </a:pPr>
            <a:r>
              <a:rPr lang="en-US" sz="1500" b="1" dirty="0">
                <a:solidFill>
                  <a:schemeClr val="tx1"/>
                </a:solidFill>
                <a:latin typeface="+mj-lt"/>
              </a:rPr>
              <a:t>Instruments : </a:t>
            </a:r>
            <a:r>
              <a:rPr lang="en-US" sz="1500" b="1" dirty="0" err="1">
                <a:solidFill>
                  <a:schemeClr val="tx1"/>
                </a:solidFill>
                <a:latin typeface="+mj-lt"/>
              </a:rPr>
              <a:t>règlementaire</a:t>
            </a:r>
            <a:r>
              <a:rPr lang="en-US" sz="1500" b="1" dirty="0">
                <a:solidFill>
                  <a:schemeClr val="tx1"/>
                </a:solidFill>
                <a:latin typeface="+mj-lt"/>
              </a:rPr>
              <a:t> &amp; financier</a:t>
            </a:r>
          </a:p>
          <a:p>
            <a:pPr marL="0" indent="0">
              <a:lnSpc>
                <a:spcPct val="100000"/>
              </a:lnSpc>
              <a:spcBef>
                <a:spcPts val="0"/>
              </a:spcBef>
              <a:buNone/>
            </a:pPr>
            <a:r>
              <a:rPr lang="fr-FR" sz="1500" dirty="0">
                <a:solidFill>
                  <a:schemeClr val="tx1"/>
                </a:solidFill>
                <a:latin typeface="+mj-lt"/>
              </a:rPr>
              <a:t>Inflation Reduction </a:t>
            </a:r>
            <a:r>
              <a:rPr lang="fr-FR" sz="1500" dirty="0" err="1">
                <a:solidFill>
                  <a:schemeClr val="tx1"/>
                </a:solidFill>
                <a:latin typeface="+mj-lt"/>
              </a:rPr>
              <a:t>Act</a:t>
            </a:r>
            <a:r>
              <a:rPr lang="fr-FR" sz="1500" dirty="0">
                <a:solidFill>
                  <a:schemeClr val="tx1"/>
                </a:solidFill>
                <a:latin typeface="+mj-lt"/>
              </a:rPr>
              <a:t> (2022)</a:t>
            </a:r>
          </a:p>
          <a:p>
            <a:pPr marL="0" indent="0">
              <a:lnSpc>
                <a:spcPct val="100000"/>
              </a:lnSpc>
              <a:spcBef>
                <a:spcPts val="0"/>
              </a:spcBef>
              <a:buNone/>
            </a:pPr>
            <a:r>
              <a:rPr lang="fr-FR" sz="1500" dirty="0">
                <a:solidFill>
                  <a:schemeClr val="tx1"/>
                </a:solidFill>
                <a:latin typeface="+mj-lt"/>
              </a:rPr>
              <a:t>Infrastructure Investment and Jobs </a:t>
            </a:r>
            <a:r>
              <a:rPr lang="fr-FR" sz="1500" dirty="0" err="1">
                <a:solidFill>
                  <a:schemeClr val="tx1"/>
                </a:solidFill>
                <a:latin typeface="+mj-lt"/>
              </a:rPr>
              <a:t>Act</a:t>
            </a:r>
            <a:r>
              <a:rPr lang="fr-FR" sz="1500" dirty="0">
                <a:solidFill>
                  <a:schemeClr val="tx1"/>
                </a:solidFill>
                <a:latin typeface="+mj-lt"/>
              </a:rPr>
              <a:t> (2021)</a:t>
            </a:r>
          </a:p>
          <a:p>
            <a:pPr marL="0" indent="0">
              <a:lnSpc>
                <a:spcPct val="100000"/>
              </a:lnSpc>
              <a:spcBef>
                <a:spcPts val="0"/>
              </a:spcBef>
              <a:buNone/>
            </a:pPr>
            <a:r>
              <a:rPr lang="x-none" sz="1500" dirty="0">
                <a:solidFill>
                  <a:schemeClr val="tx1"/>
                </a:solidFill>
                <a:latin typeface="+mj-lt"/>
              </a:rPr>
              <a:t>EJ40 : cibler les communautés désavantagées</a:t>
            </a:r>
            <a:endParaRPr lang="en-US" sz="1500" b="1" dirty="0">
              <a:solidFill>
                <a:schemeClr val="tx1"/>
              </a:solidFill>
              <a:latin typeface="+mj-lt"/>
            </a:endParaRPr>
          </a:p>
          <a:p>
            <a:pPr marL="0" indent="0">
              <a:lnSpc>
                <a:spcPct val="100000"/>
              </a:lnSpc>
              <a:spcBef>
                <a:spcPts val="0"/>
              </a:spcBef>
              <a:buNone/>
            </a:pPr>
            <a:endParaRPr lang="fr-FR" sz="1500" b="1" dirty="0">
              <a:solidFill>
                <a:schemeClr val="tx1"/>
              </a:solidFill>
              <a:latin typeface="+mj-lt"/>
            </a:endParaRPr>
          </a:p>
          <a:p>
            <a:pPr marL="0" indent="0">
              <a:lnSpc>
                <a:spcPct val="100000"/>
              </a:lnSpc>
              <a:spcBef>
                <a:spcPts val="0"/>
              </a:spcBef>
              <a:buNone/>
            </a:pPr>
            <a:r>
              <a:rPr lang="fr-FR" sz="1500" b="1" dirty="0">
                <a:solidFill>
                  <a:schemeClr val="tx1"/>
                </a:solidFill>
                <a:latin typeface="+mj-lt"/>
              </a:rPr>
              <a:t>Financements</a:t>
            </a:r>
          </a:p>
          <a:p>
            <a:pPr marL="0" indent="0">
              <a:lnSpc>
                <a:spcPct val="100000"/>
              </a:lnSpc>
              <a:spcBef>
                <a:spcPts val="0"/>
              </a:spcBef>
              <a:buNone/>
            </a:pPr>
            <a:r>
              <a:rPr lang="fr-FR" sz="1500" dirty="0">
                <a:solidFill>
                  <a:schemeClr val="tx1"/>
                </a:solidFill>
                <a:latin typeface="+mj-lt"/>
              </a:rPr>
              <a:t>Investissements massifs, mais pour financer des aménagements différents... </a:t>
            </a:r>
          </a:p>
          <a:p>
            <a:pPr marL="0" indent="0">
              <a:lnSpc>
                <a:spcPct val="100000"/>
              </a:lnSpc>
              <a:spcBef>
                <a:spcPts val="0"/>
              </a:spcBef>
              <a:buNone/>
            </a:pPr>
            <a:r>
              <a:rPr lang="fr-FR" sz="1500" dirty="0" err="1">
                <a:solidFill>
                  <a:schemeClr val="tx1"/>
                </a:solidFill>
                <a:latin typeface="+mj-lt"/>
              </a:rPr>
              <a:t>Federal</a:t>
            </a:r>
            <a:r>
              <a:rPr lang="fr-FR" sz="1500" dirty="0">
                <a:solidFill>
                  <a:schemeClr val="tx1"/>
                </a:solidFill>
                <a:latin typeface="+mj-lt"/>
              </a:rPr>
              <a:t>  -&gt; Etats -&gt; ONG (TNC)</a:t>
            </a:r>
          </a:p>
        </p:txBody>
      </p:sp>
      <p:pic>
        <p:nvPicPr>
          <p:cNvPr id="8" name="Image 7" descr="Une image contenant texte, clipart&#10;&#10;Description générée automatiquement">
            <a:extLst>
              <a:ext uri="{FF2B5EF4-FFF2-40B4-BE49-F238E27FC236}">
                <a16:creationId xmlns:a16="http://schemas.microsoft.com/office/drawing/2014/main" id="{D750C694-8F0D-F2CE-C081-A4F43A446A34}"/>
              </a:ext>
            </a:extLst>
          </p:cNvPr>
          <p:cNvPicPr>
            <a:picLocks noChangeAspect="1"/>
          </p:cNvPicPr>
          <p:nvPr/>
        </p:nvPicPr>
        <p:blipFill>
          <a:blip r:embed="rId3"/>
          <a:stretch>
            <a:fillRect/>
          </a:stretch>
        </p:blipFill>
        <p:spPr>
          <a:xfrm>
            <a:off x="4389573" y="1107305"/>
            <a:ext cx="2248178" cy="648513"/>
          </a:xfrm>
          <a:prstGeom prst="rect">
            <a:avLst/>
          </a:prstGeom>
        </p:spPr>
      </p:pic>
      <p:graphicFrame>
        <p:nvGraphicFramePr>
          <p:cNvPr id="11" name="Tableau 7">
            <a:extLst>
              <a:ext uri="{FF2B5EF4-FFF2-40B4-BE49-F238E27FC236}">
                <a16:creationId xmlns:a16="http://schemas.microsoft.com/office/drawing/2014/main" id="{E551FC40-2E41-60C4-BB9F-4AD18AC38C34}"/>
              </a:ext>
            </a:extLst>
          </p:cNvPr>
          <p:cNvGraphicFramePr>
            <a:graphicFrameLocks noGrp="1"/>
          </p:cNvGraphicFramePr>
          <p:nvPr>
            <p:extLst>
              <p:ext uri="{D42A27DB-BD31-4B8C-83A1-F6EECF244321}">
                <p14:modId xmlns:p14="http://schemas.microsoft.com/office/powerpoint/2010/main" val="1769490552"/>
              </p:ext>
            </p:extLst>
          </p:nvPr>
        </p:nvGraphicFramePr>
        <p:xfrm>
          <a:off x="3920671" y="4750958"/>
          <a:ext cx="3185983" cy="1726338"/>
        </p:xfrm>
        <a:graphic>
          <a:graphicData uri="http://schemas.openxmlformats.org/drawingml/2006/table">
            <a:tbl>
              <a:tblPr bandRow="1">
                <a:tableStyleId>{5C22544A-7EE6-4342-B048-85BDC9FD1C3A}</a:tableStyleId>
              </a:tblPr>
              <a:tblGrid>
                <a:gridCol w="550303">
                  <a:extLst>
                    <a:ext uri="{9D8B030D-6E8A-4147-A177-3AD203B41FA5}">
                      <a16:colId xmlns:a16="http://schemas.microsoft.com/office/drawing/2014/main" val="2503156219"/>
                    </a:ext>
                  </a:extLst>
                </a:gridCol>
                <a:gridCol w="2635680">
                  <a:extLst>
                    <a:ext uri="{9D8B030D-6E8A-4147-A177-3AD203B41FA5}">
                      <a16:colId xmlns:a16="http://schemas.microsoft.com/office/drawing/2014/main" val="2562393382"/>
                    </a:ext>
                  </a:extLst>
                </a:gridCol>
              </a:tblGrid>
              <a:tr h="617220">
                <a:tc>
                  <a:txBody>
                    <a:bodyPr/>
                    <a:lstStyle/>
                    <a:p>
                      <a:r>
                        <a:rPr lang="x-none" sz="1200" dirty="0"/>
                        <a:t>NOOA</a:t>
                      </a:r>
                    </a:p>
                  </a:txBody>
                  <a:tcPr marL="68580" marR="68580" marT="34290" marB="34290"/>
                </a:tc>
                <a:tc>
                  <a:txBody>
                    <a:bodyPr/>
                    <a:lstStyle/>
                    <a:p>
                      <a:r>
                        <a:rPr lang="x-none" sz="1200" dirty="0"/>
                        <a:t>Low Impact Development, </a:t>
                      </a:r>
                      <a:r>
                        <a:rPr lang="fr-FR" sz="1200" kern="1200" dirty="0">
                          <a:solidFill>
                            <a:schemeClr val="dk1"/>
                          </a:solidFill>
                          <a:effectLst/>
                          <a:latin typeface="+mn-lt"/>
                          <a:ea typeface="+mn-ea"/>
                          <a:cs typeface="+mn-cs"/>
                        </a:rPr>
                        <a:t>Natural Infrastructure, </a:t>
                      </a:r>
                      <a:r>
                        <a:rPr lang="x-none" sz="1200" kern="1200" dirty="0">
                          <a:solidFill>
                            <a:schemeClr val="dk1"/>
                          </a:solidFill>
                          <a:effectLst/>
                          <a:latin typeface="+mn-lt"/>
                          <a:ea typeface="+mn-ea"/>
                          <a:cs typeface="+mn-cs"/>
                        </a:rPr>
                        <a:t> </a:t>
                      </a:r>
                      <a:r>
                        <a:rPr lang="fr-FR" sz="1200" kern="1200" dirty="0">
                          <a:solidFill>
                            <a:schemeClr val="dk1"/>
                          </a:solidFill>
                          <a:effectLst/>
                          <a:latin typeface="+mn-lt"/>
                          <a:ea typeface="+mn-ea"/>
                          <a:cs typeface="+mn-cs"/>
                        </a:rPr>
                        <a:t>Green Infrastructure, </a:t>
                      </a:r>
                      <a:endParaRPr lang="x-none" sz="1200" kern="1200" dirty="0">
                        <a:solidFill>
                          <a:schemeClr val="dk1"/>
                        </a:solidFill>
                        <a:effectLst/>
                        <a:latin typeface="+mn-lt"/>
                        <a:ea typeface="+mn-ea"/>
                        <a:cs typeface="+mn-cs"/>
                      </a:endParaRPr>
                    </a:p>
                    <a:p>
                      <a:r>
                        <a:rPr lang="fr-FR" sz="1200" kern="1200" dirty="0">
                          <a:solidFill>
                            <a:schemeClr val="dk1"/>
                          </a:solidFill>
                          <a:effectLst/>
                          <a:latin typeface="+mn-lt"/>
                          <a:ea typeface="+mn-ea"/>
                          <a:cs typeface="+mn-cs"/>
                        </a:rPr>
                        <a:t>Nature-</a:t>
                      </a:r>
                      <a:r>
                        <a:rPr lang="fr-FR" sz="1200" kern="1200" dirty="0" err="1">
                          <a:solidFill>
                            <a:schemeClr val="dk1"/>
                          </a:solidFill>
                          <a:effectLst/>
                          <a:latin typeface="+mn-lt"/>
                          <a:ea typeface="+mn-ea"/>
                          <a:cs typeface="+mn-cs"/>
                        </a:rPr>
                        <a:t>based</a:t>
                      </a:r>
                      <a:r>
                        <a:rPr lang="fr-FR" sz="1200" kern="1200" dirty="0">
                          <a:solidFill>
                            <a:schemeClr val="dk1"/>
                          </a:solidFill>
                          <a:effectLst/>
                          <a:latin typeface="+mn-lt"/>
                          <a:ea typeface="+mn-ea"/>
                          <a:cs typeface="+mn-cs"/>
                        </a:rPr>
                        <a:t> Solutions</a:t>
                      </a:r>
                      <a:r>
                        <a:rPr lang="x-none" sz="1200" dirty="0">
                          <a:effectLst/>
                        </a:rPr>
                        <a:t> </a:t>
                      </a:r>
                      <a:endParaRPr lang="x-none" sz="1200" dirty="0"/>
                    </a:p>
                  </a:txBody>
                  <a:tcPr marL="68580" marR="68580" marT="34290" marB="34290"/>
                </a:tc>
                <a:extLst>
                  <a:ext uri="{0D108BD9-81ED-4DB2-BD59-A6C34878D82A}">
                    <a16:rowId xmlns:a16="http://schemas.microsoft.com/office/drawing/2014/main" val="4075126101"/>
                  </a:ext>
                </a:extLst>
              </a:tr>
              <a:tr h="369706">
                <a:tc>
                  <a:txBody>
                    <a:bodyPr/>
                    <a:lstStyle/>
                    <a:p>
                      <a:r>
                        <a:rPr lang="x-none" sz="1200" dirty="0"/>
                        <a:t>EPA</a:t>
                      </a:r>
                    </a:p>
                  </a:txBody>
                  <a:tcPr marL="68580" marR="68580" marT="34290" marB="34290"/>
                </a:tc>
                <a:tc>
                  <a:txBody>
                    <a:bodyPr/>
                    <a:lstStyle/>
                    <a:p>
                      <a:r>
                        <a:rPr lang="x-none" sz="1200" dirty="0"/>
                        <a:t>Green Infrastructure</a:t>
                      </a:r>
                    </a:p>
                  </a:txBody>
                  <a:tcPr marL="68580" marR="68580" marT="34290" marB="34290"/>
                </a:tc>
                <a:extLst>
                  <a:ext uri="{0D108BD9-81ED-4DB2-BD59-A6C34878D82A}">
                    <a16:rowId xmlns:a16="http://schemas.microsoft.com/office/drawing/2014/main" val="1565429564"/>
                  </a:ext>
                </a:extLst>
              </a:tr>
              <a:tr h="369706">
                <a:tc>
                  <a:txBody>
                    <a:bodyPr/>
                    <a:lstStyle/>
                    <a:p>
                      <a:r>
                        <a:rPr lang="x-none" sz="1200" dirty="0"/>
                        <a:t>USACE</a:t>
                      </a:r>
                    </a:p>
                  </a:txBody>
                  <a:tcPr marL="68580" marR="68580" marT="34290" marB="34290"/>
                </a:tc>
                <a:tc>
                  <a:txBody>
                    <a:bodyPr/>
                    <a:lstStyle/>
                    <a:p>
                      <a:r>
                        <a:rPr lang="x-none" sz="1200" dirty="0"/>
                        <a:t>Natural and Nature-based Features</a:t>
                      </a:r>
                    </a:p>
                  </a:txBody>
                  <a:tcPr marL="68580" marR="68580" marT="34290" marB="34290"/>
                </a:tc>
                <a:extLst>
                  <a:ext uri="{0D108BD9-81ED-4DB2-BD59-A6C34878D82A}">
                    <a16:rowId xmlns:a16="http://schemas.microsoft.com/office/drawing/2014/main" val="478037514"/>
                  </a:ext>
                </a:extLst>
              </a:tr>
              <a:tr h="369706">
                <a:tc>
                  <a:txBody>
                    <a:bodyPr/>
                    <a:lstStyle/>
                    <a:p>
                      <a:r>
                        <a:rPr lang="x-none" sz="1200" dirty="0"/>
                        <a:t>FEMA</a:t>
                      </a:r>
                    </a:p>
                  </a:txBody>
                  <a:tcPr marL="68580" marR="68580" marT="34290" marB="34290"/>
                </a:tc>
                <a:tc>
                  <a:txBody>
                    <a:bodyPr/>
                    <a:lstStyle/>
                    <a:p>
                      <a:r>
                        <a:rPr lang="x-none" sz="1200" dirty="0"/>
                        <a:t>Nature-based Solutions</a:t>
                      </a:r>
                    </a:p>
                  </a:txBody>
                  <a:tcPr marL="68580" marR="68580" marT="34290" marB="34290"/>
                </a:tc>
                <a:extLst>
                  <a:ext uri="{0D108BD9-81ED-4DB2-BD59-A6C34878D82A}">
                    <a16:rowId xmlns:a16="http://schemas.microsoft.com/office/drawing/2014/main" val="4126707830"/>
                  </a:ext>
                </a:extLst>
              </a:tr>
            </a:tbl>
          </a:graphicData>
        </a:graphic>
      </p:graphicFrame>
      <p:sp>
        <p:nvSpPr>
          <p:cNvPr id="15" name="ZoneTexte 14">
            <a:extLst>
              <a:ext uri="{FF2B5EF4-FFF2-40B4-BE49-F238E27FC236}">
                <a16:creationId xmlns:a16="http://schemas.microsoft.com/office/drawing/2014/main" id="{B01A9C83-E401-C31D-D50F-D22D1D48D8C6}"/>
              </a:ext>
            </a:extLst>
          </p:cNvPr>
          <p:cNvSpPr txBox="1"/>
          <p:nvPr/>
        </p:nvSpPr>
        <p:spPr>
          <a:xfrm>
            <a:off x="3738886" y="6477295"/>
            <a:ext cx="3367768" cy="300082"/>
          </a:xfrm>
          <a:prstGeom prst="rect">
            <a:avLst/>
          </a:prstGeom>
          <a:noFill/>
        </p:spPr>
        <p:txBody>
          <a:bodyPr wrap="square" rtlCol="0">
            <a:spAutoFit/>
          </a:bodyPr>
          <a:lstStyle/>
          <a:p>
            <a:pPr algn="r"/>
            <a:r>
              <a:rPr lang="x-none" sz="1350" i="1" dirty="0"/>
              <a:t>NbS-related terms within Federal Agencies</a:t>
            </a:r>
          </a:p>
        </p:txBody>
      </p:sp>
      <p:sp>
        <p:nvSpPr>
          <p:cNvPr id="16" name="ZoneTexte 15">
            <a:extLst>
              <a:ext uri="{FF2B5EF4-FFF2-40B4-BE49-F238E27FC236}">
                <a16:creationId xmlns:a16="http://schemas.microsoft.com/office/drawing/2014/main" id="{A6124858-8793-59C3-E72D-BC3DE301B3AB}"/>
              </a:ext>
            </a:extLst>
          </p:cNvPr>
          <p:cNvSpPr txBox="1"/>
          <p:nvPr/>
        </p:nvSpPr>
        <p:spPr>
          <a:xfrm>
            <a:off x="7154305" y="4952979"/>
            <a:ext cx="1817354" cy="1061829"/>
          </a:xfrm>
          <a:prstGeom prst="rect">
            <a:avLst/>
          </a:prstGeom>
          <a:noFill/>
        </p:spPr>
        <p:txBody>
          <a:bodyPr wrap="square">
            <a:spAutoFit/>
          </a:bodyPr>
          <a:lstStyle/>
          <a:p>
            <a:pPr algn="just"/>
            <a:r>
              <a:rPr lang="en-US" sz="1050" dirty="0">
                <a:latin typeface="Times"/>
              </a:rPr>
              <a:t>White House Council on Environmental Quality, White House Office of Domestic Climate Policy, White House Office of Science and Technology Policy, 2022</a:t>
            </a:r>
            <a:endParaRPr lang="x-none" sz="1050" dirty="0"/>
          </a:p>
        </p:txBody>
      </p:sp>
      <p:pic>
        <p:nvPicPr>
          <p:cNvPr id="18" name="Image 17">
            <a:extLst>
              <a:ext uri="{FF2B5EF4-FFF2-40B4-BE49-F238E27FC236}">
                <a16:creationId xmlns:a16="http://schemas.microsoft.com/office/drawing/2014/main" id="{DD7FA893-3B8F-05AE-E9DB-332846854CA7}"/>
              </a:ext>
            </a:extLst>
          </p:cNvPr>
          <p:cNvPicPr>
            <a:picLocks noChangeAspect="1"/>
          </p:cNvPicPr>
          <p:nvPr/>
        </p:nvPicPr>
        <p:blipFill>
          <a:blip r:embed="rId4"/>
          <a:stretch>
            <a:fillRect/>
          </a:stretch>
        </p:blipFill>
        <p:spPr>
          <a:xfrm>
            <a:off x="7231214" y="2340114"/>
            <a:ext cx="1663535" cy="2177773"/>
          </a:xfrm>
          <a:prstGeom prst="rect">
            <a:avLst/>
          </a:prstGeom>
        </p:spPr>
      </p:pic>
      <p:pic>
        <p:nvPicPr>
          <p:cNvPr id="20" name="Image 19">
            <a:extLst>
              <a:ext uri="{FF2B5EF4-FFF2-40B4-BE49-F238E27FC236}">
                <a16:creationId xmlns:a16="http://schemas.microsoft.com/office/drawing/2014/main" id="{0F02C8EC-DA96-5097-034A-076C037C8B04}"/>
              </a:ext>
            </a:extLst>
          </p:cNvPr>
          <p:cNvPicPr>
            <a:picLocks noChangeAspect="1"/>
          </p:cNvPicPr>
          <p:nvPr/>
        </p:nvPicPr>
        <p:blipFill>
          <a:blip r:embed="rId5"/>
          <a:stretch>
            <a:fillRect/>
          </a:stretch>
        </p:blipFill>
        <p:spPr>
          <a:xfrm>
            <a:off x="4953653" y="2310298"/>
            <a:ext cx="1663535" cy="2140579"/>
          </a:xfrm>
          <a:prstGeom prst="rect">
            <a:avLst/>
          </a:prstGeom>
        </p:spPr>
      </p:pic>
      <p:pic>
        <p:nvPicPr>
          <p:cNvPr id="2" name="Image 1" descr="Une image contenant texte, Police, capture d’écran, conception&#10;&#10;Description générée automatiquement">
            <a:extLst>
              <a:ext uri="{FF2B5EF4-FFF2-40B4-BE49-F238E27FC236}">
                <a16:creationId xmlns:a16="http://schemas.microsoft.com/office/drawing/2014/main" id="{4EEBEF6E-B24A-B062-B095-7E86CA768814}"/>
              </a:ext>
            </a:extLst>
          </p:cNvPr>
          <p:cNvPicPr>
            <a:picLocks noChangeAspect="1"/>
          </p:cNvPicPr>
          <p:nvPr/>
        </p:nvPicPr>
        <p:blipFill>
          <a:blip r:embed="rId6"/>
          <a:stretch>
            <a:fillRect/>
          </a:stretch>
        </p:blipFill>
        <p:spPr>
          <a:xfrm>
            <a:off x="6762523" y="1086037"/>
            <a:ext cx="2209136" cy="818985"/>
          </a:xfrm>
          <a:prstGeom prst="rect">
            <a:avLst/>
          </a:prstGeom>
        </p:spPr>
      </p:pic>
      <p:sp>
        <p:nvSpPr>
          <p:cNvPr id="7" name="Title 3">
            <a:extLst>
              <a:ext uri="{FF2B5EF4-FFF2-40B4-BE49-F238E27FC236}">
                <a16:creationId xmlns:a16="http://schemas.microsoft.com/office/drawing/2014/main" id="{AA89AA64-D919-0FCF-045A-3320744F9EF4}"/>
              </a:ext>
            </a:extLst>
          </p:cNvPr>
          <p:cNvSpPr txBox="1">
            <a:spLocks/>
          </p:cNvSpPr>
          <p:nvPr/>
        </p:nvSpPr>
        <p:spPr>
          <a:xfrm>
            <a:off x="207021" y="315974"/>
            <a:ext cx="5840023" cy="651385"/>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rgbClr val="31849B"/>
                </a:solidFill>
              </a:rPr>
              <a:t>Les </a:t>
            </a:r>
            <a:r>
              <a:rPr lang="fr-FR" sz="4000" b="1" dirty="0" err="1">
                <a:solidFill>
                  <a:srgbClr val="31849B"/>
                </a:solidFill>
              </a:rPr>
              <a:t>SfN</a:t>
            </a:r>
            <a:r>
              <a:rPr lang="fr-FR" sz="4000" b="1" dirty="0">
                <a:solidFill>
                  <a:srgbClr val="31849B"/>
                </a:solidFill>
              </a:rPr>
              <a:t> aux Etats-Unis</a:t>
            </a:r>
          </a:p>
        </p:txBody>
      </p:sp>
    </p:spTree>
    <p:extLst>
      <p:ext uri="{BB962C8B-B14F-4D97-AF65-F5344CB8AC3E}">
        <p14:creationId xmlns:p14="http://schemas.microsoft.com/office/powerpoint/2010/main" val="174732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lein air, plante, arbre, voiture&#10;&#10;Le contenu généré par l’IA peut être incorrect.">
            <a:extLst>
              <a:ext uri="{FF2B5EF4-FFF2-40B4-BE49-F238E27FC236}">
                <a16:creationId xmlns:a16="http://schemas.microsoft.com/office/drawing/2014/main" id="{DD63A32A-A407-8CF2-D664-D62CD1CB6409}"/>
              </a:ext>
            </a:extLst>
          </p:cNvPr>
          <p:cNvPicPr>
            <a:picLocks noChangeAspect="1"/>
          </p:cNvPicPr>
          <p:nvPr/>
        </p:nvPicPr>
        <p:blipFill>
          <a:blip r:embed="rId3"/>
          <a:stretch>
            <a:fillRect/>
          </a:stretch>
        </p:blipFill>
        <p:spPr>
          <a:xfrm>
            <a:off x="7464677" y="0"/>
            <a:ext cx="1764052" cy="6858000"/>
          </a:xfrm>
          <a:prstGeom prst="rect">
            <a:avLst/>
          </a:prstGeom>
        </p:spPr>
      </p:pic>
      <p:sp>
        <p:nvSpPr>
          <p:cNvPr id="4" name="Titre 3">
            <a:extLst>
              <a:ext uri="{FF2B5EF4-FFF2-40B4-BE49-F238E27FC236}">
                <a16:creationId xmlns:a16="http://schemas.microsoft.com/office/drawing/2014/main" id="{BDD79CAF-B121-4AB7-976F-3C8477F8F791}"/>
              </a:ext>
            </a:extLst>
          </p:cNvPr>
          <p:cNvSpPr>
            <a:spLocks noGrp="1"/>
          </p:cNvSpPr>
          <p:nvPr>
            <p:ph type="title"/>
          </p:nvPr>
        </p:nvSpPr>
        <p:spPr/>
        <p:txBody>
          <a:bodyPr>
            <a:normAutofit fontScale="90000"/>
          </a:bodyPr>
          <a:lstStyle/>
          <a:p>
            <a:r>
              <a:rPr lang="fr-FR" sz="3600" b="1" dirty="0">
                <a:solidFill>
                  <a:srgbClr val="31849B"/>
                </a:solidFill>
              </a:rPr>
              <a:t>Au niveau local : </a:t>
            </a:r>
            <a:br>
              <a:rPr lang="fr-FR" sz="3600" dirty="0">
                <a:solidFill>
                  <a:srgbClr val="31849B"/>
                </a:solidFill>
              </a:rPr>
            </a:br>
            <a:r>
              <a:rPr lang="fr-FR" sz="3600" b="1" dirty="0">
                <a:solidFill>
                  <a:srgbClr val="31849B"/>
                </a:solidFill>
              </a:rPr>
              <a:t>une diversité de solutions...</a:t>
            </a:r>
            <a:endParaRPr lang="x-none" sz="4000" dirty="0">
              <a:solidFill>
                <a:srgbClr val="31849B"/>
              </a:solidFill>
            </a:endParaRP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38E4B057-9CAD-48F5-17CC-8A7DA7AB57B6}"/>
                  </a:ext>
                </a:extLst>
              </p:cNvPr>
              <p:cNvSpPr txBox="1"/>
              <p:nvPr/>
            </p:nvSpPr>
            <p:spPr>
              <a:xfrm>
                <a:off x="471381" y="1809095"/>
                <a:ext cx="3037592" cy="577081"/>
              </a:xfrm>
              <a:prstGeom prst="rect">
                <a:avLst/>
              </a:prstGeom>
              <a:noFill/>
            </p:spPr>
            <p:txBody>
              <a:bodyPr wrap="square" rtlCol="0">
                <a:spAutoFit/>
              </a:bodyPr>
              <a:lstStyle/>
              <a:p>
                <a:pPr algn="r"/>
                <a:r>
                  <a:rPr lang="fr-FR" sz="1050" i="1" dirty="0" err="1">
                    <a:solidFill>
                      <a:schemeClr val="bg2">
                        <a:lumMod val="75000"/>
                      </a:schemeClr>
                    </a:solidFill>
                    <a:latin typeface="Open Sans" panose="020B0606030504020204" pitchFamily="34" charset="0"/>
                  </a:rPr>
                  <a:t>Yolo</a:t>
                </a:r>
                <a:r>
                  <a:rPr lang="fr-FR" sz="1050" i="1" dirty="0">
                    <a:solidFill>
                      <a:schemeClr val="bg2">
                        <a:lumMod val="75000"/>
                      </a:schemeClr>
                    </a:solidFill>
                    <a:latin typeface="Open Sans" panose="020B0606030504020204" pitchFamily="34" charset="0"/>
                  </a:rPr>
                  <a:t> Bypass </a:t>
                </a:r>
                <a:r>
                  <a:rPr lang="fr-FR" sz="1050" i="1" dirty="0" err="1">
                    <a:solidFill>
                      <a:schemeClr val="bg2">
                        <a:lumMod val="75000"/>
                      </a:schemeClr>
                    </a:solidFill>
                    <a:latin typeface="Open Sans" panose="020B0606030504020204" pitchFamily="34" charset="0"/>
                  </a:rPr>
                  <a:t>inundated</a:t>
                </a:r>
                <a:r>
                  <a:rPr lang="fr-FR" sz="1050" i="1" dirty="0">
                    <a:solidFill>
                      <a:schemeClr val="bg2">
                        <a:lumMod val="75000"/>
                      </a:schemeClr>
                    </a:solidFill>
                    <a:latin typeface="Open Sans" panose="020B0606030504020204" pitchFamily="34" charset="0"/>
                  </a:rPr>
                  <a:t> </a:t>
                </a:r>
                <a:r>
                  <a:rPr lang="fr-FR" sz="1050" i="1" dirty="0" err="1">
                    <a:solidFill>
                      <a:schemeClr val="bg2">
                        <a:lumMod val="75000"/>
                      </a:schemeClr>
                    </a:solidFill>
                    <a:latin typeface="Open Sans" panose="020B0606030504020204" pitchFamily="34" charset="0"/>
                  </a:rPr>
                  <a:t>during</a:t>
                </a:r>
                <a:r>
                  <a:rPr lang="fr-FR" sz="1050" i="1" dirty="0">
                    <a:solidFill>
                      <a:schemeClr val="bg2">
                        <a:lumMod val="75000"/>
                      </a:schemeClr>
                    </a:solidFill>
                    <a:latin typeface="Open Sans" panose="020B0606030504020204" pitchFamily="34" charset="0"/>
                  </a:rPr>
                  <a:t> high river flows in </a:t>
                </a:r>
                <a:r>
                  <a:rPr lang="fr-FR" sz="1050" i="1" dirty="0" err="1">
                    <a:solidFill>
                      <a:schemeClr val="bg2">
                        <a:lumMod val="75000"/>
                      </a:schemeClr>
                    </a:solidFill>
                    <a:latin typeface="Open Sans" panose="020B0606030504020204" pitchFamily="34" charset="0"/>
                  </a:rPr>
                  <a:t>February</a:t>
                </a:r>
                <a:r>
                  <a:rPr lang="fr-FR" sz="1050" i="1" dirty="0">
                    <a:solidFill>
                      <a:schemeClr val="bg2">
                        <a:lumMod val="75000"/>
                      </a:schemeClr>
                    </a:solidFill>
                    <a:latin typeface="Open Sans" panose="020B0606030504020204" pitchFamily="34" charset="0"/>
                  </a:rPr>
                  <a:t> 2017 (</a:t>
                </a:r>
                <a:r>
                  <a:rPr lang="x-none" sz="1050" i="1" dirty="0">
                    <a:solidFill>
                      <a:schemeClr val="bg2">
                        <a:lumMod val="75000"/>
                      </a:schemeClr>
                    </a:solidFill>
                  </a:rPr>
                  <a:t>(</a:t>
                </a:r>
                <a14:m>
                  <m:oMath xmlns:m="http://schemas.openxmlformats.org/officeDocument/2006/math">
                    <m:r>
                      <a:rPr lang="x-none" sz="1050" i="1">
                        <a:solidFill>
                          <a:schemeClr val="bg2">
                            <a:lumMod val="75000"/>
                          </a:schemeClr>
                        </a:solidFill>
                        <a:latin typeface="Cambria Math" panose="02040503050406030204" pitchFamily="18" charset="0"/>
                      </a:rPr>
                      <m:t>©️ </m:t>
                    </m:r>
                  </m:oMath>
                </a14:m>
                <a:r>
                  <a:rPr lang="fr-FR" sz="1050" i="1" dirty="0">
                    <a:solidFill>
                      <a:schemeClr val="bg2">
                        <a:lumMod val="75000"/>
                      </a:schemeClr>
                    </a:solidFill>
                    <a:latin typeface="Open Sans" panose="020B0606030504020204" pitchFamily="34" charset="0"/>
                  </a:rPr>
                  <a:t>USFWS Photo/Steve </a:t>
                </a:r>
                <a:r>
                  <a:rPr lang="fr-FR" sz="1050" i="1" dirty="0" err="1">
                    <a:solidFill>
                      <a:schemeClr val="bg2">
                        <a:lumMod val="75000"/>
                      </a:schemeClr>
                    </a:solidFill>
                    <a:latin typeface="Open Sans" panose="020B0606030504020204" pitchFamily="34" charset="0"/>
                  </a:rPr>
                  <a:t>Martarano</a:t>
                </a:r>
                <a:r>
                  <a:rPr lang="fr-FR" sz="1050" i="1" dirty="0">
                    <a:solidFill>
                      <a:schemeClr val="bg2">
                        <a:lumMod val="75000"/>
                      </a:schemeClr>
                    </a:solidFill>
                    <a:latin typeface="Open Sans" panose="020B0606030504020204" pitchFamily="34" charset="0"/>
                  </a:rPr>
                  <a:t>)</a:t>
                </a:r>
                <a:endParaRPr lang="x-none" sz="1050" dirty="0">
                  <a:solidFill>
                    <a:schemeClr val="bg2">
                      <a:lumMod val="75000"/>
                    </a:schemeClr>
                  </a:solidFill>
                </a:endParaRPr>
              </a:p>
            </p:txBody>
          </p:sp>
        </mc:Choice>
        <mc:Fallback xmlns="">
          <p:sp>
            <p:nvSpPr>
              <p:cNvPr id="9" name="ZoneTexte 8">
                <a:extLst>
                  <a:ext uri="{FF2B5EF4-FFF2-40B4-BE49-F238E27FC236}">
                    <a16:creationId xmlns:a16="http://schemas.microsoft.com/office/drawing/2014/main" id="{38E4B057-9CAD-48F5-17CC-8A7DA7AB57B6}"/>
                  </a:ext>
                </a:extLst>
              </p:cNvPr>
              <p:cNvSpPr txBox="1">
                <a:spLocks noRot="1" noChangeAspect="1" noMove="1" noResize="1" noEditPoints="1" noAdjustHandles="1" noChangeArrowheads="1" noChangeShapeType="1" noTextEdit="1"/>
              </p:cNvSpPr>
              <p:nvPr/>
            </p:nvSpPr>
            <p:spPr>
              <a:xfrm>
                <a:off x="471381" y="1809095"/>
                <a:ext cx="3037592" cy="577081"/>
              </a:xfrm>
              <a:prstGeom prst="rect">
                <a:avLst/>
              </a:prstGeom>
              <a:blipFill>
                <a:blip r:embed="rId4"/>
                <a:stretch>
                  <a:fillRect r="-802" b="-5319"/>
                </a:stretch>
              </a:blipFill>
            </p:spPr>
            <p:txBody>
              <a:bodyPr/>
              <a:lstStyle/>
              <a:p>
                <a:r>
                  <a:rPr lang="fr-FR">
                    <a:noFill/>
                  </a:rPr>
                  <a:t> </a:t>
                </a:r>
              </a:p>
            </p:txBody>
          </p:sp>
        </mc:Fallback>
      </mc:AlternateContent>
      <p:pic>
        <p:nvPicPr>
          <p:cNvPr id="6" name="Image 5">
            <a:extLst>
              <a:ext uri="{FF2B5EF4-FFF2-40B4-BE49-F238E27FC236}">
                <a16:creationId xmlns:a16="http://schemas.microsoft.com/office/drawing/2014/main" id="{06912FD4-ACB5-7543-B5CA-8975C6D5B077}"/>
              </a:ext>
            </a:extLst>
          </p:cNvPr>
          <p:cNvPicPr>
            <a:picLocks noChangeAspect="1"/>
          </p:cNvPicPr>
          <p:nvPr/>
        </p:nvPicPr>
        <p:blipFill>
          <a:blip r:embed="rId5"/>
          <a:stretch>
            <a:fillRect/>
          </a:stretch>
        </p:blipFill>
        <p:spPr>
          <a:xfrm>
            <a:off x="5041167" y="4853714"/>
            <a:ext cx="2253944" cy="1690458"/>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A33B81D0-F946-817A-6C18-0A1F066AC0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151" r="13609"/>
          <a:stretch/>
        </p:blipFill>
        <p:spPr bwMode="auto">
          <a:xfrm>
            <a:off x="272049" y="2980192"/>
            <a:ext cx="2020238" cy="3551522"/>
          </a:xfrm>
          <a:prstGeom prst="rect">
            <a:avLst/>
          </a:prstGeom>
          <a:noFill/>
          <a:ln>
            <a:noFill/>
          </a:ln>
        </p:spPr>
      </p:pic>
      <p:pic>
        <p:nvPicPr>
          <p:cNvPr id="12" name="Image 11" descr="Une image contenant plein air, ciel, nature, plage&#10;&#10;Description générée automatiquement">
            <a:extLst>
              <a:ext uri="{FF2B5EF4-FFF2-40B4-BE49-F238E27FC236}">
                <a16:creationId xmlns:a16="http://schemas.microsoft.com/office/drawing/2014/main" id="{7F6B182A-649A-8AF2-C823-C60062566E3D}"/>
              </a:ext>
            </a:extLst>
          </p:cNvPr>
          <p:cNvPicPr>
            <a:picLocks noChangeAspect="1"/>
          </p:cNvPicPr>
          <p:nvPr/>
        </p:nvPicPr>
        <p:blipFill rotWithShape="1">
          <a:blip r:embed="rId7"/>
          <a:srcRect l="33995" r="4443"/>
          <a:stretch/>
        </p:blipFill>
        <p:spPr>
          <a:xfrm>
            <a:off x="2437493" y="3910312"/>
            <a:ext cx="2422123" cy="1882066"/>
          </a:xfrm>
          <a:prstGeom prst="rect">
            <a:avLst/>
          </a:prstGeom>
        </p:spPr>
      </p:pic>
      <p:pic>
        <p:nvPicPr>
          <p:cNvPr id="8" name="Espace réservé du contenu 7" descr="Une image contenant eau, plein air, herbe, lac&#10;&#10;Description générée automatiquement">
            <a:extLst>
              <a:ext uri="{FF2B5EF4-FFF2-40B4-BE49-F238E27FC236}">
                <a16:creationId xmlns:a16="http://schemas.microsoft.com/office/drawing/2014/main" id="{F94BD16E-F54E-15FA-AD5B-252A4E8DAC84}"/>
              </a:ext>
            </a:extLst>
          </p:cNvPr>
          <p:cNvPicPr>
            <a:picLocks noGrp="1" noChangeAspect="1"/>
          </p:cNvPicPr>
          <p:nvPr>
            <p:ph sz="half" idx="2"/>
          </p:nvPr>
        </p:nvPicPr>
        <p:blipFill>
          <a:blip r:embed="rId8"/>
          <a:stretch>
            <a:fillRect/>
          </a:stretch>
        </p:blipFill>
        <p:spPr>
          <a:xfrm>
            <a:off x="3503279" y="1261870"/>
            <a:ext cx="3705562" cy="2494836"/>
          </a:xfrm>
        </p:spPr>
      </p:pic>
      <p:sp>
        <p:nvSpPr>
          <p:cNvPr id="3" name="ZoneTexte 2">
            <a:extLst>
              <a:ext uri="{FF2B5EF4-FFF2-40B4-BE49-F238E27FC236}">
                <a16:creationId xmlns:a16="http://schemas.microsoft.com/office/drawing/2014/main" id="{57FA1024-E13E-4B2F-6B3B-23C7AAB18FD2}"/>
              </a:ext>
            </a:extLst>
          </p:cNvPr>
          <p:cNvSpPr txBox="1"/>
          <p:nvPr/>
        </p:nvSpPr>
        <p:spPr>
          <a:xfrm>
            <a:off x="2435492" y="5880066"/>
            <a:ext cx="242926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i="1" dirty="0">
                <a:solidFill>
                  <a:srgbClr val="D0CECE"/>
                </a:solidFill>
                <a:ea typeface="Calibri"/>
                <a:cs typeface="Calibri"/>
              </a:rPr>
              <a:t>Gauche: Strasbourg</a:t>
            </a:r>
          </a:p>
          <a:p>
            <a:r>
              <a:rPr lang="fr-FR" sz="1400" i="1" dirty="0">
                <a:solidFill>
                  <a:srgbClr val="D0CECE"/>
                </a:solidFill>
                <a:ea typeface="Calibri"/>
                <a:cs typeface="Calibri"/>
              </a:rPr>
              <a:t>Haut: Camargue</a:t>
            </a:r>
          </a:p>
          <a:p>
            <a:r>
              <a:rPr lang="fr-FR" sz="1400" i="1" dirty="0">
                <a:solidFill>
                  <a:srgbClr val="D0CECE"/>
                </a:solidFill>
                <a:ea typeface="Calibri"/>
                <a:cs typeface="Calibri"/>
              </a:rPr>
              <a:t>Droite : San Francisco; Lyon</a:t>
            </a:r>
          </a:p>
        </p:txBody>
      </p:sp>
    </p:spTree>
    <p:extLst>
      <p:ext uri="{BB962C8B-B14F-4D97-AF65-F5344CB8AC3E}">
        <p14:creationId xmlns:p14="http://schemas.microsoft.com/office/powerpoint/2010/main" val="820877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097734-6153-4D65-2F34-A58960981DE8}"/>
              </a:ext>
            </a:extLst>
          </p:cNvPr>
          <p:cNvSpPr>
            <a:spLocks noGrp="1"/>
          </p:cNvSpPr>
          <p:nvPr>
            <p:ph type="ctrTitle"/>
          </p:nvPr>
        </p:nvSpPr>
        <p:spPr/>
        <p:txBody>
          <a:bodyPr/>
          <a:lstStyle/>
          <a:p>
            <a:r>
              <a:rPr lang="x-none" dirty="0"/>
              <a:t>Introduction</a:t>
            </a:r>
          </a:p>
        </p:txBody>
      </p:sp>
      <p:sp>
        <p:nvSpPr>
          <p:cNvPr id="3" name="Sous-titre 2">
            <a:extLst>
              <a:ext uri="{FF2B5EF4-FFF2-40B4-BE49-F238E27FC236}">
                <a16:creationId xmlns:a16="http://schemas.microsoft.com/office/drawing/2014/main" id="{B2906B26-5497-5A18-39A0-ECE3AB125152}"/>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3716801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F9784F-1311-829B-6412-2734900320A5}"/>
              </a:ext>
            </a:extLst>
          </p:cNvPr>
          <p:cNvSpPr>
            <a:spLocks noGrp="1"/>
          </p:cNvSpPr>
          <p:nvPr>
            <p:ph type="title"/>
          </p:nvPr>
        </p:nvSpPr>
        <p:spPr/>
        <p:txBody>
          <a:bodyPr/>
          <a:lstStyle/>
          <a:p>
            <a:r>
              <a:rPr lang="fr-US" dirty="0"/>
              <a:t>Quels modes de gouvernance pour les SfN ?</a:t>
            </a:r>
          </a:p>
        </p:txBody>
      </p:sp>
      <p:sp>
        <p:nvSpPr>
          <p:cNvPr id="3" name="Espace réservé du contenu 2">
            <a:extLst>
              <a:ext uri="{FF2B5EF4-FFF2-40B4-BE49-F238E27FC236}">
                <a16:creationId xmlns:a16="http://schemas.microsoft.com/office/drawing/2014/main" id="{33D50D05-CA46-8058-68FA-11B7FA821061}"/>
              </a:ext>
            </a:extLst>
          </p:cNvPr>
          <p:cNvSpPr>
            <a:spLocks noGrp="1"/>
          </p:cNvSpPr>
          <p:nvPr>
            <p:ph idx="1"/>
          </p:nvPr>
        </p:nvSpPr>
        <p:spPr>
          <a:xfrm>
            <a:off x="814480" y="1160347"/>
            <a:ext cx="7886701" cy="1177871"/>
          </a:xfrm>
        </p:spPr>
        <p:txBody>
          <a:bodyPr>
            <a:normAutofit fontScale="92500"/>
          </a:bodyPr>
          <a:lstStyle/>
          <a:p>
            <a:pPr marL="0" indent="0" algn="just">
              <a:lnSpc>
                <a:spcPct val="120000"/>
              </a:lnSpc>
              <a:buNone/>
            </a:pPr>
            <a:r>
              <a:rPr lang="fr-US" sz="2200" i="1" dirty="0"/>
              <a:t>Gouvernance : « processus de coordination d’acteurs, de groupes sociaux et d’institutions, en vue d’atteindre des objectifs définis et discutés collectivement » (P. Le Galès)</a:t>
            </a:r>
          </a:p>
        </p:txBody>
      </p:sp>
      <p:sp>
        <p:nvSpPr>
          <p:cNvPr id="4" name="Rectangle 3">
            <a:extLst>
              <a:ext uri="{FF2B5EF4-FFF2-40B4-BE49-F238E27FC236}">
                <a16:creationId xmlns:a16="http://schemas.microsoft.com/office/drawing/2014/main" id="{68760FEC-2BD7-2144-81FD-CF9056D0ECDB}"/>
              </a:ext>
            </a:extLst>
          </p:cNvPr>
          <p:cNvSpPr/>
          <p:nvPr/>
        </p:nvSpPr>
        <p:spPr>
          <a:xfrm>
            <a:off x="1160525" y="3047793"/>
            <a:ext cx="7540656" cy="39905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numCol="2" rtlCol="0" anchor="ctr"/>
          <a:lstStyle/>
          <a:p>
            <a:r>
              <a:rPr lang="fr-US" b="1" dirty="0">
                <a:solidFill>
                  <a:schemeClr val="tx1"/>
                </a:solidFill>
              </a:rPr>
              <a:t>Etat et autorités </a:t>
            </a:r>
          </a:p>
          <a:p>
            <a:r>
              <a:rPr lang="fr-US" sz="1400" dirty="0">
                <a:solidFill>
                  <a:schemeClr val="tx1"/>
                </a:solidFill>
              </a:rPr>
              <a:t>Administrations centrales / fédérales</a:t>
            </a:r>
          </a:p>
          <a:p>
            <a:r>
              <a:rPr lang="fr-US" sz="1400" dirty="0">
                <a:solidFill>
                  <a:schemeClr val="tx1"/>
                </a:solidFill>
              </a:rPr>
              <a:t>Administrations déconcentrées</a:t>
            </a:r>
          </a:p>
          <a:p>
            <a:r>
              <a:rPr lang="fr-US" sz="1400" dirty="0">
                <a:solidFill>
                  <a:schemeClr val="tx1"/>
                </a:solidFill>
              </a:rPr>
              <a:t>Agences publiques</a:t>
            </a:r>
          </a:p>
          <a:p>
            <a:endParaRPr lang="fr-US" b="1" dirty="0">
              <a:solidFill>
                <a:schemeClr val="tx1"/>
              </a:solidFill>
            </a:endParaRPr>
          </a:p>
          <a:p>
            <a:r>
              <a:rPr lang="fr-US" b="1" dirty="0">
                <a:solidFill>
                  <a:schemeClr val="tx1"/>
                </a:solidFill>
              </a:rPr>
              <a:t>Autres acteurs publics</a:t>
            </a:r>
          </a:p>
          <a:p>
            <a:r>
              <a:rPr lang="fr-FR" sz="1400" dirty="0" err="1">
                <a:solidFill>
                  <a:schemeClr val="tx1"/>
                </a:solidFill>
              </a:rPr>
              <a:t>É</a:t>
            </a:r>
            <a:r>
              <a:rPr lang="fr-US" sz="1400" dirty="0">
                <a:solidFill>
                  <a:schemeClr val="tx1"/>
                </a:solidFill>
              </a:rPr>
              <a:t>lus ; </a:t>
            </a:r>
            <a:r>
              <a:rPr lang="fr-FR" sz="1400" dirty="0">
                <a:solidFill>
                  <a:schemeClr val="tx1"/>
                </a:solidFill>
              </a:rPr>
              <a:t>A</a:t>
            </a:r>
            <a:r>
              <a:rPr lang="fr-US" sz="1400" dirty="0">
                <a:solidFill>
                  <a:schemeClr val="tx1"/>
                </a:solidFill>
              </a:rPr>
              <a:t>dministrations territoriales</a:t>
            </a:r>
          </a:p>
          <a:p>
            <a:r>
              <a:rPr lang="fr-US" sz="1400" dirty="0">
                <a:solidFill>
                  <a:schemeClr val="tx1"/>
                </a:solidFill>
              </a:rPr>
              <a:t>(Etats/ Métropoles / Régions / </a:t>
            </a:r>
          </a:p>
          <a:p>
            <a:r>
              <a:rPr lang="fr-US" sz="1400" dirty="0">
                <a:solidFill>
                  <a:schemeClr val="tx1"/>
                </a:solidFill>
              </a:rPr>
              <a:t>Municipalités…)</a:t>
            </a:r>
          </a:p>
          <a:p>
            <a:endParaRPr lang="fr-US" sz="1400" dirty="0">
              <a:solidFill>
                <a:schemeClr val="tx1"/>
              </a:solidFill>
            </a:endParaRPr>
          </a:p>
          <a:p>
            <a:r>
              <a:rPr lang="fr-US" b="1" dirty="0">
                <a:solidFill>
                  <a:schemeClr val="tx1"/>
                </a:solidFill>
              </a:rPr>
              <a:t>ONG</a:t>
            </a:r>
          </a:p>
          <a:p>
            <a:r>
              <a:rPr lang="fr-US" sz="1400" dirty="0">
                <a:solidFill>
                  <a:schemeClr val="tx1"/>
                </a:solidFill>
              </a:rPr>
              <a:t>Design/Mise en </a:t>
            </a:r>
            <a:r>
              <a:rPr lang="fr-FR" sz="1400" dirty="0" err="1">
                <a:solidFill>
                  <a:schemeClr val="tx1"/>
                </a:solidFill>
              </a:rPr>
              <a:t>œ</a:t>
            </a:r>
            <a:r>
              <a:rPr lang="fr-US" sz="1400" dirty="0">
                <a:solidFill>
                  <a:schemeClr val="tx1"/>
                </a:solidFill>
              </a:rPr>
              <a:t>uvre de SfN</a:t>
            </a:r>
          </a:p>
          <a:p>
            <a:r>
              <a:rPr lang="fr-US" sz="1400" dirty="0">
                <a:solidFill>
                  <a:schemeClr val="tx1"/>
                </a:solidFill>
              </a:rPr>
              <a:t>Pour leur compte ou le compte des acteurs </a:t>
            </a:r>
          </a:p>
          <a:p>
            <a:r>
              <a:rPr lang="fr-FR" sz="1400" dirty="0">
                <a:solidFill>
                  <a:schemeClr val="tx1"/>
                </a:solidFill>
              </a:rPr>
              <a:t>P</a:t>
            </a:r>
            <a:r>
              <a:rPr lang="fr-US" sz="1400" dirty="0">
                <a:solidFill>
                  <a:schemeClr val="tx1"/>
                </a:solidFill>
              </a:rPr>
              <a:t>ublics ; Sont consultés, s’opposent, etc.</a:t>
            </a:r>
            <a:endParaRPr lang="fr-US" b="1" dirty="0">
              <a:solidFill>
                <a:schemeClr val="tx1"/>
              </a:solidFill>
            </a:endParaRPr>
          </a:p>
          <a:p>
            <a:endParaRPr lang="fr-US" b="1" dirty="0">
              <a:solidFill>
                <a:schemeClr val="tx1"/>
              </a:solidFill>
            </a:endParaRPr>
          </a:p>
          <a:p>
            <a:endParaRPr lang="fr-US" b="1" dirty="0">
              <a:solidFill>
                <a:schemeClr val="tx1"/>
              </a:solidFill>
            </a:endParaRPr>
          </a:p>
          <a:p>
            <a:r>
              <a:rPr lang="fr-US" b="1" dirty="0">
                <a:solidFill>
                  <a:schemeClr val="tx1"/>
                </a:solidFill>
              </a:rPr>
              <a:t>Société civile</a:t>
            </a:r>
          </a:p>
          <a:p>
            <a:r>
              <a:rPr lang="fr-FR" sz="1400" dirty="0">
                <a:solidFill>
                  <a:schemeClr val="tx1"/>
                </a:solidFill>
              </a:rPr>
              <a:t>H</a:t>
            </a:r>
            <a:r>
              <a:rPr lang="fr-US" sz="1400" dirty="0">
                <a:solidFill>
                  <a:schemeClr val="tx1"/>
                </a:solidFill>
              </a:rPr>
              <a:t>abitants, usagers, citoyens…propriétaires </a:t>
            </a:r>
          </a:p>
          <a:p>
            <a:endParaRPr lang="fr-US" sz="1600" b="1" dirty="0">
              <a:solidFill>
                <a:schemeClr val="tx1"/>
              </a:solidFill>
            </a:endParaRPr>
          </a:p>
          <a:p>
            <a:r>
              <a:rPr lang="fr-US" b="1" dirty="0">
                <a:solidFill>
                  <a:schemeClr val="tx1"/>
                </a:solidFill>
              </a:rPr>
              <a:t>Experts</a:t>
            </a:r>
          </a:p>
          <a:p>
            <a:r>
              <a:rPr lang="fr-FR" sz="1600" dirty="0">
                <a:solidFill>
                  <a:schemeClr val="tx1"/>
                </a:solidFill>
              </a:rPr>
              <a:t>S</a:t>
            </a:r>
            <a:r>
              <a:rPr lang="fr-US" sz="1600" dirty="0">
                <a:solidFill>
                  <a:schemeClr val="tx1"/>
                </a:solidFill>
              </a:rPr>
              <a:t>cientifiques ; Autres types d’expertises et de savoirs</a:t>
            </a:r>
          </a:p>
          <a:p>
            <a:endParaRPr lang="fr-US" sz="1400" dirty="0">
              <a:solidFill>
                <a:schemeClr val="tx1"/>
              </a:solidFill>
            </a:endParaRPr>
          </a:p>
          <a:p>
            <a:r>
              <a:rPr lang="fr-US" b="1" dirty="0">
                <a:solidFill>
                  <a:schemeClr val="tx1"/>
                </a:solidFill>
              </a:rPr>
              <a:t>Acteurs privés</a:t>
            </a:r>
            <a:r>
              <a:rPr lang="fr-US" dirty="0">
                <a:solidFill>
                  <a:schemeClr val="tx1"/>
                </a:solidFill>
              </a:rPr>
              <a:t> </a:t>
            </a:r>
            <a:r>
              <a:rPr lang="fr-US" b="1" dirty="0">
                <a:solidFill>
                  <a:schemeClr val="tx1"/>
                </a:solidFill>
              </a:rPr>
              <a:t>/ Opérateurs</a:t>
            </a:r>
          </a:p>
          <a:p>
            <a:r>
              <a:rPr lang="fr-FR" sz="1400" dirty="0">
                <a:solidFill>
                  <a:schemeClr val="tx1"/>
                </a:solidFill>
              </a:rPr>
              <a:t>Maitres d’ouvrages</a:t>
            </a:r>
          </a:p>
          <a:p>
            <a:r>
              <a:rPr lang="fr-US" sz="1400" dirty="0">
                <a:solidFill>
                  <a:schemeClr val="tx1"/>
                </a:solidFill>
              </a:rPr>
              <a:t>Achats, restauration et revente de SfN aux acteurs publics ou privés (compensation)</a:t>
            </a:r>
          </a:p>
          <a:p>
            <a:r>
              <a:rPr lang="fr-US" sz="1400" dirty="0">
                <a:solidFill>
                  <a:schemeClr val="tx1"/>
                </a:solidFill>
              </a:rPr>
              <a:t>- Fondations : financements et mises en </a:t>
            </a:r>
            <a:r>
              <a:rPr lang="fr-FR" sz="1400" dirty="0" err="1">
                <a:solidFill>
                  <a:schemeClr val="tx1"/>
                </a:solidFill>
              </a:rPr>
              <a:t>œ</a:t>
            </a:r>
            <a:r>
              <a:rPr lang="fr-US" sz="1400" dirty="0">
                <a:solidFill>
                  <a:schemeClr val="tx1"/>
                </a:solidFill>
              </a:rPr>
              <a:t>uvre de SfN (ex: Coca-Cola)</a:t>
            </a:r>
          </a:p>
        </p:txBody>
      </p:sp>
      <p:sp>
        <p:nvSpPr>
          <p:cNvPr id="6" name="ZoneTexte 5">
            <a:extLst>
              <a:ext uri="{FF2B5EF4-FFF2-40B4-BE49-F238E27FC236}">
                <a16:creationId xmlns:a16="http://schemas.microsoft.com/office/drawing/2014/main" id="{4C357557-3BD3-0D0C-C329-E39E10E96E0B}"/>
              </a:ext>
            </a:extLst>
          </p:cNvPr>
          <p:cNvSpPr txBox="1"/>
          <p:nvPr/>
        </p:nvSpPr>
        <p:spPr>
          <a:xfrm>
            <a:off x="814480" y="2548095"/>
            <a:ext cx="7702331" cy="369332"/>
          </a:xfrm>
          <a:prstGeom prst="rect">
            <a:avLst/>
          </a:prstGeom>
          <a:noFill/>
        </p:spPr>
        <p:txBody>
          <a:bodyPr wrap="square">
            <a:spAutoFit/>
          </a:bodyPr>
          <a:lstStyle/>
          <a:p>
            <a:pPr marL="0" indent="0" algn="l">
              <a:buNone/>
            </a:pPr>
            <a:r>
              <a:rPr lang="fr-US" sz="1800" b="1" dirty="0"/>
              <a:t>Acteurs hétérogènes dans la fabrique des politiques urbaines / territoriales</a:t>
            </a:r>
            <a:endParaRPr lang="fr-US" sz="1400" dirty="0"/>
          </a:p>
        </p:txBody>
      </p:sp>
    </p:spTree>
    <p:extLst>
      <p:ext uri="{BB962C8B-B14F-4D97-AF65-F5344CB8AC3E}">
        <p14:creationId xmlns:p14="http://schemas.microsoft.com/office/powerpoint/2010/main" val="178138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8B46C-B79E-F288-98EE-90A21D345874}"/>
              </a:ext>
            </a:extLst>
          </p:cNvPr>
          <p:cNvSpPr>
            <a:spLocks noGrp="1"/>
          </p:cNvSpPr>
          <p:nvPr>
            <p:ph type="title"/>
          </p:nvPr>
        </p:nvSpPr>
        <p:spPr>
          <a:xfrm>
            <a:off x="483423" y="389357"/>
            <a:ext cx="7886700" cy="765405"/>
          </a:xfrm>
        </p:spPr>
        <p:txBody>
          <a:bodyPr/>
          <a:lstStyle/>
          <a:p>
            <a:r>
              <a:rPr lang="fr-US" dirty="0"/>
              <a:t>Grille d’analyse mobilisée</a:t>
            </a:r>
          </a:p>
        </p:txBody>
      </p:sp>
      <p:sp>
        <p:nvSpPr>
          <p:cNvPr id="5" name="ZoneTexte 4">
            <a:extLst>
              <a:ext uri="{FF2B5EF4-FFF2-40B4-BE49-F238E27FC236}">
                <a16:creationId xmlns:a16="http://schemas.microsoft.com/office/drawing/2014/main" id="{9AD741ED-300B-2C0B-9A1E-C2556C488427}"/>
              </a:ext>
            </a:extLst>
          </p:cNvPr>
          <p:cNvSpPr txBox="1"/>
          <p:nvPr/>
        </p:nvSpPr>
        <p:spPr>
          <a:xfrm>
            <a:off x="730526" y="1654484"/>
            <a:ext cx="7682948" cy="4278094"/>
          </a:xfrm>
          <a:prstGeom prst="rect">
            <a:avLst/>
          </a:prstGeom>
          <a:noFill/>
        </p:spPr>
        <p:txBody>
          <a:bodyPr wrap="square" anchor="ctr">
            <a:spAutoFit/>
          </a:bodyPr>
          <a:lstStyle/>
          <a:p>
            <a:pPr algn="l"/>
            <a:endParaRPr lang="fr-FR" sz="2800" i="0" dirty="0">
              <a:solidFill>
                <a:srgbClr val="0D0D0D"/>
              </a:solidFill>
              <a:effectLst/>
              <a:highlight>
                <a:srgbClr val="FFFFFF"/>
              </a:highlight>
            </a:endParaRPr>
          </a:p>
          <a:p>
            <a:pPr marL="285750" indent="-285750" algn="l">
              <a:buFont typeface="Arial" panose="020B0604020202020204" pitchFamily="34" charset="0"/>
              <a:buChar char="•"/>
            </a:pPr>
            <a:r>
              <a:rPr lang="fr-FR" sz="2800" i="0" dirty="0">
                <a:solidFill>
                  <a:srgbClr val="0D0D0D"/>
                </a:solidFill>
                <a:effectLst/>
                <a:highlight>
                  <a:srgbClr val="FFFFFF"/>
                </a:highlight>
              </a:rPr>
              <a:t>Gouvernance </a:t>
            </a:r>
            <a:r>
              <a:rPr lang="fr-FR" sz="2800" i="0" dirty="0" err="1">
                <a:solidFill>
                  <a:srgbClr val="0D0D0D"/>
                </a:solidFill>
                <a:effectLst/>
                <a:highlight>
                  <a:srgbClr val="FFFFFF"/>
                </a:highlight>
              </a:rPr>
              <a:t>transectorielle</a:t>
            </a:r>
            <a:r>
              <a:rPr lang="fr-FR" sz="2800" i="0" dirty="0">
                <a:solidFill>
                  <a:srgbClr val="0D0D0D"/>
                </a:solidFill>
                <a:effectLst/>
                <a:highlight>
                  <a:srgbClr val="FFFFFF"/>
                </a:highlight>
              </a:rPr>
              <a:t> (transversale)</a:t>
            </a:r>
          </a:p>
          <a:p>
            <a:pPr marL="742950" lvl="1" indent="-285750">
              <a:spcAft>
                <a:spcPts val="1200"/>
              </a:spcAft>
              <a:buFont typeface="Arial" panose="020B0604020202020204" pitchFamily="34" charset="0"/>
              <a:buChar char="•"/>
            </a:pPr>
            <a:r>
              <a:rPr lang="fr-FR" sz="2800" dirty="0">
                <a:solidFill>
                  <a:srgbClr val="0D0D0D"/>
                </a:solidFill>
                <a:highlight>
                  <a:srgbClr val="FFFFFF"/>
                </a:highlight>
              </a:rPr>
              <a:t>Intégration entre secteurs</a:t>
            </a:r>
            <a:endParaRPr lang="fr-FR" sz="2800" i="0" dirty="0">
              <a:solidFill>
                <a:srgbClr val="0D0D0D"/>
              </a:solidFill>
              <a:effectLst/>
              <a:highlight>
                <a:srgbClr val="FFFFFF"/>
              </a:highlight>
            </a:endParaRPr>
          </a:p>
          <a:p>
            <a:pPr marL="285750" indent="-285750" algn="l">
              <a:buFont typeface="Arial" panose="020B0604020202020204" pitchFamily="34" charset="0"/>
              <a:buChar char="•"/>
            </a:pPr>
            <a:r>
              <a:rPr lang="fr-FR" sz="2800" dirty="0">
                <a:solidFill>
                  <a:srgbClr val="0D0D0D"/>
                </a:solidFill>
                <a:highlight>
                  <a:srgbClr val="FFFFFF"/>
                </a:highlight>
              </a:rPr>
              <a:t>Gouvernance inclusive (horizontale)</a:t>
            </a:r>
          </a:p>
          <a:p>
            <a:pPr marL="742950" lvl="1" indent="-285750">
              <a:buFont typeface="Arial" panose="020B0604020202020204" pitchFamily="34" charset="0"/>
              <a:buChar char="•"/>
            </a:pPr>
            <a:r>
              <a:rPr lang="fr-FR" sz="2800" i="0" dirty="0">
                <a:solidFill>
                  <a:srgbClr val="0D0D0D"/>
                </a:solidFill>
                <a:effectLst/>
                <a:highlight>
                  <a:srgbClr val="FFFFFF"/>
                </a:highlight>
              </a:rPr>
              <a:t>Acteurs mobilisés</a:t>
            </a:r>
          </a:p>
          <a:p>
            <a:pPr marL="742950" lvl="1" indent="-285750">
              <a:spcAft>
                <a:spcPts val="1200"/>
              </a:spcAft>
              <a:buFont typeface="Arial" panose="020B0604020202020204" pitchFamily="34" charset="0"/>
              <a:buChar char="•"/>
            </a:pPr>
            <a:r>
              <a:rPr lang="fr-FR" sz="2800" dirty="0">
                <a:solidFill>
                  <a:srgbClr val="0D0D0D"/>
                </a:solidFill>
                <a:highlight>
                  <a:srgbClr val="FFFFFF"/>
                </a:highlight>
              </a:rPr>
              <a:t>Habitants</a:t>
            </a:r>
            <a:endParaRPr lang="fr-FR" sz="2800" i="0" dirty="0">
              <a:solidFill>
                <a:srgbClr val="0D0D0D"/>
              </a:solidFill>
              <a:effectLst/>
              <a:highlight>
                <a:srgbClr val="FFFFFF"/>
              </a:highlight>
            </a:endParaRPr>
          </a:p>
          <a:p>
            <a:pPr marL="285750" indent="-285750" algn="l">
              <a:buFont typeface="Arial" panose="020B0604020202020204" pitchFamily="34" charset="0"/>
              <a:buChar char="•"/>
            </a:pPr>
            <a:r>
              <a:rPr lang="fr-FR" sz="2800" i="0" dirty="0">
                <a:solidFill>
                  <a:srgbClr val="0D0D0D"/>
                </a:solidFill>
                <a:effectLst/>
                <a:highlight>
                  <a:srgbClr val="FFFFFF"/>
                </a:highlight>
              </a:rPr>
              <a:t>Gouvernance multi-niveaux (verticale)</a:t>
            </a:r>
          </a:p>
          <a:p>
            <a:pPr marL="742950" lvl="1" indent="-285750">
              <a:buFont typeface="Arial" panose="020B0604020202020204" pitchFamily="34" charset="0"/>
              <a:buChar char="•"/>
            </a:pPr>
            <a:r>
              <a:rPr lang="fr-FR" sz="2800" i="0" dirty="0">
                <a:solidFill>
                  <a:srgbClr val="0D0D0D"/>
                </a:solidFill>
                <a:effectLst/>
                <a:highlight>
                  <a:srgbClr val="FFFFFF"/>
                </a:highlight>
              </a:rPr>
              <a:t>Echelles mobilisées </a:t>
            </a:r>
          </a:p>
          <a:p>
            <a:pPr marL="742950" lvl="1" indent="-285750">
              <a:spcAft>
                <a:spcPts val="1200"/>
              </a:spcAft>
              <a:buFont typeface="Arial" panose="020B0604020202020204" pitchFamily="34" charset="0"/>
              <a:buChar char="•"/>
            </a:pPr>
            <a:r>
              <a:rPr lang="fr-FR" sz="2800" dirty="0">
                <a:solidFill>
                  <a:srgbClr val="0D0D0D"/>
                </a:solidFill>
                <a:highlight>
                  <a:srgbClr val="FFFFFF"/>
                </a:highlight>
              </a:rPr>
              <a:t>R</a:t>
            </a:r>
            <a:r>
              <a:rPr lang="fr-FR" sz="2800" i="0" dirty="0">
                <a:solidFill>
                  <a:srgbClr val="0D0D0D"/>
                </a:solidFill>
                <a:effectLst/>
                <a:highlight>
                  <a:srgbClr val="FFFFFF"/>
                </a:highlight>
              </a:rPr>
              <a:t>elations entre niveaux</a:t>
            </a:r>
          </a:p>
        </p:txBody>
      </p:sp>
    </p:spTree>
    <p:extLst>
      <p:ext uri="{BB962C8B-B14F-4D97-AF65-F5344CB8AC3E}">
        <p14:creationId xmlns:p14="http://schemas.microsoft.com/office/powerpoint/2010/main" val="2193879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ED95C6EA-6C1A-4D55-F3D7-99D5053CBBF1}"/>
              </a:ext>
            </a:extLst>
          </p:cNvPr>
          <p:cNvSpPr>
            <a:spLocks noGrp="1"/>
          </p:cNvSpPr>
          <p:nvPr>
            <p:ph type="title"/>
          </p:nvPr>
        </p:nvSpPr>
        <p:spPr/>
        <p:txBody>
          <a:bodyPr>
            <a:normAutofit/>
          </a:bodyPr>
          <a:lstStyle/>
          <a:p>
            <a:r>
              <a:rPr lang="en-US" dirty="0"/>
              <a:t>Trois modes de </a:t>
            </a:r>
            <a:r>
              <a:rPr lang="en-US" dirty="0" err="1"/>
              <a:t>gouvernance</a:t>
            </a:r>
            <a:r>
              <a:rPr lang="en-US" dirty="0"/>
              <a:t> </a:t>
            </a:r>
            <a:r>
              <a:rPr lang="en-US" dirty="0" err="1"/>
              <a:t>transectorielle</a:t>
            </a:r>
            <a:endParaRPr lang="fr-US" dirty="0"/>
          </a:p>
        </p:txBody>
      </p:sp>
      <p:sp>
        <p:nvSpPr>
          <p:cNvPr id="4" name="Oval 6">
            <a:extLst>
              <a:ext uri="{FF2B5EF4-FFF2-40B4-BE49-F238E27FC236}">
                <a16:creationId xmlns:a16="http://schemas.microsoft.com/office/drawing/2014/main" id="{ECDB889C-8694-4076-5BE2-7904002184B5}"/>
              </a:ext>
            </a:extLst>
          </p:cNvPr>
          <p:cNvSpPr/>
          <p:nvPr/>
        </p:nvSpPr>
        <p:spPr>
          <a:xfrm>
            <a:off x="7276050" y="1052736"/>
            <a:ext cx="1688183" cy="1432264"/>
          </a:xfrm>
          <a:prstGeom prst="ellipse">
            <a:avLst/>
          </a:prstGeom>
          <a:solidFill>
            <a:srgbClr val="73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err="1">
                <a:solidFill>
                  <a:schemeClr val="tx1"/>
                </a:solidFill>
              </a:rPr>
              <a:t>Eaux</a:t>
            </a:r>
            <a:r>
              <a:rPr lang="en-US" sz="1350" b="1">
                <a:solidFill>
                  <a:schemeClr val="tx1"/>
                </a:solidFill>
              </a:rPr>
              <a:t> </a:t>
            </a:r>
            <a:r>
              <a:rPr lang="en-US" sz="1350" b="1" err="1">
                <a:solidFill>
                  <a:schemeClr val="tx1"/>
                </a:solidFill>
              </a:rPr>
              <a:t>Pluviales</a:t>
            </a:r>
            <a:endParaRPr lang="en-US" sz="1350" b="1">
              <a:solidFill>
                <a:schemeClr val="tx1"/>
              </a:solidFill>
            </a:endParaRPr>
          </a:p>
        </p:txBody>
      </p:sp>
      <p:sp>
        <p:nvSpPr>
          <p:cNvPr id="9" name="Oval 7">
            <a:extLst>
              <a:ext uri="{FF2B5EF4-FFF2-40B4-BE49-F238E27FC236}">
                <a16:creationId xmlns:a16="http://schemas.microsoft.com/office/drawing/2014/main" id="{EDF7D28A-BAE2-6EE4-5993-C95A89067761}"/>
              </a:ext>
            </a:extLst>
          </p:cNvPr>
          <p:cNvSpPr/>
          <p:nvPr/>
        </p:nvSpPr>
        <p:spPr>
          <a:xfrm>
            <a:off x="7032370" y="1973183"/>
            <a:ext cx="960284" cy="948966"/>
          </a:xfrm>
          <a:prstGeom prst="ellipse">
            <a:avLst/>
          </a:prstGeom>
          <a:solidFill>
            <a:schemeClr val="accent6">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solidFill>
                <a:schemeClr val="tx1"/>
              </a:solidFill>
            </a:endParaRPr>
          </a:p>
        </p:txBody>
      </p:sp>
      <p:sp>
        <p:nvSpPr>
          <p:cNvPr id="17" name="TextBox 12">
            <a:extLst>
              <a:ext uri="{FF2B5EF4-FFF2-40B4-BE49-F238E27FC236}">
                <a16:creationId xmlns:a16="http://schemas.microsoft.com/office/drawing/2014/main" id="{E54BDBF5-C0CE-9B82-7EFC-D831E323EBA5}"/>
              </a:ext>
            </a:extLst>
          </p:cNvPr>
          <p:cNvSpPr txBox="1"/>
          <p:nvPr/>
        </p:nvSpPr>
        <p:spPr>
          <a:xfrm>
            <a:off x="6980709" y="2328619"/>
            <a:ext cx="965329" cy="715581"/>
          </a:xfrm>
          <a:prstGeom prst="rect">
            <a:avLst/>
          </a:prstGeom>
          <a:noFill/>
        </p:spPr>
        <p:txBody>
          <a:bodyPr wrap="none" rtlCol="0">
            <a:spAutoFit/>
          </a:bodyPr>
          <a:lstStyle/>
          <a:p>
            <a:pPr algn="ctr"/>
            <a:r>
              <a:rPr lang="en-US" sz="1350" b="1" dirty="0" err="1"/>
              <a:t>Espaces</a:t>
            </a:r>
            <a:r>
              <a:rPr lang="en-US" sz="1350" b="1" dirty="0"/>
              <a:t> </a:t>
            </a:r>
          </a:p>
          <a:p>
            <a:pPr algn="ctr"/>
            <a:r>
              <a:rPr lang="en-US" sz="1350" b="1" dirty="0"/>
              <a:t>verts</a:t>
            </a:r>
          </a:p>
          <a:p>
            <a:endParaRPr lang="en-US" sz="1350" dirty="0"/>
          </a:p>
        </p:txBody>
      </p:sp>
      <p:sp>
        <p:nvSpPr>
          <p:cNvPr id="18" name="TextBox 14">
            <a:extLst>
              <a:ext uri="{FF2B5EF4-FFF2-40B4-BE49-F238E27FC236}">
                <a16:creationId xmlns:a16="http://schemas.microsoft.com/office/drawing/2014/main" id="{315A30AD-9CDE-0052-CC00-89C9F9A0F71B}"/>
              </a:ext>
            </a:extLst>
          </p:cNvPr>
          <p:cNvSpPr txBox="1"/>
          <p:nvPr/>
        </p:nvSpPr>
        <p:spPr>
          <a:xfrm>
            <a:off x="7485717" y="2006362"/>
            <a:ext cx="434734" cy="507831"/>
          </a:xfrm>
          <a:prstGeom prst="rect">
            <a:avLst/>
          </a:prstGeom>
          <a:noFill/>
        </p:spPr>
        <p:txBody>
          <a:bodyPr wrap="none" rtlCol="0">
            <a:spAutoFit/>
          </a:bodyPr>
          <a:lstStyle/>
          <a:p>
            <a:pPr algn="ctr"/>
            <a:r>
              <a:rPr lang="en-US" sz="1350" b="1" dirty="0" err="1"/>
              <a:t>SfN</a:t>
            </a:r>
            <a:endParaRPr lang="en-US" sz="1350" b="1" dirty="0"/>
          </a:p>
          <a:p>
            <a:endParaRPr lang="en-US" sz="1350" dirty="0"/>
          </a:p>
        </p:txBody>
      </p:sp>
      <p:grpSp>
        <p:nvGrpSpPr>
          <p:cNvPr id="6" name="Groupe 5">
            <a:extLst>
              <a:ext uri="{FF2B5EF4-FFF2-40B4-BE49-F238E27FC236}">
                <a16:creationId xmlns:a16="http://schemas.microsoft.com/office/drawing/2014/main" id="{D7D36DEB-A1BC-B3B7-1397-53C315B8DDD9}"/>
              </a:ext>
            </a:extLst>
          </p:cNvPr>
          <p:cNvGrpSpPr/>
          <p:nvPr/>
        </p:nvGrpSpPr>
        <p:grpSpPr>
          <a:xfrm>
            <a:off x="1902684" y="1562007"/>
            <a:ext cx="5672622" cy="4925548"/>
            <a:chOff x="1902684" y="1562007"/>
            <a:chExt cx="5672622" cy="4925548"/>
          </a:xfrm>
        </p:grpSpPr>
        <p:sp>
          <p:nvSpPr>
            <p:cNvPr id="5" name="TextBox 4">
              <a:extLst>
                <a:ext uri="{FF2B5EF4-FFF2-40B4-BE49-F238E27FC236}">
                  <a16:creationId xmlns:a16="http://schemas.microsoft.com/office/drawing/2014/main" id="{55984AFA-3E55-F27B-3857-62D8768A14F3}"/>
                </a:ext>
              </a:extLst>
            </p:cNvPr>
            <p:cNvSpPr txBox="1"/>
            <p:nvPr/>
          </p:nvSpPr>
          <p:spPr>
            <a:xfrm>
              <a:off x="1950339" y="4148012"/>
              <a:ext cx="1227027" cy="577081"/>
            </a:xfrm>
            <a:prstGeom prst="rect">
              <a:avLst/>
            </a:prstGeom>
            <a:noFill/>
          </p:spPr>
          <p:txBody>
            <a:bodyPr wrap="square" rtlCol="0">
              <a:spAutoFit/>
            </a:bodyPr>
            <a:lstStyle/>
            <a:p>
              <a:pPr algn="ctr"/>
              <a:r>
                <a:rPr lang="en-US" sz="1350" b="1" dirty="0"/>
                <a:t>Strasbourg</a:t>
              </a:r>
            </a:p>
            <a:p>
              <a:pPr algn="ctr"/>
              <a:r>
                <a:rPr lang="en-US" sz="900" b="1" dirty="0"/>
                <a:t>Service </a:t>
              </a:r>
              <a:r>
                <a:rPr lang="en-US" sz="900" b="1" dirty="0" err="1"/>
                <a:t>eau</a:t>
              </a:r>
              <a:r>
                <a:rPr lang="en-US" sz="900" b="1" dirty="0"/>
                <a:t> et </a:t>
              </a:r>
              <a:r>
                <a:rPr lang="en-US" sz="900" b="1" dirty="0" err="1"/>
                <a:t>assainissement</a:t>
              </a:r>
              <a:endParaRPr lang="en-US" sz="900" b="1" dirty="0"/>
            </a:p>
          </p:txBody>
        </p:sp>
        <p:sp>
          <p:nvSpPr>
            <p:cNvPr id="10" name="Rounded Rectangle 9">
              <a:extLst>
                <a:ext uri="{FF2B5EF4-FFF2-40B4-BE49-F238E27FC236}">
                  <a16:creationId xmlns:a16="http://schemas.microsoft.com/office/drawing/2014/main" id="{0D4D92FD-A163-CC83-BBC7-E1AF4DA23748}"/>
                </a:ext>
              </a:extLst>
            </p:cNvPr>
            <p:cNvSpPr/>
            <p:nvPr/>
          </p:nvSpPr>
          <p:spPr>
            <a:xfrm>
              <a:off x="1902684" y="3222037"/>
              <a:ext cx="1443519" cy="78138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cs typeface="Calibri" panose="020F0502020204030204" pitchFamily="34" charset="0"/>
                </a:rPr>
                <a:t>Bricolage</a:t>
              </a:r>
            </a:p>
          </p:txBody>
        </p:sp>
        <p:sp>
          <p:nvSpPr>
            <p:cNvPr id="11" name="Rounded Rectangle 10">
              <a:extLst>
                <a:ext uri="{FF2B5EF4-FFF2-40B4-BE49-F238E27FC236}">
                  <a16:creationId xmlns:a16="http://schemas.microsoft.com/office/drawing/2014/main" id="{01320D98-4017-3C29-5C11-24C1BA4D9EB2}"/>
                </a:ext>
              </a:extLst>
            </p:cNvPr>
            <p:cNvSpPr/>
            <p:nvPr/>
          </p:nvSpPr>
          <p:spPr>
            <a:xfrm>
              <a:off x="3815568" y="3192010"/>
              <a:ext cx="1566174" cy="78138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Calibri" panose="020F0502020204030204" pitchFamily="34" charset="0"/>
                  <a:cs typeface="Calibri" panose="020F0502020204030204" pitchFamily="34" charset="0"/>
                </a:rPr>
                <a:t>Négociation</a:t>
              </a:r>
              <a:endParaRPr lang="en-US" b="1" dirty="0">
                <a:solidFill>
                  <a:schemeClr val="tx1"/>
                </a:solidFill>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AFDC1FB9-1070-22AA-808C-32701E3B5C92}"/>
                </a:ext>
              </a:extLst>
            </p:cNvPr>
            <p:cNvSpPr/>
            <p:nvPr/>
          </p:nvSpPr>
          <p:spPr>
            <a:xfrm>
              <a:off x="5739231" y="3183182"/>
              <a:ext cx="1836075" cy="7990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Calibri" panose="020F0502020204030204" pitchFamily="34" charset="0"/>
                  <a:cs typeface="Calibri" panose="020F0502020204030204" pitchFamily="34" charset="0"/>
                </a:rPr>
                <a:t>Création</a:t>
              </a:r>
              <a:r>
                <a:rPr lang="en-US" b="1" dirty="0">
                  <a:solidFill>
                    <a:schemeClr val="tx1"/>
                  </a:solidFill>
                  <a:latin typeface="Calibri" panose="020F0502020204030204" pitchFamily="34" charset="0"/>
                  <a:cs typeface="Calibri" panose="020F0502020204030204" pitchFamily="34" charset="0"/>
                </a:rPr>
                <a:t> </a:t>
              </a:r>
              <a:r>
                <a:rPr lang="en-US" b="1" dirty="0" err="1">
                  <a:solidFill>
                    <a:schemeClr val="tx1"/>
                  </a:solidFill>
                  <a:latin typeface="Calibri" panose="020F0502020204030204" pitchFamily="34" charset="0"/>
                  <a:cs typeface="Calibri" panose="020F0502020204030204" pitchFamily="34" charset="0"/>
                </a:rPr>
                <a:t>institutionnelle</a:t>
              </a:r>
              <a:endParaRPr lang="en-US" b="1" dirty="0">
                <a:solidFill>
                  <a:schemeClr val="tx1"/>
                </a:solidFill>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5D721BF3-2FFF-66E8-028A-6536F85C9282}"/>
                </a:ext>
              </a:extLst>
            </p:cNvPr>
            <p:cNvSpPr/>
            <p:nvPr/>
          </p:nvSpPr>
          <p:spPr>
            <a:xfrm>
              <a:off x="3203432" y="1562007"/>
              <a:ext cx="2766248" cy="8120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libri" panose="020F0502020204030204" pitchFamily="34" charset="0"/>
                  <a:cs typeface="Calibri" panose="020F0502020204030204" pitchFamily="34" charset="0"/>
                </a:rPr>
                <a:t>Modes de </a:t>
              </a:r>
              <a:r>
                <a:rPr lang="en-US" sz="2000" b="1" dirty="0" err="1">
                  <a:solidFill>
                    <a:schemeClr val="tx1"/>
                  </a:solidFill>
                  <a:latin typeface="Calibri" panose="020F0502020204030204" pitchFamily="34" charset="0"/>
                  <a:cs typeface="Calibri" panose="020F0502020204030204" pitchFamily="34" charset="0"/>
                </a:rPr>
                <a:t>gouvernance</a:t>
              </a:r>
              <a:endParaRPr lang="en-US" sz="2000" b="1" dirty="0">
                <a:solidFill>
                  <a:schemeClr val="tx1"/>
                </a:solidFill>
                <a:latin typeface="Calibri" panose="020F0502020204030204" pitchFamily="34" charset="0"/>
                <a:cs typeface="Calibri" panose="020F0502020204030204" pitchFamily="34" charset="0"/>
              </a:endParaRPr>
            </a:p>
            <a:p>
              <a:pPr algn="ctr"/>
              <a:r>
                <a:rPr lang="en-US" sz="2000" b="1" dirty="0" err="1">
                  <a:solidFill>
                    <a:schemeClr val="tx1"/>
                  </a:solidFill>
                  <a:latin typeface="Calibri" panose="020F0502020204030204" pitchFamily="34" charset="0"/>
                  <a:cs typeface="Calibri" panose="020F0502020204030204" pitchFamily="34" charset="0"/>
                </a:rPr>
                <a:t>transectorielle</a:t>
              </a:r>
              <a:endParaRPr lang="en-US" sz="2000" b="1" dirty="0">
                <a:solidFill>
                  <a:schemeClr val="tx1"/>
                </a:solidFill>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3FDD28E1-5E4C-A95E-BA3E-8FF980C71D85}"/>
                </a:ext>
              </a:extLst>
            </p:cNvPr>
            <p:cNvCxnSpPr>
              <a:cxnSpLocks/>
            </p:cNvCxnSpPr>
            <p:nvPr/>
          </p:nvCxnSpPr>
          <p:spPr>
            <a:xfrm flipH="1">
              <a:off x="2624443" y="2485000"/>
              <a:ext cx="1060208" cy="66374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DA22821-226D-6918-55AD-4DE76C5709AA}"/>
                </a:ext>
              </a:extLst>
            </p:cNvPr>
            <p:cNvCxnSpPr>
              <a:cxnSpLocks/>
            </p:cNvCxnSpPr>
            <p:nvPr/>
          </p:nvCxnSpPr>
          <p:spPr>
            <a:xfrm>
              <a:off x="5689106" y="2446794"/>
              <a:ext cx="813868" cy="6454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02549F6-EB72-458F-9FDA-430F13B7EF23}"/>
                </a:ext>
              </a:extLst>
            </p:cNvPr>
            <p:cNvCxnSpPr>
              <a:cxnSpLocks/>
            </p:cNvCxnSpPr>
            <p:nvPr/>
          </p:nvCxnSpPr>
          <p:spPr>
            <a:xfrm>
              <a:off x="4626416" y="2485000"/>
              <a:ext cx="0" cy="665177"/>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951FEE5-CE8C-FA77-6994-4622E6401F59}"/>
                </a:ext>
              </a:extLst>
            </p:cNvPr>
            <p:cNvSpPr txBox="1"/>
            <p:nvPr/>
          </p:nvSpPr>
          <p:spPr>
            <a:xfrm>
              <a:off x="3759092" y="4142279"/>
              <a:ext cx="1566174" cy="577081"/>
            </a:xfrm>
            <a:prstGeom prst="rect">
              <a:avLst/>
            </a:prstGeom>
            <a:noFill/>
          </p:spPr>
          <p:txBody>
            <a:bodyPr wrap="square" rtlCol="0">
              <a:spAutoFit/>
            </a:bodyPr>
            <a:lstStyle/>
            <a:p>
              <a:pPr algn="ctr"/>
              <a:r>
                <a:rPr lang="en-US" sz="1350" b="1" dirty="0"/>
                <a:t>Portland</a:t>
              </a:r>
            </a:p>
            <a:p>
              <a:pPr algn="ctr"/>
              <a:r>
                <a:rPr lang="en-US" sz="900" b="1" dirty="0"/>
                <a:t>Bureau of Environmental Services (BES)</a:t>
              </a:r>
            </a:p>
          </p:txBody>
        </p:sp>
        <p:pic>
          <p:nvPicPr>
            <p:cNvPr id="28" name="Picture 2">
              <a:extLst>
                <a:ext uri="{FF2B5EF4-FFF2-40B4-BE49-F238E27FC236}">
                  <a16:creationId xmlns:a16="http://schemas.microsoft.com/office/drawing/2014/main" id="{AA5CAD23-F0E8-257F-C4DE-463669143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075" y="4653910"/>
              <a:ext cx="1759370" cy="58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ZoneTexte 28">
              <a:extLst>
                <a:ext uri="{FF2B5EF4-FFF2-40B4-BE49-F238E27FC236}">
                  <a16:creationId xmlns:a16="http://schemas.microsoft.com/office/drawing/2014/main" id="{9D1E20FD-E215-53B9-B6C9-B00EFD0AC4B6}"/>
                </a:ext>
              </a:extLst>
            </p:cNvPr>
            <p:cNvSpPr txBox="1"/>
            <p:nvPr/>
          </p:nvSpPr>
          <p:spPr>
            <a:xfrm>
              <a:off x="5779525" y="5373443"/>
              <a:ext cx="1789920" cy="1077218"/>
            </a:xfrm>
            <a:prstGeom prst="rect">
              <a:avLst/>
            </a:prstGeom>
            <a:solidFill>
              <a:schemeClr val="accent6">
                <a:lumMod val="60000"/>
                <a:lumOff val="40000"/>
              </a:schemeClr>
            </a:solidFill>
          </p:spPr>
          <p:txBody>
            <a:bodyPr wrap="square">
              <a:spAutoFit/>
            </a:bodyPr>
            <a:lstStyle/>
            <a:p>
              <a:pPr algn="ctr"/>
              <a:r>
                <a:rPr lang="fr-FR" sz="1600" b="1" dirty="0"/>
                <a:t>Joint-</a:t>
              </a:r>
              <a:r>
                <a:rPr lang="fr-FR" sz="1600" b="1" dirty="0" err="1"/>
                <a:t>Benefit</a:t>
              </a:r>
              <a:r>
                <a:rPr lang="fr-FR" sz="1600" b="1" dirty="0"/>
                <a:t> </a:t>
              </a:r>
              <a:r>
                <a:rPr lang="fr-FR" sz="1600" b="1" dirty="0" err="1"/>
                <a:t>Authority</a:t>
              </a:r>
              <a:endParaRPr lang="fr-FR" sz="1600" b="1" dirty="0"/>
            </a:p>
            <a:p>
              <a:pPr algn="ctr"/>
              <a:r>
                <a:rPr lang="fr-FR" sz="1600" i="1" dirty="0"/>
                <a:t>For Nature-</a:t>
              </a:r>
              <a:r>
                <a:rPr lang="fr-FR" sz="1600" i="1" dirty="0" err="1"/>
                <a:t>based</a:t>
              </a:r>
              <a:r>
                <a:rPr lang="fr-FR" sz="1600" i="1" dirty="0"/>
                <a:t> Solutions</a:t>
              </a:r>
            </a:p>
          </p:txBody>
        </p:sp>
        <p:pic>
          <p:nvPicPr>
            <p:cNvPr id="33" name="Picture 7">
              <a:extLst>
                <a:ext uri="{FF2B5EF4-FFF2-40B4-BE49-F238E27FC236}">
                  <a16:creationId xmlns:a16="http://schemas.microsoft.com/office/drawing/2014/main" id="{E8606430-6F12-8E91-217B-69E6D22FB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279" y="5821371"/>
              <a:ext cx="1323372" cy="66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
              <a:extLst>
                <a:ext uri="{FF2B5EF4-FFF2-40B4-BE49-F238E27FC236}">
                  <a16:creationId xmlns:a16="http://schemas.microsoft.com/office/drawing/2014/main" id="{555557BC-59D8-E9B4-BB10-56F29AB6C8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215"/>
            <a:stretch/>
          </p:blipFill>
          <p:spPr bwMode="auto">
            <a:xfrm>
              <a:off x="4045279" y="4788700"/>
              <a:ext cx="1336463" cy="756769"/>
            </a:xfrm>
            <a:prstGeom prst="rect">
              <a:avLst/>
            </a:prstGeom>
            <a:noFill/>
            <a:ln w="9525">
              <a:solidFill>
                <a:srgbClr val="95BE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ZoneTexte 34">
              <a:extLst>
                <a:ext uri="{FF2B5EF4-FFF2-40B4-BE49-F238E27FC236}">
                  <a16:creationId xmlns:a16="http://schemas.microsoft.com/office/drawing/2014/main" id="{550C1F5E-9DF0-6F95-DFC4-C6C2FD4850B3}"/>
                </a:ext>
              </a:extLst>
            </p:cNvPr>
            <p:cNvSpPr txBox="1"/>
            <p:nvPr/>
          </p:nvSpPr>
          <p:spPr>
            <a:xfrm>
              <a:off x="4342617" y="5513594"/>
              <a:ext cx="741785" cy="307777"/>
            </a:xfrm>
            <a:prstGeom prst="rect">
              <a:avLst/>
            </a:prstGeom>
            <a:noFill/>
          </p:spPr>
          <p:txBody>
            <a:bodyPr wrap="square" rtlCol="0">
              <a:spAutoFit/>
            </a:bodyPr>
            <a:lstStyle/>
            <a:p>
              <a:pPr algn="ctr"/>
              <a:r>
                <a:rPr lang="fr-US" sz="1400" b="1" dirty="0">
                  <a:solidFill>
                    <a:srgbClr val="FF0000"/>
                  </a:solidFill>
                </a:rPr>
                <a:t>VS.</a:t>
              </a:r>
            </a:p>
          </p:txBody>
        </p:sp>
        <p:pic>
          <p:nvPicPr>
            <p:cNvPr id="36" name="Image 35" descr="Une image contenant plante, arbre, plein air, ciel&#10;&#10;Description générée automatiquement">
              <a:extLst>
                <a:ext uri="{FF2B5EF4-FFF2-40B4-BE49-F238E27FC236}">
                  <a16:creationId xmlns:a16="http://schemas.microsoft.com/office/drawing/2014/main" id="{05F16E4F-68D6-29B4-05E9-EC05878541C2}"/>
                </a:ext>
              </a:extLst>
            </p:cNvPr>
            <p:cNvPicPr>
              <a:picLocks noChangeAspect="1"/>
            </p:cNvPicPr>
            <p:nvPr/>
          </p:nvPicPr>
          <p:blipFill rotWithShape="1">
            <a:blip r:embed="rId6">
              <a:extLst>
                <a:ext uri="{28A0092B-C50C-407E-A947-70E740481C1C}">
                  <a14:useLocalDpi xmlns:a14="http://schemas.microsoft.com/office/drawing/2010/main" val="0"/>
                </a:ext>
              </a:extLst>
            </a:blip>
            <a:srcRect l="17501"/>
            <a:stretch/>
          </p:blipFill>
          <p:spPr>
            <a:xfrm>
              <a:off x="1987549" y="4992467"/>
              <a:ext cx="1338338" cy="781386"/>
            </a:xfrm>
            <a:prstGeom prst="rect">
              <a:avLst/>
            </a:prstGeom>
          </p:spPr>
        </p:pic>
        <p:sp>
          <p:nvSpPr>
            <p:cNvPr id="3" name="TextBox 1">
              <a:extLst>
                <a:ext uri="{FF2B5EF4-FFF2-40B4-BE49-F238E27FC236}">
                  <a16:creationId xmlns:a16="http://schemas.microsoft.com/office/drawing/2014/main" id="{9F016BC2-2986-B687-2B8B-F027B2588471}"/>
                </a:ext>
              </a:extLst>
            </p:cNvPr>
            <p:cNvSpPr txBox="1"/>
            <p:nvPr/>
          </p:nvSpPr>
          <p:spPr>
            <a:xfrm>
              <a:off x="6096040" y="4054954"/>
              <a:ext cx="1227027" cy="577081"/>
            </a:xfrm>
            <a:prstGeom prst="rect">
              <a:avLst/>
            </a:prstGeom>
            <a:noFill/>
          </p:spPr>
          <p:txBody>
            <a:bodyPr wrap="square" rtlCol="0">
              <a:spAutoFit/>
            </a:bodyPr>
            <a:lstStyle/>
            <a:p>
              <a:pPr algn="ctr"/>
              <a:r>
                <a:rPr lang="en-US" sz="1350" b="1" dirty="0"/>
                <a:t>San Francisco</a:t>
              </a:r>
            </a:p>
            <a:p>
              <a:pPr algn="ctr"/>
              <a:r>
                <a:rPr lang="en-US" sz="900" b="1" dirty="0"/>
                <a:t>SFPUC</a:t>
              </a:r>
            </a:p>
            <a:p>
              <a:pPr algn="ctr"/>
              <a:endParaRPr lang="en-US" sz="900" b="1" dirty="0"/>
            </a:p>
          </p:txBody>
        </p:sp>
      </p:grpSp>
    </p:spTree>
    <p:extLst>
      <p:ext uri="{BB962C8B-B14F-4D97-AF65-F5344CB8AC3E}">
        <p14:creationId xmlns:p14="http://schemas.microsoft.com/office/powerpoint/2010/main" val="1481414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a:extLst>
              <a:ext uri="{FF2B5EF4-FFF2-40B4-BE49-F238E27FC236}">
                <a16:creationId xmlns:a16="http://schemas.microsoft.com/office/drawing/2014/main" id="{ED95C6EA-6C1A-4D55-F3D7-99D5053CBBF1}"/>
              </a:ext>
            </a:extLst>
          </p:cNvPr>
          <p:cNvSpPr>
            <a:spLocks noGrp="1"/>
          </p:cNvSpPr>
          <p:nvPr>
            <p:ph type="title"/>
          </p:nvPr>
        </p:nvSpPr>
        <p:spPr/>
        <p:txBody>
          <a:bodyPr>
            <a:normAutofit/>
          </a:bodyPr>
          <a:lstStyle/>
          <a:p>
            <a:r>
              <a:rPr lang="en-US" dirty="0" err="1"/>
              <a:t>Degrés</a:t>
            </a:r>
            <a:r>
              <a:rPr lang="en-US" dirty="0"/>
              <a:t> de </a:t>
            </a:r>
            <a:r>
              <a:rPr lang="en-US" dirty="0" err="1"/>
              <a:t>gouvernance</a:t>
            </a:r>
            <a:r>
              <a:rPr lang="en-US" dirty="0"/>
              <a:t> inclusive</a:t>
            </a:r>
            <a:endParaRPr lang="fr-US" dirty="0"/>
          </a:p>
        </p:txBody>
      </p:sp>
      <p:grpSp>
        <p:nvGrpSpPr>
          <p:cNvPr id="6" name="Groupe 5">
            <a:extLst>
              <a:ext uri="{FF2B5EF4-FFF2-40B4-BE49-F238E27FC236}">
                <a16:creationId xmlns:a16="http://schemas.microsoft.com/office/drawing/2014/main" id="{30FC39C9-5953-E72C-3704-0647B4F1583C}"/>
              </a:ext>
            </a:extLst>
          </p:cNvPr>
          <p:cNvGrpSpPr/>
          <p:nvPr/>
        </p:nvGrpSpPr>
        <p:grpSpPr>
          <a:xfrm>
            <a:off x="1902684" y="1562007"/>
            <a:ext cx="5919643" cy="4535572"/>
            <a:chOff x="1902684" y="1562007"/>
            <a:chExt cx="5919643" cy="4535572"/>
          </a:xfrm>
        </p:grpSpPr>
        <p:sp>
          <p:nvSpPr>
            <p:cNvPr id="5" name="TextBox 4">
              <a:extLst>
                <a:ext uri="{FF2B5EF4-FFF2-40B4-BE49-F238E27FC236}">
                  <a16:creationId xmlns:a16="http://schemas.microsoft.com/office/drawing/2014/main" id="{55984AFA-3E55-F27B-3857-62D8768A14F3}"/>
                </a:ext>
              </a:extLst>
            </p:cNvPr>
            <p:cNvSpPr txBox="1"/>
            <p:nvPr/>
          </p:nvSpPr>
          <p:spPr>
            <a:xfrm>
              <a:off x="1950339" y="4148012"/>
              <a:ext cx="1227027" cy="507831"/>
            </a:xfrm>
            <a:prstGeom prst="rect">
              <a:avLst/>
            </a:prstGeom>
            <a:noFill/>
          </p:spPr>
          <p:txBody>
            <a:bodyPr wrap="square" rtlCol="0">
              <a:spAutoFit/>
            </a:bodyPr>
            <a:lstStyle/>
            <a:p>
              <a:pPr algn="ctr"/>
              <a:r>
                <a:rPr lang="en-US" sz="1350" b="1" dirty="0"/>
                <a:t>Camargue</a:t>
              </a:r>
            </a:p>
            <a:p>
              <a:pPr algn="ctr"/>
              <a:r>
                <a:rPr lang="en-US" sz="1350" b="1" dirty="0"/>
                <a:t>France</a:t>
              </a:r>
            </a:p>
          </p:txBody>
        </p:sp>
        <p:sp>
          <p:nvSpPr>
            <p:cNvPr id="10" name="Rounded Rectangle 9">
              <a:extLst>
                <a:ext uri="{FF2B5EF4-FFF2-40B4-BE49-F238E27FC236}">
                  <a16:creationId xmlns:a16="http://schemas.microsoft.com/office/drawing/2014/main" id="{0D4D92FD-A163-CC83-BBC7-E1AF4DA23748}"/>
                </a:ext>
              </a:extLst>
            </p:cNvPr>
            <p:cNvSpPr/>
            <p:nvPr/>
          </p:nvSpPr>
          <p:spPr>
            <a:xfrm>
              <a:off x="1902684" y="3222037"/>
              <a:ext cx="1443519" cy="78138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alibri" panose="020F0502020204030204" pitchFamily="34" charset="0"/>
                  <a:cs typeface="Calibri" panose="020F0502020204030204" pitchFamily="34" charset="0"/>
                </a:rPr>
                <a:t>Sans les habitants</a:t>
              </a:r>
            </a:p>
          </p:txBody>
        </p:sp>
        <p:sp>
          <p:nvSpPr>
            <p:cNvPr id="11" name="Rounded Rectangle 10">
              <a:extLst>
                <a:ext uri="{FF2B5EF4-FFF2-40B4-BE49-F238E27FC236}">
                  <a16:creationId xmlns:a16="http://schemas.microsoft.com/office/drawing/2014/main" id="{01320D98-4017-3C29-5C11-24C1BA4D9EB2}"/>
                </a:ext>
              </a:extLst>
            </p:cNvPr>
            <p:cNvSpPr/>
            <p:nvPr/>
          </p:nvSpPr>
          <p:spPr>
            <a:xfrm>
              <a:off x="3815568" y="3192010"/>
              <a:ext cx="1566174" cy="78138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latin typeface="Calibri" panose="020F0502020204030204" pitchFamily="34" charset="0"/>
                  <a:cs typeface="Calibri" panose="020F0502020204030204" pitchFamily="34" charset="0"/>
                </a:rPr>
                <a:t>Négociation</a:t>
              </a:r>
              <a:r>
                <a:rPr lang="en-US" sz="1400" b="1" dirty="0">
                  <a:solidFill>
                    <a:schemeClr val="tx1"/>
                  </a:solidFill>
                  <a:latin typeface="Calibri" panose="020F0502020204030204" pitchFamily="34" charset="0"/>
                  <a:cs typeface="Calibri" panose="020F0502020204030204" pitchFamily="34" charset="0"/>
                </a:rPr>
                <a:t> avec les propriétaires </a:t>
              </a:r>
              <a:r>
                <a:rPr lang="en-US" sz="1400" b="1" dirty="0" err="1">
                  <a:solidFill>
                    <a:schemeClr val="tx1"/>
                  </a:solidFill>
                  <a:latin typeface="Calibri" panose="020F0502020204030204" pitchFamily="34" charset="0"/>
                  <a:cs typeface="Calibri" panose="020F0502020204030204" pitchFamily="34" charset="0"/>
                </a:rPr>
                <a:t>riverains</a:t>
              </a:r>
              <a:endParaRPr lang="en-US" sz="1400" b="1" dirty="0">
                <a:solidFill>
                  <a:schemeClr val="tx1"/>
                </a:solidFill>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AFDC1FB9-1070-22AA-808C-32701E3B5C92}"/>
                </a:ext>
              </a:extLst>
            </p:cNvPr>
            <p:cNvSpPr/>
            <p:nvPr/>
          </p:nvSpPr>
          <p:spPr>
            <a:xfrm>
              <a:off x="5739231" y="3183182"/>
              <a:ext cx="1836075" cy="7990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alibri" panose="020F0502020204030204" pitchFamily="34" charset="0"/>
                  <a:cs typeface="Calibri" panose="020F0502020204030204" pitchFamily="34" charset="0"/>
                </a:rPr>
                <a:t>Co-construction avec les parents </a:t>
              </a:r>
              <a:r>
                <a:rPr lang="en-US" sz="1600" b="1" dirty="0" err="1">
                  <a:solidFill>
                    <a:schemeClr val="tx1"/>
                  </a:solidFill>
                  <a:latin typeface="Calibri" panose="020F0502020204030204" pitchFamily="34" charset="0"/>
                  <a:cs typeface="Calibri" panose="020F0502020204030204" pitchFamily="34" charset="0"/>
                </a:rPr>
                <a:t>d’élèves</a:t>
              </a:r>
              <a:endParaRPr lang="en-US" sz="1600" b="1" dirty="0">
                <a:solidFill>
                  <a:schemeClr val="tx1"/>
                </a:solidFill>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5D721BF3-2FFF-66E8-028A-6536F85C9282}"/>
                </a:ext>
              </a:extLst>
            </p:cNvPr>
            <p:cNvSpPr/>
            <p:nvPr/>
          </p:nvSpPr>
          <p:spPr>
            <a:xfrm>
              <a:off x="3203432" y="1562007"/>
              <a:ext cx="2766248" cy="81207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Calibri" panose="020F0502020204030204" pitchFamily="34" charset="0"/>
                  <a:cs typeface="Calibri" panose="020F0502020204030204" pitchFamily="34" charset="0"/>
                </a:rPr>
                <a:t>Degrés</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d’inclusion</a:t>
              </a:r>
              <a:endParaRPr lang="en-US" sz="2000" b="1" dirty="0">
                <a:solidFill>
                  <a:schemeClr val="tx1"/>
                </a:solidFill>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3FDD28E1-5E4C-A95E-BA3E-8FF980C71D85}"/>
                </a:ext>
              </a:extLst>
            </p:cNvPr>
            <p:cNvCxnSpPr>
              <a:cxnSpLocks/>
            </p:cNvCxnSpPr>
            <p:nvPr/>
          </p:nvCxnSpPr>
          <p:spPr>
            <a:xfrm flipH="1">
              <a:off x="2624443" y="2485000"/>
              <a:ext cx="1060208" cy="66374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ADA22821-226D-6918-55AD-4DE76C5709AA}"/>
                </a:ext>
              </a:extLst>
            </p:cNvPr>
            <p:cNvCxnSpPr>
              <a:cxnSpLocks/>
            </p:cNvCxnSpPr>
            <p:nvPr/>
          </p:nvCxnSpPr>
          <p:spPr>
            <a:xfrm>
              <a:off x="5689106" y="2446794"/>
              <a:ext cx="813868" cy="6454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02549F6-EB72-458F-9FDA-430F13B7EF23}"/>
                </a:ext>
              </a:extLst>
            </p:cNvPr>
            <p:cNvCxnSpPr>
              <a:cxnSpLocks/>
            </p:cNvCxnSpPr>
            <p:nvPr/>
          </p:nvCxnSpPr>
          <p:spPr>
            <a:xfrm>
              <a:off x="4626416" y="2485000"/>
              <a:ext cx="0" cy="665177"/>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951FEE5-CE8C-FA77-6994-4622E6401F59}"/>
                </a:ext>
              </a:extLst>
            </p:cNvPr>
            <p:cNvSpPr txBox="1"/>
            <p:nvPr/>
          </p:nvSpPr>
          <p:spPr>
            <a:xfrm>
              <a:off x="3759092" y="4142279"/>
              <a:ext cx="1566174" cy="507831"/>
            </a:xfrm>
            <a:prstGeom prst="rect">
              <a:avLst/>
            </a:prstGeom>
            <a:noFill/>
          </p:spPr>
          <p:txBody>
            <a:bodyPr wrap="square" rtlCol="0">
              <a:spAutoFit/>
            </a:bodyPr>
            <a:lstStyle/>
            <a:p>
              <a:pPr algn="ctr"/>
              <a:r>
                <a:rPr lang="en-US" sz="1350" b="1" dirty="0"/>
                <a:t>Rivière Allier</a:t>
              </a:r>
            </a:p>
            <a:p>
              <a:pPr algn="ctr"/>
              <a:r>
                <a:rPr lang="en-US" sz="1350" b="1" dirty="0"/>
                <a:t>France</a:t>
              </a:r>
              <a:endParaRPr lang="en-US" sz="900" b="1" dirty="0"/>
            </a:p>
          </p:txBody>
        </p:sp>
        <p:sp>
          <p:nvSpPr>
            <p:cNvPr id="45" name="TextBox 1">
              <a:extLst>
                <a:ext uri="{FF2B5EF4-FFF2-40B4-BE49-F238E27FC236}">
                  <a16:creationId xmlns:a16="http://schemas.microsoft.com/office/drawing/2014/main" id="{D409DEEF-6447-2955-BE03-EA2763C6072B}"/>
                </a:ext>
              </a:extLst>
            </p:cNvPr>
            <p:cNvSpPr txBox="1"/>
            <p:nvPr/>
          </p:nvSpPr>
          <p:spPr>
            <a:xfrm>
              <a:off x="6096040" y="4127078"/>
              <a:ext cx="1227027" cy="646331"/>
            </a:xfrm>
            <a:prstGeom prst="rect">
              <a:avLst/>
            </a:prstGeom>
            <a:noFill/>
          </p:spPr>
          <p:txBody>
            <a:bodyPr wrap="square" rtlCol="0">
              <a:spAutoFit/>
            </a:bodyPr>
            <a:lstStyle/>
            <a:p>
              <a:pPr algn="ctr"/>
              <a:r>
                <a:rPr lang="en-US" sz="1350" b="1" dirty="0"/>
                <a:t>Strasbourg</a:t>
              </a:r>
            </a:p>
            <a:p>
              <a:pPr algn="ctr"/>
              <a:r>
                <a:rPr lang="en-US" sz="1350" b="1" dirty="0"/>
                <a:t>France</a:t>
              </a:r>
            </a:p>
            <a:p>
              <a:pPr algn="ctr"/>
              <a:endParaRPr lang="en-US" sz="900" b="1" dirty="0"/>
            </a:p>
          </p:txBody>
        </p:sp>
        <p:pic>
          <p:nvPicPr>
            <p:cNvPr id="3" name="Image 2">
              <a:extLst>
                <a:ext uri="{FF2B5EF4-FFF2-40B4-BE49-F238E27FC236}">
                  <a16:creationId xmlns:a16="http://schemas.microsoft.com/office/drawing/2014/main" id="{10441D7F-D9C6-2CCA-06A5-05EA5CB6B33D}"/>
                </a:ext>
              </a:extLst>
            </p:cNvPr>
            <p:cNvPicPr/>
            <p:nvPr/>
          </p:nvPicPr>
          <p:blipFill rotWithShape="1">
            <a:blip r:embed="rId3" cstate="print">
              <a:extLst>
                <a:ext uri="{28A0092B-C50C-407E-A947-70E740481C1C}">
                  <a14:useLocalDpi xmlns:a14="http://schemas.microsoft.com/office/drawing/2010/main" val="0"/>
                </a:ext>
              </a:extLst>
            </a:blip>
            <a:srcRect r="4317"/>
            <a:stretch/>
          </p:blipFill>
          <p:spPr bwMode="auto">
            <a:xfrm>
              <a:off x="2021206" y="4874864"/>
              <a:ext cx="1206473" cy="687624"/>
            </a:xfrm>
            <a:prstGeom prst="rect">
              <a:avLst/>
            </a:prstGeom>
            <a:ln>
              <a:noFill/>
            </a:ln>
            <a:extLst>
              <a:ext uri="{53640926-AAD7-44D8-BBD7-CCE9431645EC}">
                <a14:shadowObscured xmlns:a14="http://schemas.microsoft.com/office/drawing/2010/main"/>
              </a:ext>
            </a:extLst>
          </p:spPr>
        </p:pic>
        <p:sp>
          <p:nvSpPr>
            <p:cNvPr id="4" name="Text Box 20">
              <a:extLst>
                <a:ext uri="{FF2B5EF4-FFF2-40B4-BE49-F238E27FC236}">
                  <a16:creationId xmlns:a16="http://schemas.microsoft.com/office/drawing/2014/main" id="{08B798AA-EF3A-9D02-DE84-E9F13D216251}"/>
                </a:ext>
              </a:extLst>
            </p:cNvPr>
            <p:cNvSpPr txBox="1"/>
            <p:nvPr/>
          </p:nvSpPr>
          <p:spPr>
            <a:xfrm>
              <a:off x="2021205" y="5628084"/>
              <a:ext cx="1325601" cy="394811"/>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r>
                <a:rPr lang="fr-FR" sz="1000" dirty="0">
                  <a:solidFill>
                    <a:srgbClr val="346882"/>
                  </a:solidFill>
                  <a:latin typeface="Calibri Light"/>
                  <a:ea typeface="Times New Roman"/>
                </a:rPr>
                <a:t>Digue des anciens salins de Camargue</a:t>
              </a:r>
              <a:endParaRPr lang="fr-FR" sz="1200" dirty="0">
                <a:latin typeface="Times New Roman"/>
                <a:ea typeface="Times New Roman"/>
              </a:endParaRPr>
            </a:p>
            <a:p>
              <a:pPr algn="ctr"/>
              <a:r>
                <a:rPr lang="en-US" sz="900" i="1" dirty="0">
                  <a:solidFill>
                    <a:srgbClr val="7F7F7F"/>
                  </a:solidFill>
                  <a:latin typeface="Calibri Light"/>
                  <a:ea typeface="Times New Roman"/>
                </a:rPr>
                <a:t>© Guerrin</a:t>
              </a:r>
              <a:endParaRPr lang="fr-FR" sz="1200" dirty="0">
                <a:latin typeface="Times New Roman"/>
                <a:ea typeface="Times New Roman"/>
              </a:endParaRPr>
            </a:p>
            <a:p>
              <a:pPr algn="ctr"/>
              <a:r>
                <a:rPr lang="en-US" sz="600" dirty="0">
                  <a:solidFill>
                    <a:srgbClr val="346882"/>
                  </a:solidFill>
                  <a:latin typeface="Times New Roman"/>
                  <a:ea typeface="Times New Roman"/>
                </a:rPr>
                <a:t> </a:t>
              </a:r>
              <a:endParaRPr lang="fr-FR" sz="900" dirty="0">
                <a:latin typeface="Times New Roman"/>
                <a:ea typeface="Times New Roman"/>
              </a:endParaRPr>
            </a:p>
          </p:txBody>
        </p:sp>
        <p:pic>
          <p:nvPicPr>
            <p:cNvPr id="7" name="Picture 4" descr="D:\SFN - local\Projet PAF\Cas d'etudes\Val d'Allier\Photos\Ile aux cailloux\IMG_0916.JPG">
              <a:extLst>
                <a:ext uri="{FF2B5EF4-FFF2-40B4-BE49-F238E27FC236}">
                  <a16:creationId xmlns:a16="http://schemas.microsoft.com/office/drawing/2014/main" id="{9755AE3B-B3E2-4F54-B9C1-541C47FAD55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85382" y="4874864"/>
              <a:ext cx="2282067" cy="68762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796C7547-36CB-7F6F-0FF5-D6C635D222B3}"/>
                </a:ext>
              </a:extLst>
            </p:cNvPr>
            <p:cNvSpPr txBox="1"/>
            <p:nvPr/>
          </p:nvSpPr>
          <p:spPr>
            <a:xfrm>
              <a:off x="3554524" y="5622785"/>
              <a:ext cx="2225551" cy="400110"/>
            </a:xfrm>
            <a:prstGeom prst="rect">
              <a:avLst/>
            </a:prstGeom>
            <a:noFill/>
          </p:spPr>
          <p:txBody>
            <a:bodyPr wrap="square" rtlCol="0">
              <a:spAutoFit/>
            </a:bodyPr>
            <a:lstStyle/>
            <a:p>
              <a:pPr algn="ctr"/>
              <a:r>
                <a:rPr lang="en-US" sz="1000" dirty="0">
                  <a:solidFill>
                    <a:srgbClr val="346882"/>
                  </a:solidFill>
                  <a:latin typeface="Calibri Light"/>
                </a:rPr>
                <a:t>“Ile aux </a:t>
              </a:r>
              <a:r>
                <a:rPr lang="en-US" sz="1000" dirty="0" err="1">
                  <a:solidFill>
                    <a:srgbClr val="346882"/>
                  </a:solidFill>
                  <a:latin typeface="Calibri Light"/>
                </a:rPr>
                <a:t>cailloux</a:t>
              </a:r>
              <a:r>
                <a:rPr lang="en-US" sz="1000" dirty="0">
                  <a:solidFill>
                    <a:srgbClr val="346882"/>
                  </a:solidFill>
                  <a:latin typeface="Calibri Light"/>
                </a:rPr>
                <a:t>”</a:t>
              </a:r>
            </a:p>
            <a:p>
              <a:pPr algn="ctr"/>
              <a:r>
                <a:rPr lang="en-US" sz="1000" i="1" dirty="0">
                  <a:solidFill>
                    <a:srgbClr val="7F7F7F"/>
                  </a:solidFill>
                  <a:latin typeface="Calibri Light"/>
                  <a:ea typeface="Times New Roman"/>
                </a:rPr>
                <a:t>© Drapier</a:t>
              </a:r>
              <a:endParaRPr lang="fr-FR" sz="1400" dirty="0">
                <a:latin typeface="Times New Roman"/>
                <a:ea typeface="Times New Roman"/>
              </a:endParaRPr>
            </a:p>
          </p:txBody>
        </p:sp>
        <p:pic>
          <p:nvPicPr>
            <p:cNvPr id="9" name="Image 8" descr="Une image contenant plante, arbre, plein air, ciel&#10;&#10;Description générée automatiquement">
              <a:extLst>
                <a:ext uri="{FF2B5EF4-FFF2-40B4-BE49-F238E27FC236}">
                  <a16:creationId xmlns:a16="http://schemas.microsoft.com/office/drawing/2014/main" id="{41FF6572-60A7-0000-ACC5-905710463190}"/>
                </a:ext>
              </a:extLst>
            </p:cNvPr>
            <p:cNvPicPr>
              <a:picLocks noChangeAspect="1"/>
            </p:cNvPicPr>
            <p:nvPr/>
          </p:nvPicPr>
          <p:blipFill rotWithShape="1">
            <a:blip r:embed="rId5">
              <a:extLst>
                <a:ext uri="{28A0092B-C50C-407E-A947-70E740481C1C}">
                  <a14:useLocalDpi xmlns:a14="http://schemas.microsoft.com/office/drawing/2010/main" val="0"/>
                </a:ext>
              </a:extLst>
            </a:blip>
            <a:srcRect l="17501"/>
            <a:stretch/>
          </p:blipFill>
          <p:spPr>
            <a:xfrm>
              <a:off x="6043754" y="4860477"/>
              <a:ext cx="1227027" cy="716398"/>
            </a:xfrm>
            <a:prstGeom prst="rect">
              <a:avLst/>
            </a:prstGeom>
          </p:spPr>
        </p:pic>
        <p:sp>
          <p:nvSpPr>
            <p:cNvPr id="13" name="ZoneTexte 12">
              <a:extLst>
                <a:ext uri="{FF2B5EF4-FFF2-40B4-BE49-F238E27FC236}">
                  <a16:creationId xmlns:a16="http://schemas.microsoft.com/office/drawing/2014/main" id="{0D0340D4-CB05-C6E5-8D0A-75C92B52094A}"/>
                </a:ext>
              </a:extLst>
            </p:cNvPr>
            <p:cNvSpPr txBox="1"/>
            <p:nvPr/>
          </p:nvSpPr>
          <p:spPr>
            <a:xfrm>
              <a:off x="5596776" y="5697469"/>
              <a:ext cx="2225551" cy="400110"/>
            </a:xfrm>
            <a:prstGeom prst="rect">
              <a:avLst/>
            </a:prstGeom>
            <a:noFill/>
          </p:spPr>
          <p:txBody>
            <a:bodyPr wrap="square" rtlCol="0">
              <a:spAutoFit/>
            </a:bodyPr>
            <a:lstStyle/>
            <a:p>
              <a:pPr algn="ctr"/>
              <a:r>
                <a:rPr lang="en-US" sz="1000" dirty="0" err="1">
                  <a:solidFill>
                    <a:srgbClr val="346882"/>
                  </a:solidFill>
                  <a:latin typeface="Calibri Light"/>
                </a:rPr>
                <a:t>Cours</a:t>
              </a:r>
              <a:r>
                <a:rPr lang="en-US" sz="1000" dirty="0">
                  <a:solidFill>
                    <a:srgbClr val="346882"/>
                  </a:solidFill>
                  <a:latin typeface="Calibri Light"/>
                </a:rPr>
                <a:t> Oasis</a:t>
              </a:r>
            </a:p>
            <a:p>
              <a:pPr algn="ctr"/>
              <a:r>
                <a:rPr lang="en-US" sz="1000" i="1" dirty="0">
                  <a:solidFill>
                    <a:srgbClr val="7F7F7F"/>
                  </a:solidFill>
                  <a:latin typeface="Calibri Light"/>
                  <a:ea typeface="Times New Roman"/>
                </a:rPr>
                <a:t>© EMS</a:t>
              </a:r>
              <a:endParaRPr lang="fr-FR" sz="1400" dirty="0">
                <a:latin typeface="Times New Roman"/>
                <a:ea typeface="Times New Roman"/>
              </a:endParaRPr>
            </a:p>
          </p:txBody>
        </p:sp>
      </p:grpSp>
    </p:spTree>
    <p:extLst>
      <p:ext uri="{BB962C8B-B14F-4D97-AF65-F5344CB8AC3E}">
        <p14:creationId xmlns:p14="http://schemas.microsoft.com/office/powerpoint/2010/main" val="2766429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88FB8-3F7B-BA2A-E77A-2559C241C696}"/>
              </a:ext>
            </a:extLst>
          </p:cNvPr>
          <p:cNvSpPr>
            <a:spLocks noGrp="1"/>
          </p:cNvSpPr>
          <p:nvPr>
            <p:ph type="ctrTitle"/>
          </p:nvPr>
        </p:nvSpPr>
        <p:spPr/>
        <p:txBody>
          <a:bodyPr/>
          <a:lstStyle/>
          <a:p>
            <a:r>
              <a:rPr lang="fr-FR">
                <a:ea typeface="Calibri Light"/>
                <a:cs typeface="Calibri Light"/>
              </a:rPr>
              <a:t>Les représentations liées aux </a:t>
            </a:r>
            <a:r>
              <a:rPr lang="fr-FR" err="1">
                <a:ea typeface="Calibri Light"/>
                <a:cs typeface="Calibri Light"/>
              </a:rPr>
              <a:t>SfN</a:t>
            </a:r>
            <a:endParaRPr lang="fr-FR"/>
          </a:p>
        </p:txBody>
      </p:sp>
      <p:sp>
        <p:nvSpPr>
          <p:cNvPr id="3" name="Sous-titre 2">
            <a:extLst>
              <a:ext uri="{FF2B5EF4-FFF2-40B4-BE49-F238E27FC236}">
                <a16:creationId xmlns:a16="http://schemas.microsoft.com/office/drawing/2014/main" id="{85C67E65-A54A-ABCD-64CD-31E94FF2716C}"/>
              </a:ext>
            </a:extLst>
          </p:cNvPr>
          <p:cNvSpPr>
            <a:spLocks noGrp="1"/>
          </p:cNvSpPr>
          <p:nvPr>
            <p:ph type="subTitle" idx="1"/>
          </p:nvPr>
        </p:nvSpPr>
        <p:spPr>
          <a:xfrm>
            <a:off x="1758481" y="3102852"/>
            <a:ext cx="6858000" cy="654923"/>
          </a:xfrm>
        </p:spPr>
        <p:txBody>
          <a:bodyPr vert="horz" lIns="91440" tIns="45720" rIns="91440" bIns="45720" rtlCol="0" anchor="t">
            <a:noAutofit/>
          </a:bodyPr>
          <a:lstStyle/>
          <a:p>
            <a:r>
              <a:rPr lang="fr-FR" sz="2800">
                <a:ea typeface="Calibri"/>
                <a:cs typeface="Calibri"/>
              </a:rPr>
              <a:t>Résultats des enquêtes quantitatives sur les 3 sites strasbourgeois</a:t>
            </a:r>
          </a:p>
        </p:txBody>
      </p:sp>
    </p:spTree>
    <p:extLst>
      <p:ext uri="{BB962C8B-B14F-4D97-AF65-F5344CB8AC3E}">
        <p14:creationId xmlns:p14="http://schemas.microsoft.com/office/powerpoint/2010/main" val="239331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Pourquoi questionner les représentations ?</a:t>
            </a:r>
          </a:p>
        </p:txBody>
      </p:sp>
      <p:sp>
        <p:nvSpPr>
          <p:cNvPr id="3" name="Espace réservé du texte 2"/>
          <p:cNvSpPr>
            <a:spLocks noGrp="1"/>
          </p:cNvSpPr>
          <p:nvPr>
            <p:ph type="body" idx="1"/>
          </p:nvPr>
        </p:nvSpPr>
        <p:spPr>
          <a:xfrm>
            <a:off x="1196349" y="1482171"/>
            <a:ext cx="7647357" cy="4892014"/>
          </a:xfrm>
        </p:spPr>
        <p:txBody>
          <a:bodyPr vert="horz" lIns="91440" tIns="45720" rIns="91440" bIns="45720" rtlCol="0" anchor="t">
            <a:normAutofit lnSpcReduction="10000"/>
          </a:bodyPr>
          <a:lstStyle/>
          <a:p>
            <a:pPr marL="3175" lvl="1" fontAlgn="base"/>
            <a:endParaRPr lang="fr-FR">
              <a:solidFill>
                <a:schemeClr val="tx1"/>
              </a:solidFill>
              <a:cs typeface="Calibri"/>
            </a:endParaRPr>
          </a:p>
          <a:p>
            <a:pPr marL="346075" lvl="1" indent="-342900" fontAlgn="base">
              <a:buFont typeface="Arial" panose="020B0604020202020204" pitchFamily="34" charset="0"/>
              <a:buChar char="•"/>
            </a:pPr>
            <a:r>
              <a:rPr lang="fr-FR" sz="1600">
                <a:solidFill>
                  <a:schemeClr val="tx1"/>
                </a:solidFill>
                <a:sym typeface="Wingdings" panose="05000000000000000000" pitchFamily="2" charset="2"/>
              </a:rPr>
              <a:t>celui de </a:t>
            </a:r>
            <a:r>
              <a:rPr lang="fr-FR" sz="1600" b="1">
                <a:solidFill>
                  <a:schemeClr val="tx1"/>
                </a:solidFill>
                <a:sym typeface="Wingdings" panose="05000000000000000000" pitchFamily="2" charset="2"/>
              </a:rPr>
              <a:t>l’identification de </a:t>
            </a:r>
            <a:r>
              <a:rPr lang="fr-FR" sz="1600" b="1" err="1">
                <a:solidFill>
                  <a:schemeClr val="tx1"/>
                </a:solidFill>
                <a:sym typeface="Wingdings" panose="05000000000000000000" pitchFamily="2" charset="2"/>
              </a:rPr>
              <a:t>co</a:t>
            </a:r>
            <a:r>
              <a:rPr lang="fr-FR" sz="1600" b="1">
                <a:solidFill>
                  <a:schemeClr val="tx1"/>
                </a:solidFill>
                <a:sym typeface="Wingdings" panose="05000000000000000000" pitchFamily="2" charset="2"/>
              </a:rPr>
              <a:t>-bénéfices</a:t>
            </a:r>
            <a:r>
              <a:rPr lang="fr-FR" sz="1600">
                <a:solidFill>
                  <a:schemeClr val="tx1"/>
                </a:solidFill>
                <a:sym typeface="Wingdings" panose="05000000000000000000" pitchFamily="2" charset="2"/>
              </a:rPr>
              <a:t> et d’objectifs définissables de tels aménagements (</a:t>
            </a:r>
            <a:r>
              <a:rPr lang="nl-NL" sz="1600">
                <a:solidFill>
                  <a:schemeClr val="tx1"/>
                </a:solidFill>
                <a:sym typeface="Wingdings" panose="05000000000000000000" pitchFamily="2" charset="2"/>
              </a:rPr>
              <a:t>Buijs, 2009; Chen et al., 2018)</a:t>
            </a:r>
            <a:endParaRPr lang="nl-NL" sz="1600">
              <a:solidFill>
                <a:schemeClr val="tx1"/>
              </a:solidFill>
              <a:cs typeface="Calibri"/>
            </a:endParaRPr>
          </a:p>
          <a:p>
            <a:pPr marL="346075" lvl="1" indent="-342900" fontAlgn="base">
              <a:buFont typeface="Arial" panose="020B0604020202020204" pitchFamily="34" charset="0"/>
              <a:buChar char="•"/>
            </a:pPr>
            <a:r>
              <a:rPr lang="fr-FR" sz="1600">
                <a:solidFill>
                  <a:schemeClr val="tx1"/>
                </a:solidFill>
                <a:sym typeface="Wingdings" panose="05000000000000000000" pitchFamily="2" charset="2"/>
              </a:rPr>
              <a:t>celui de la </a:t>
            </a:r>
            <a:r>
              <a:rPr lang="fr-FR" sz="1600" b="1">
                <a:solidFill>
                  <a:schemeClr val="tx1"/>
                </a:solidFill>
                <a:sym typeface="Wingdings" panose="05000000000000000000" pitchFamily="2" charset="2"/>
              </a:rPr>
              <a:t>tangibilité</a:t>
            </a:r>
            <a:r>
              <a:rPr lang="fr-FR" sz="1600">
                <a:solidFill>
                  <a:schemeClr val="tx1"/>
                </a:solidFill>
                <a:sym typeface="Wingdings" panose="05000000000000000000" pitchFamily="2" charset="2"/>
              </a:rPr>
              <a:t> des avantages (visibles ou « cachés » par exemple, baisse de la température/gestion des risques) pour les habitants/usagers (Davenport et al, 2010; Biswas et al., 2009; </a:t>
            </a:r>
            <a:r>
              <a:rPr lang="nl-NL" sz="1600">
                <a:solidFill>
                  <a:schemeClr val="tx1"/>
                </a:solidFill>
                <a:sym typeface="Wingdings" panose="05000000000000000000" pitchFamily="2" charset="2"/>
              </a:rPr>
              <a:t>de Groot </a:t>
            </a:r>
            <a:r>
              <a:rPr lang="nl-NL" sz="1600" err="1">
                <a:solidFill>
                  <a:schemeClr val="tx1"/>
                </a:solidFill>
                <a:sym typeface="Wingdings" panose="05000000000000000000" pitchFamily="2" charset="2"/>
              </a:rPr>
              <a:t>and</a:t>
            </a:r>
            <a:r>
              <a:rPr lang="nl-NL" sz="1600">
                <a:solidFill>
                  <a:schemeClr val="tx1"/>
                </a:solidFill>
                <a:sym typeface="Wingdings" panose="05000000000000000000" pitchFamily="2" charset="2"/>
              </a:rPr>
              <a:t> de Groot, 2009)</a:t>
            </a:r>
            <a:endParaRPr lang="nl-NL" sz="1600">
              <a:solidFill>
                <a:schemeClr val="tx1"/>
              </a:solidFill>
              <a:cs typeface="Calibri"/>
            </a:endParaRPr>
          </a:p>
          <a:p>
            <a:pPr marL="346075" lvl="1" indent="-342900" fontAlgn="base">
              <a:buFont typeface="Arial" panose="020B0604020202020204" pitchFamily="34" charset="0"/>
              <a:buChar char="•"/>
            </a:pPr>
            <a:r>
              <a:rPr lang="fr-FR" sz="1600">
                <a:solidFill>
                  <a:schemeClr val="tx1"/>
                </a:solidFill>
                <a:sym typeface="Wingdings" panose="05000000000000000000" pitchFamily="2" charset="2"/>
              </a:rPr>
              <a:t>celui de la </a:t>
            </a:r>
            <a:r>
              <a:rPr lang="fr-FR" sz="1600" b="1">
                <a:solidFill>
                  <a:schemeClr val="tx1"/>
                </a:solidFill>
                <a:sym typeface="Wingdings" panose="05000000000000000000" pitchFamily="2" charset="2"/>
              </a:rPr>
              <a:t>reconnaissance</a:t>
            </a:r>
            <a:r>
              <a:rPr lang="fr-FR" sz="1600">
                <a:solidFill>
                  <a:schemeClr val="tx1"/>
                </a:solidFill>
                <a:sym typeface="Wingdings" panose="05000000000000000000" pitchFamily="2" charset="2"/>
              </a:rPr>
              <a:t> des bénéfices pour les habitants/usagers (</a:t>
            </a:r>
            <a:r>
              <a:rPr lang="fr-FR" sz="1600" err="1">
                <a:solidFill>
                  <a:schemeClr val="tx1"/>
                </a:solidFill>
                <a:sym typeface="Wingdings" panose="05000000000000000000" pitchFamily="2" charset="2"/>
              </a:rPr>
              <a:t>Trialfhianty</a:t>
            </a:r>
            <a:r>
              <a:rPr lang="fr-FR" sz="1600">
                <a:solidFill>
                  <a:schemeClr val="tx1"/>
                </a:solidFill>
                <a:sym typeface="Wingdings" panose="05000000000000000000" pitchFamily="2" charset="2"/>
              </a:rPr>
              <a:t> et </a:t>
            </a:r>
            <a:r>
              <a:rPr lang="fr-FR" sz="1600" err="1">
                <a:solidFill>
                  <a:schemeClr val="tx1"/>
                </a:solidFill>
                <a:sym typeface="Wingdings" panose="05000000000000000000" pitchFamily="2" charset="2"/>
              </a:rPr>
              <a:t>Suadi</a:t>
            </a:r>
            <a:r>
              <a:rPr lang="fr-FR" sz="1600">
                <a:solidFill>
                  <a:schemeClr val="tx1"/>
                </a:solidFill>
                <a:sym typeface="Wingdings" panose="05000000000000000000" pitchFamily="2" charset="2"/>
              </a:rPr>
              <a:t> 2017)</a:t>
            </a:r>
            <a:endParaRPr lang="fr-FR" sz="1600">
              <a:solidFill>
                <a:schemeClr val="tx1"/>
              </a:solidFill>
              <a:cs typeface="Calibri"/>
            </a:endParaRPr>
          </a:p>
          <a:p>
            <a:pPr marL="346075" lvl="1" indent="-342900" fontAlgn="base">
              <a:buFont typeface="Arial" panose="020B0604020202020204" pitchFamily="34" charset="0"/>
              <a:buChar char="•"/>
            </a:pPr>
            <a:r>
              <a:rPr lang="fr-FR" sz="1600">
                <a:solidFill>
                  <a:schemeClr val="tx1"/>
                </a:solidFill>
                <a:sym typeface="Wingdings" panose="05000000000000000000" pitchFamily="2" charset="2"/>
              </a:rPr>
              <a:t>celui de </a:t>
            </a:r>
            <a:r>
              <a:rPr lang="fr-FR" sz="1600" b="1">
                <a:solidFill>
                  <a:schemeClr val="tx1"/>
                </a:solidFill>
                <a:sym typeface="Wingdings" panose="05000000000000000000" pitchFamily="2" charset="2"/>
              </a:rPr>
              <a:t>l’attachement</a:t>
            </a:r>
            <a:r>
              <a:rPr lang="fr-FR" sz="1600">
                <a:solidFill>
                  <a:schemeClr val="tx1"/>
                </a:solidFill>
                <a:sym typeface="Wingdings" panose="05000000000000000000" pitchFamily="2" charset="2"/>
              </a:rPr>
              <a:t> au lieu  (</a:t>
            </a:r>
            <a:r>
              <a:rPr lang="fr-FR" sz="1600" err="1">
                <a:solidFill>
                  <a:schemeClr val="tx1"/>
                </a:solidFill>
                <a:sym typeface="Wingdings" panose="05000000000000000000" pitchFamily="2" charset="2"/>
              </a:rPr>
              <a:t>Holstead</a:t>
            </a:r>
            <a:r>
              <a:rPr lang="fr-FR" sz="1600">
                <a:solidFill>
                  <a:schemeClr val="tx1"/>
                </a:solidFill>
                <a:sym typeface="Wingdings" panose="05000000000000000000" pitchFamily="2" charset="2"/>
              </a:rPr>
              <a:t> et al., 2017 ; </a:t>
            </a:r>
            <a:r>
              <a:rPr lang="da-DK" sz="1600">
                <a:solidFill>
                  <a:schemeClr val="tx1"/>
                </a:solidFill>
              </a:rPr>
              <a:t>Davenport et al. (2010), Tanaka et al. (2011), Bihari and Ryan (2012), </a:t>
            </a:r>
            <a:r>
              <a:rPr lang="da-DK" sz="1600" err="1">
                <a:solidFill>
                  <a:schemeClr val="tx1"/>
                </a:solidFill>
              </a:rPr>
              <a:t>Triyanti</a:t>
            </a:r>
            <a:r>
              <a:rPr lang="da-DK" sz="1600">
                <a:solidFill>
                  <a:schemeClr val="tx1"/>
                </a:solidFill>
              </a:rPr>
              <a:t> et al. (2017)</a:t>
            </a:r>
            <a:endParaRPr lang="fr-FR" sz="1600">
              <a:solidFill>
                <a:schemeClr val="tx1"/>
              </a:solidFill>
              <a:sym typeface="Wingdings" panose="05000000000000000000" pitchFamily="2" charset="2"/>
            </a:endParaRPr>
          </a:p>
          <a:p>
            <a:endParaRPr lang="fr-FR" sz="2400" b="1"/>
          </a:p>
          <a:p>
            <a:r>
              <a:rPr lang="fr-FR" sz="2400" b="1">
                <a:solidFill>
                  <a:srgbClr val="275662"/>
                </a:solidFill>
                <a:cs typeface="Calibri"/>
              </a:rPr>
              <a:t>Nos questionnements</a:t>
            </a:r>
          </a:p>
          <a:p>
            <a:pPr marL="285750" lvl="0" indent="-285750" algn="just">
              <a:spcAft>
                <a:spcPts val="1800"/>
              </a:spcAft>
              <a:buFont typeface="Wingdings" panose="05000000000000000000" pitchFamily="2" charset="2"/>
              <a:buChar char="Ø"/>
            </a:pPr>
            <a:r>
              <a:rPr lang="fr-FR"/>
              <a:t>Quelles représentations les riverains nourrissent-ils vis-à-vis des SFN ? Comment ces représentations permettent d’identifier des freins et des leviers à la mise en œuvre des SFN ?</a:t>
            </a:r>
            <a:endParaRPr lang="fr-FR">
              <a:cs typeface="Calibri"/>
            </a:endParaRPr>
          </a:p>
          <a:p>
            <a:pPr marL="285750" lvl="0" indent="-285750" algn="just">
              <a:spcAft>
                <a:spcPts val="1800"/>
              </a:spcAft>
              <a:buFont typeface="Wingdings" panose="05000000000000000000" pitchFamily="2" charset="2"/>
              <a:buChar char="Ø"/>
            </a:pPr>
            <a:r>
              <a:rPr lang="fr-FR"/>
              <a:t>Comment sont évalués les effets des SFN du point de vue : de la gestion des risques ; de la protection de la biodiversité ; de leurs effets sociaux ?</a:t>
            </a:r>
            <a:endParaRPr lang="fr-FR">
              <a:cs typeface="Calibri"/>
            </a:endParaRPr>
          </a:p>
          <a:p>
            <a:endParaRPr lang="fr-FR"/>
          </a:p>
        </p:txBody>
      </p:sp>
      <p:sp>
        <p:nvSpPr>
          <p:cNvPr id="4" name="Sous-titre 3"/>
          <p:cNvSpPr>
            <a:spLocks noGrp="1"/>
          </p:cNvSpPr>
          <p:nvPr>
            <p:ph type="subTitle" idx="10"/>
          </p:nvPr>
        </p:nvSpPr>
        <p:spPr/>
        <p:txBody>
          <a:bodyPr vert="horz" lIns="91440" tIns="45720" rIns="91440" bIns="45720" rtlCol="0" anchor="t">
            <a:normAutofit/>
          </a:bodyPr>
          <a:lstStyle/>
          <a:p>
            <a:r>
              <a:rPr lang="fr-FR">
                <a:cs typeface="Calibri"/>
              </a:rPr>
              <a:t>Les représentations des </a:t>
            </a:r>
            <a:r>
              <a:rPr lang="fr-FR" err="1">
                <a:cs typeface="Calibri"/>
              </a:rPr>
              <a:t>SfN</a:t>
            </a:r>
            <a:r>
              <a:rPr lang="fr-FR">
                <a:cs typeface="Calibri"/>
              </a:rPr>
              <a:t> sur le territoire répondent à plusieurs enjeux</a:t>
            </a:r>
          </a:p>
        </p:txBody>
      </p:sp>
    </p:spTree>
    <p:extLst>
      <p:ext uri="{BB962C8B-B14F-4D97-AF65-F5344CB8AC3E}">
        <p14:creationId xmlns:p14="http://schemas.microsoft.com/office/powerpoint/2010/main" val="2555557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838E24-753C-D263-A3C6-0D0A42F3BE0B}"/>
              </a:ext>
            </a:extLst>
          </p:cNvPr>
          <p:cNvSpPr>
            <a:spLocks noGrp="1"/>
          </p:cNvSpPr>
          <p:nvPr>
            <p:ph type="title"/>
          </p:nvPr>
        </p:nvSpPr>
        <p:spPr/>
        <p:txBody>
          <a:bodyPr/>
          <a:lstStyle/>
          <a:p>
            <a:r>
              <a:rPr lang="fr-FR">
                <a:ea typeface="Calibri Light"/>
                <a:cs typeface="Calibri Light"/>
              </a:rPr>
              <a:t>Pourquoi questionner les représentations ?</a:t>
            </a:r>
            <a:endParaRPr lang="fr-FR"/>
          </a:p>
        </p:txBody>
      </p:sp>
      <p:sp>
        <p:nvSpPr>
          <p:cNvPr id="3" name="Espace réservé du texte 2">
            <a:extLst>
              <a:ext uri="{FF2B5EF4-FFF2-40B4-BE49-F238E27FC236}">
                <a16:creationId xmlns:a16="http://schemas.microsoft.com/office/drawing/2014/main" id="{028C35EA-8E33-5AF1-E90D-5A96EBE9E38D}"/>
              </a:ext>
            </a:extLst>
          </p:cNvPr>
          <p:cNvSpPr>
            <a:spLocks noGrp="1"/>
          </p:cNvSpPr>
          <p:nvPr>
            <p:ph type="body" idx="1"/>
          </p:nvPr>
        </p:nvSpPr>
        <p:spPr>
          <a:xfrm>
            <a:off x="202708" y="1537856"/>
            <a:ext cx="3295348" cy="4006733"/>
          </a:xfrm>
        </p:spPr>
        <p:txBody>
          <a:bodyPr vert="horz" lIns="91440" tIns="45720" rIns="91440" bIns="45720" rtlCol="0" anchor="t">
            <a:normAutofit/>
          </a:bodyPr>
          <a:lstStyle/>
          <a:p>
            <a:pPr marL="342900" indent="-342900">
              <a:buAutoNum type="arabicPeriod"/>
            </a:pPr>
            <a:r>
              <a:rPr lang="fr-FR">
                <a:ea typeface="Calibri"/>
                <a:cs typeface="Calibri"/>
              </a:rPr>
              <a:t>Le contexte géographique (c'est-à-dire le cadre de vie, la fréquentation, le sentiment de menace) influence la reconnaissance de fonctionnalités (ou </a:t>
            </a:r>
            <a:r>
              <a:rPr lang="fr-FR" err="1">
                <a:ea typeface="Calibri"/>
                <a:cs typeface="Calibri"/>
              </a:rPr>
              <a:t>co</a:t>
            </a:r>
            <a:r>
              <a:rPr lang="fr-FR">
                <a:ea typeface="Calibri"/>
                <a:cs typeface="Calibri"/>
              </a:rPr>
              <a:t>-bénéfices) des </a:t>
            </a:r>
            <a:r>
              <a:rPr lang="fr-FR" err="1">
                <a:ea typeface="Calibri"/>
                <a:cs typeface="Calibri"/>
              </a:rPr>
              <a:t>SfN</a:t>
            </a:r>
            <a:r>
              <a:rPr lang="fr-FR">
                <a:ea typeface="Calibri"/>
                <a:cs typeface="Calibri"/>
              </a:rPr>
              <a:t>.</a:t>
            </a:r>
          </a:p>
          <a:p>
            <a:pPr marL="342900" indent="-342900">
              <a:buAutoNum type="arabicPeriod"/>
            </a:pPr>
            <a:r>
              <a:rPr lang="fr-FR">
                <a:ea typeface="Calibri"/>
                <a:cs typeface="Calibri"/>
              </a:rPr>
              <a:t>L’identification</a:t>
            </a:r>
            <a:r>
              <a:rPr lang="fr-FR">
                <a:solidFill>
                  <a:srgbClr val="000000"/>
                </a:solidFill>
                <a:ea typeface="Calibri"/>
                <a:cs typeface="Calibri"/>
              </a:rPr>
              <a:t> de fonctionnalités portées par les </a:t>
            </a:r>
            <a:r>
              <a:rPr lang="fr-FR" err="1">
                <a:solidFill>
                  <a:srgbClr val="000000"/>
                </a:solidFill>
                <a:ea typeface="Calibri"/>
                <a:cs typeface="Calibri"/>
              </a:rPr>
              <a:t>SfN</a:t>
            </a:r>
            <a:r>
              <a:rPr lang="fr-FR">
                <a:solidFill>
                  <a:srgbClr val="000000"/>
                </a:solidFill>
                <a:ea typeface="Calibri"/>
                <a:cs typeface="Calibri"/>
              </a:rPr>
              <a:t> favorise la reconnaissance d'une efficacité face au risque.</a:t>
            </a:r>
            <a:endParaRPr lang="fr-FR">
              <a:cs typeface="Calibri"/>
            </a:endParaRPr>
          </a:p>
          <a:p>
            <a:pPr marL="342900" indent="-342900">
              <a:buAutoNum type="arabicPeriod"/>
            </a:pPr>
            <a:r>
              <a:rPr lang="fr-FR">
                <a:ea typeface="Calibri"/>
                <a:cs typeface="Calibri"/>
              </a:rPr>
              <a:t>L'information sur les aménagements de type </a:t>
            </a:r>
            <a:r>
              <a:rPr lang="fr-FR" err="1">
                <a:ea typeface="Calibri"/>
                <a:cs typeface="Calibri"/>
              </a:rPr>
              <a:t>SfN</a:t>
            </a:r>
            <a:r>
              <a:rPr lang="fr-FR">
                <a:ea typeface="Calibri"/>
                <a:cs typeface="Calibri"/>
              </a:rPr>
              <a:t> influence l'identification de </a:t>
            </a:r>
            <a:r>
              <a:rPr lang="fr-FR" err="1">
                <a:ea typeface="Calibri"/>
                <a:cs typeface="Calibri"/>
              </a:rPr>
              <a:t>co</a:t>
            </a:r>
            <a:r>
              <a:rPr lang="fr-FR">
                <a:ea typeface="Calibri"/>
                <a:cs typeface="Calibri"/>
              </a:rPr>
              <a:t>-bénéfices.</a:t>
            </a:r>
            <a:endParaRPr lang="fr-FR">
              <a:cs typeface="Calibri"/>
            </a:endParaRPr>
          </a:p>
          <a:p>
            <a:pPr marL="342900" indent="-342900">
              <a:buAutoNum type="arabicPeriod"/>
            </a:pPr>
            <a:endParaRPr lang="fr-FR">
              <a:ea typeface="Calibri"/>
              <a:cs typeface="Calibri"/>
            </a:endParaRPr>
          </a:p>
          <a:p>
            <a:pPr marL="342900" indent="-342900">
              <a:buAutoNum type="arabicPeriod"/>
            </a:pPr>
            <a:endParaRPr lang="fr-FR">
              <a:ea typeface="Calibri"/>
              <a:cs typeface="Calibri"/>
            </a:endParaRPr>
          </a:p>
          <a:p>
            <a:pPr marL="342900" indent="-342900">
              <a:buAutoNum type="arabicPeriod"/>
            </a:pPr>
            <a:endParaRPr lang="fr-FR">
              <a:ea typeface="Calibri"/>
              <a:cs typeface="Calibri"/>
            </a:endParaRPr>
          </a:p>
          <a:p>
            <a:endParaRPr lang="fr-FR">
              <a:ea typeface="Calibri"/>
              <a:cs typeface="Calibri"/>
            </a:endParaRPr>
          </a:p>
        </p:txBody>
      </p:sp>
      <p:sp>
        <p:nvSpPr>
          <p:cNvPr id="4" name="Sous-titre 3">
            <a:extLst>
              <a:ext uri="{FF2B5EF4-FFF2-40B4-BE49-F238E27FC236}">
                <a16:creationId xmlns:a16="http://schemas.microsoft.com/office/drawing/2014/main" id="{C7CDB2D4-E614-0F5E-2D3C-410F4B3B015D}"/>
              </a:ext>
            </a:extLst>
          </p:cNvPr>
          <p:cNvSpPr>
            <a:spLocks noGrp="1"/>
          </p:cNvSpPr>
          <p:nvPr>
            <p:ph type="subTitle" idx="10"/>
          </p:nvPr>
        </p:nvSpPr>
        <p:spPr/>
        <p:txBody>
          <a:bodyPr vert="horz" lIns="91440" tIns="45720" rIns="91440" bIns="45720" rtlCol="0" anchor="t">
            <a:normAutofit/>
          </a:bodyPr>
          <a:lstStyle/>
          <a:p>
            <a:r>
              <a:rPr lang="fr-FR">
                <a:ea typeface="Calibri"/>
                <a:cs typeface="Calibri"/>
              </a:rPr>
              <a:t>Trois hypothèses à tester</a:t>
            </a:r>
            <a:endParaRPr lang="fr-FR"/>
          </a:p>
        </p:txBody>
      </p:sp>
      <p:sp>
        <p:nvSpPr>
          <p:cNvPr id="5" name="Rectangle : coins arrondis 4">
            <a:extLst>
              <a:ext uri="{FF2B5EF4-FFF2-40B4-BE49-F238E27FC236}">
                <a16:creationId xmlns:a16="http://schemas.microsoft.com/office/drawing/2014/main" id="{EDE812EC-5DA4-C9C6-8ED7-CFB62AF93099}"/>
              </a:ext>
            </a:extLst>
          </p:cNvPr>
          <p:cNvSpPr/>
          <p:nvPr/>
        </p:nvSpPr>
        <p:spPr>
          <a:xfrm>
            <a:off x="5423296" y="1970483"/>
            <a:ext cx="1839515" cy="488156"/>
          </a:xfrm>
          <a:prstGeom prst="roundRect">
            <a:avLst/>
          </a:prstGeom>
          <a:solidFill>
            <a:schemeClr val="tx2">
              <a:lumMod val="20000"/>
              <a:lumOff val="80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a:solidFill>
                  <a:schemeClr val="accent1">
                    <a:lumMod val="50000"/>
                  </a:schemeClr>
                </a:solidFill>
                <a:cs typeface="Calibri"/>
              </a:rPr>
              <a:t>EFFICACITE</a:t>
            </a:r>
          </a:p>
        </p:txBody>
      </p:sp>
      <p:sp>
        <p:nvSpPr>
          <p:cNvPr id="6" name="Rectangle : coins arrondis 5">
            <a:extLst>
              <a:ext uri="{FF2B5EF4-FFF2-40B4-BE49-F238E27FC236}">
                <a16:creationId xmlns:a16="http://schemas.microsoft.com/office/drawing/2014/main" id="{981BC8A1-49D3-BB82-1A16-1669A54D1F36}"/>
              </a:ext>
            </a:extLst>
          </p:cNvPr>
          <p:cNvSpPr/>
          <p:nvPr/>
        </p:nvSpPr>
        <p:spPr>
          <a:xfrm>
            <a:off x="4071936" y="4316015"/>
            <a:ext cx="1839515" cy="488156"/>
          </a:xfrm>
          <a:prstGeom prst="roundRect">
            <a:avLst/>
          </a:prstGeom>
          <a:solidFill>
            <a:schemeClr val="tx2">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fr-FR" sz="1600">
                <a:solidFill>
                  <a:srgbClr val="1F3864"/>
                </a:solidFill>
                <a:cs typeface="Calibri"/>
              </a:rPr>
              <a:t>FONCTIONNALITES</a:t>
            </a:r>
            <a:endParaRPr lang="fr-FR" sz="1600">
              <a:solidFill>
                <a:srgbClr val="1F3864"/>
              </a:solidFill>
            </a:endParaRPr>
          </a:p>
        </p:txBody>
      </p:sp>
      <p:sp>
        <p:nvSpPr>
          <p:cNvPr id="7" name="Rectangle : coins arrondis 6">
            <a:extLst>
              <a:ext uri="{FF2B5EF4-FFF2-40B4-BE49-F238E27FC236}">
                <a16:creationId xmlns:a16="http://schemas.microsoft.com/office/drawing/2014/main" id="{C7F7DFB9-8C50-2C7E-7E69-0A18FFFE6B03}"/>
              </a:ext>
            </a:extLst>
          </p:cNvPr>
          <p:cNvSpPr/>
          <p:nvPr/>
        </p:nvSpPr>
        <p:spPr>
          <a:xfrm>
            <a:off x="7262810" y="4316015"/>
            <a:ext cx="1268016" cy="488156"/>
          </a:xfrm>
          <a:prstGeom prst="roundRect">
            <a:avLst/>
          </a:prstGeom>
          <a:solidFill>
            <a:schemeClr val="tx2">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fr-FR">
                <a:solidFill>
                  <a:srgbClr val="1F3864"/>
                </a:solidFill>
                <a:cs typeface="Calibri"/>
              </a:rPr>
              <a:t>RISQUE</a:t>
            </a:r>
          </a:p>
        </p:txBody>
      </p:sp>
      <p:sp>
        <p:nvSpPr>
          <p:cNvPr id="8" name="Rectangle : coins arrondis 7">
            <a:extLst>
              <a:ext uri="{FF2B5EF4-FFF2-40B4-BE49-F238E27FC236}">
                <a16:creationId xmlns:a16="http://schemas.microsoft.com/office/drawing/2014/main" id="{FFD213F0-25F3-04C6-9984-2D2C080EBF2D}"/>
              </a:ext>
            </a:extLst>
          </p:cNvPr>
          <p:cNvSpPr/>
          <p:nvPr/>
        </p:nvSpPr>
        <p:spPr>
          <a:xfrm>
            <a:off x="5447107" y="3065858"/>
            <a:ext cx="1839515" cy="488156"/>
          </a:xfrm>
          <a:prstGeom prst="roundRect">
            <a:avLst/>
          </a:prstGeom>
          <a:solidFill>
            <a:schemeClr val="tx2">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fr-FR">
                <a:solidFill>
                  <a:srgbClr val="1F3864"/>
                </a:solidFill>
                <a:cs typeface="Calibri"/>
              </a:rPr>
              <a:t>INFORMATION</a:t>
            </a:r>
          </a:p>
        </p:txBody>
      </p:sp>
      <p:sp>
        <p:nvSpPr>
          <p:cNvPr id="9" name="Rectangle : coins arrondis 8">
            <a:extLst>
              <a:ext uri="{FF2B5EF4-FFF2-40B4-BE49-F238E27FC236}">
                <a16:creationId xmlns:a16="http://schemas.microsoft.com/office/drawing/2014/main" id="{F9E85F47-0E6F-696E-4F38-C2FC4C798879}"/>
              </a:ext>
            </a:extLst>
          </p:cNvPr>
          <p:cNvSpPr/>
          <p:nvPr/>
        </p:nvSpPr>
        <p:spPr>
          <a:xfrm>
            <a:off x="3768328" y="1815703"/>
            <a:ext cx="5030391" cy="3559968"/>
          </a:xfrm>
          <a:prstGeom prst="roundRect">
            <a:avLst/>
          </a:prstGeom>
          <a:no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solidFill>
                <a:srgbClr val="1F3864"/>
              </a:solidFill>
            </a:endParaRPr>
          </a:p>
        </p:txBody>
      </p:sp>
      <p:sp>
        <p:nvSpPr>
          <p:cNvPr id="10" name="ZoneTexte 9">
            <a:extLst>
              <a:ext uri="{FF2B5EF4-FFF2-40B4-BE49-F238E27FC236}">
                <a16:creationId xmlns:a16="http://schemas.microsoft.com/office/drawing/2014/main" id="{6314364C-9BC5-3414-B450-F57547C3C75D}"/>
              </a:ext>
            </a:extLst>
          </p:cNvPr>
          <p:cNvSpPr txBox="1"/>
          <p:nvPr/>
        </p:nvSpPr>
        <p:spPr>
          <a:xfrm>
            <a:off x="4988718" y="5173266"/>
            <a:ext cx="281582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chemeClr val="accent1">
                    <a:lumMod val="50000"/>
                  </a:schemeClr>
                </a:solidFill>
                <a:cs typeface="Calibri"/>
              </a:rPr>
              <a:t>CONTEXTE GEOGRAPHIQUE</a:t>
            </a:r>
          </a:p>
        </p:txBody>
      </p:sp>
    </p:spTree>
    <p:extLst>
      <p:ext uri="{BB962C8B-B14F-4D97-AF65-F5344CB8AC3E}">
        <p14:creationId xmlns:p14="http://schemas.microsoft.com/office/powerpoint/2010/main" val="1277834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43135" y="0"/>
            <a:ext cx="7662257" cy="888251"/>
          </a:xfrm>
        </p:spPr>
        <p:txBody>
          <a:bodyPr>
            <a:normAutofit/>
          </a:bodyPr>
          <a:lstStyle/>
          <a:p>
            <a:r>
              <a:rPr lang="fr-FR"/>
              <a:t>Méthodologie : qu’avons-nous enquêté ?</a:t>
            </a:r>
          </a:p>
        </p:txBody>
      </p:sp>
      <p:sp>
        <p:nvSpPr>
          <p:cNvPr id="6" name="Sous-titre 5"/>
          <p:cNvSpPr>
            <a:spLocks noGrp="1"/>
          </p:cNvSpPr>
          <p:nvPr>
            <p:ph type="subTitle" idx="10"/>
          </p:nvPr>
        </p:nvSpPr>
        <p:spPr/>
        <p:txBody>
          <a:bodyPr/>
          <a:lstStyle/>
          <a:p>
            <a:r>
              <a:rPr lang="fr-FR"/>
              <a:t>Les SfN étudiées</a:t>
            </a:r>
          </a:p>
        </p:txBody>
      </p:sp>
      <p:graphicFrame>
        <p:nvGraphicFramePr>
          <p:cNvPr id="7" name="Tableau 6"/>
          <p:cNvGraphicFramePr>
            <a:graphicFrameLocks noGrp="1"/>
          </p:cNvGraphicFramePr>
          <p:nvPr>
            <p:extLst>
              <p:ext uri="{D42A27DB-BD31-4B8C-83A1-F6EECF244321}">
                <p14:modId xmlns:p14="http://schemas.microsoft.com/office/powerpoint/2010/main" val="3813566271"/>
              </p:ext>
            </p:extLst>
          </p:nvPr>
        </p:nvGraphicFramePr>
        <p:xfrm>
          <a:off x="329184" y="823163"/>
          <a:ext cx="8393984" cy="5798633"/>
        </p:xfrm>
        <a:graphic>
          <a:graphicData uri="http://schemas.openxmlformats.org/drawingml/2006/table">
            <a:tbl>
              <a:tblPr firstRow="1" bandRow="1">
                <a:tableStyleId>{5C22544A-7EE6-4342-B048-85BDC9FD1C3A}</a:tableStyleId>
              </a:tblPr>
              <a:tblGrid>
                <a:gridCol w="3065134">
                  <a:extLst>
                    <a:ext uri="{9D8B030D-6E8A-4147-A177-3AD203B41FA5}">
                      <a16:colId xmlns:a16="http://schemas.microsoft.com/office/drawing/2014/main" val="20000"/>
                    </a:ext>
                  </a:extLst>
                </a:gridCol>
                <a:gridCol w="5328850">
                  <a:extLst>
                    <a:ext uri="{9D8B030D-6E8A-4147-A177-3AD203B41FA5}">
                      <a16:colId xmlns:a16="http://schemas.microsoft.com/office/drawing/2014/main" val="20001"/>
                    </a:ext>
                  </a:extLst>
                </a:gridCol>
              </a:tblGrid>
              <a:tr h="371176">
                <a:tc>
                  <a:txBody>
                    <a:bodyPr/>
                    <a:lstStyle/>
                    <a:p>
                      <a:r>
                        <a:rPr lang="fr-FR" sz="1600"/>
                        <a:t>Catégorie</a:t>
                      </a:r>
                      <a:r>
                        <a:rPr lang="fr-FR" sz="1600" baseline="0"/>
                        <a:t> d’enjeux</a:t>
                      </a:r>
                      <a:endParaRPr lang="fr-FR" sz="1600"/>
                    </a:p>
                  </a:txBody>
                  <a:tcPr/>
                </a:tc>
                <a:tc>
                  <a:txBody>
                    <a:bodyPr/>
                    <a:lstStyle/>
                    <a:p>
                      <a:r>
                        <a:rPr lang="fr-FR" sz="1600"/>
                        <a:t>Variables</a:t>
                      </a:r>
                      <a:r>
                        <a:rPr lang="fr-FR" sz="1600" baseline="0"/>
                        <a:t> mesurées</a:t>
                      </a:r>
                      <a:endParaRPr lang="fr-FR" sz="1600"/>
                    </a:p>
                  </a:txBody>
                  <a:tcPr/>
                </a:tc>
                <a:extLst>
                  <a:ext uri="{0D108BD9-81ED-4DB2-BD59-A6C34878D82A}">
                    <a16:rowId xmlns:a16="http://schemas.microsoft.com/office/drawing/2014/main" val="10000"/>
                  </a:ext>
                </a:extLst>
              </a:tr>
              <a:tr h="823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a:t>L’attachement au lieu</a:t>
                      </a:r>
                    </a:p>
                  </a:txBody>
                  <a:tcPr/>
                </a:tc>
                <a:tc>
                  <a:txBody>
                    <a:bodyPr/>
                    <a:lstStyle/>
                    <a:p>
                      <a:r>
                        <a:rPr lang="fr-FR" sz="1600"/>
                        <a:t>Importance du cadre de vie</a:t>
                      </a:r>
                    </a:p>
                    <a:p>
                      <a:r>
                        <a:rPr lang="fr-FR" sz="1600"/>
                        <a:t>Implication</a:t>
                      </a:r>
                      <a:r>
                        <a:rPr lang="fr-FR" sz="1600" baseline="0"/>
                        <a:t> dans la vie collective</a:t>
                      </a:r>
                      <a:endParaRPr lang="fr-FR" sz="1600"/>
                    </a:p>
                    <a:p>
                      <a:r>
                        <a:rPr lang="fr-FR" sz="1600"/>
                        <a:t>Appartenance au</a:t>
                      </a:r>
                      <a:r>
                        <a:rPr lang="fr-FR" sz="1600" baseline="0"/>
                        <a:t> quartier</a:t>
                      </a:r>
                    </a:p>
                  </a:txBody>
                  <a:tcPr/>
                </a:tc>
                <a:extLst>
                  <a:ext uri="{0D108BD9-81ED-4DB2-BD59-A6C34878D82A}">
                    <a16:rowId xmlns:a16="http://schemas.microsoft.com/office/drawing/2014/main" val="10001"/>
                  </a:ext>
                </a:extLst>
              </a:tr>
              <a:tr h="823706">
                <a:tc>
                  <a:txBody>
                    <a:bodyPr/>
                    <a:lstStyle/>
                    <a:p>
                      <a:r>
                        <a:rPr lang="fr-FR" sz="1600"/>
                        <a:t>La représentation du risque à contrôler</a:t>
                      </a:r>
                    </a:p>
                  </a:txBody>
                  <a:tcPr/>
                </a:tc>
                <a:tc>
                  <a:txBody>
                    <a:bodyPr/>
                    <a:lstStyle/>
                    <a:p>
                      <a:r>
                        <a:rPr lang="fr-FR" sz="1600"/>
                        <a:t>Identification des </a:t>
                      </a:r>
                      <a:r>
                        <a:rPr lang="fr-FR" sz="1600" baseline="0"/>
                        <a:t>risques présents autour de l’aménagement (inondations, ruissellement urbain)</a:t>
                      </a:r>
                    </a:p>
                    <a:p>
                      <a:r>
                        <a:rPr lang="fr-FR" sz="1600" baseline="0"/>
                        <a:t>Mesure de l’exposition perçue face à ce risque</a:t>
                      </a:r>
                    </a:p>
                  </a:txBody>
                  <a:tcPr/>
                </a:tc>
                <a:extLst>
                  <a:ext uri="{0D108BD9-81ED-4DB2-BD59-A6C34878D82A}">
                    <a16:rowId xmlns:a16="http://schemas.microsoft.com/office/drawing/2014/main" val="10002"/>
                  </a:ext>
                </a:extLst>
              </a:tr>
              <a:tr h="371176">
                <a:tc>
                  <a:txBody>
                    <a:bodyPr/>
                    <a:lstStyle/>
                    <a:p>
                      <a:r>
                        <a:rPr lang="fr-FR" sz="1600"/>
                        <a:t>Connaissance des </a:t>
                      </a:r>
                      <a:r>
                        <a:rPr lang="fr-FR" sz="1600" err="1"/>
                        <a:t>SfN</a:t>
                      </a:r>
                      <a:endParaRPr lang="fr-FR" sz="1600"/>
                    </a:p>
                  </a:txBody>
                  <a:tcPr/>
                </a:tc>
                <a:tc>
                  <a:txBody>
                    <a:bodyPr/>
                    <a:lstStyle/>
                    <a:p>
                      <a:r>
                        <a:rPr lang="fr-FR" sz="1600"/>
                        <a:t>Les mots associés</a:t>
                      </a:r>
                      <a:r>
                        <a:rPr lang="fr-FR" sz="1600" baseline="0"/>
                        <a:t> au </a:t>
                      </a:r>
                      <a:r>
                        <a:rPr lang="fr-FR" sz="1600" baseline="0" err="1"/>
                        <a:t>SfN</a:t>
                      </a:r>
                      <a:r>
                        <a:rPr lang="fr-FR" sz="1600" baseline="0"/>
                        <a:t> et définition d’un uni</a:t>
                      </a:r>
                      <a:r>
                        <a:rPr lang="fr-FR" sz="1600"/>
                        <a:t>vers lexical</a:t>
                      </a:r>
                    </a:p>
                    <a:p>
                      <a:r>
                        <a:rPr lang="fr-FR" sz="1600"/>
                        <a:t>Fréquentation</a:t>
                      </a:r>
                      <a:r>
                        <a:rPr lang="fr-FR" sz="1600" baseline="0"/>
                        <a:t> des aménagements identifiés (usages)</a:t>
                      </a:r>
                      <a:endParaRPr lang="fr-FR" sz="1600"/>
                    </a:p>
                  </a:txBody>
                  <a:tcPr/>
                </a:tc>
                <a:extLst>
                  <a:ext uri="{0D108BD9-81ED-4DB2-BD59-A6C34878D82A}">
                    <a16:rowId xmlns:a16="http://schemas.microsoft.com/office/drawing/2014/main" val="10003"/>
                  </a:ext>
                </a:extLst>
              </a:tr>
              <a:tr h="1067767">
                <a:tc>
                  <a:txBody>
                    <a:bodyPr/>
                    <a:lstStyle/>
                    <a:p>
                      <a:r>
                        <a:rPr lang="fr-FR" sz="1600"/>
                        <a:t>Les bénéfices de</a:t>
                      </a:r>
                      <a:r>
                        <a:rPr lang="fr-FR" sz="1600" baseline="0"/>
                        <a:t> l’aménagement </a:t>
                      </a:r>
                      <a:endParaRPr lang="fr-FR" sz="1600"/>
                    </a:p>
                  </a:txBody>
                  <a:tcPr/>
                </a:tc>
                <a:tc>
                  <a:txBody>
                    <a:bodyPr/>
                    <a:lstStyle/>
                    <a:p>
                      <a:r>
                        <a:rPr lang="fr-FR" sz="1600"/>
                        <a:t>Bénéfices environnementaux</a:t>
                      </a:r>
                      <a:r>
                        <a:rPr lang="fr-FR" sz="1600" baseline="0"/>
                        <a:t> (apporte plus de biodiversité)</a:t>
                      </a:r>
                    </a:p>
                    <a:p>
                      <a:r>
                        <a:rPr lang="fr-FR" sz="1600" baseline="0"/>
                        <a:t>Bénéfices en termes de bien-être (verdissement des milieux urbains, protection face au risque identifié, embellissement du cadre de vie)</a:t>
                      </a:r>
                    </a:p>
                    <a:p>
                      <a:r>
                        <a:rPr lang="fr-FR" sz="1600" baseline="0"/>
                        <a:t>Apports de multiples bénéfices ou de nuisances des aménagements spécifiques</a:t>
                      </a:r>
                    </a:p>
                  </a:txBody>
                  <a:tcPr/>
                </a:tc>
                <a:extLst>
                  <a:ext uri="{0D108BD9-81ED-4DB2-BD59-A6C34878D82A}">
                    <a16:rowId xmlns:a16="http://schemas.microsoft.com/office/drawing/2014/main" val="10004"/>
                  </a:ext>
                </a:extLst>
              </a:tr>
              <a:tr h="579645">
                <a:tc>
                  <a:txBody>
                    <a:bodyPr/>
                    <a:lstStyle/>
                    <a:p>
                      <a:r>
                        <a:rPr lang="fr-FR" sz="1600"/>
                        <a:t>La tangibilité de l’efficacité</a:t>
                      </a:r>
                    </a:p>
                  </a:txBody>
                  <a:tcPr/>
                </a:tc>
                <a:tc>
                  <a:txBody>
                    <a:bodyPr/>
                    <a:lstStyle/>
                    <a:p>
                      <a:r>
                        <a:rPr lang="fr-FR" sz="1600"/>
                        <a:t>Les aménagements sont efficaces face au risque</a:t>
                      </a:r>
                      <a:endParaRPr lang="fr-FR" sz="1600" baseline="0"/>
                    </a:p>
                    <a:p>
                      <a:r>
                        <a:rPr lang="fr-FR" sz="1600" baseline="0"/>
                        <a:t>Mesure de l’efficacité par rapport à des aménagements classiques </a:t>
                      </a:r>
                    </a:p>
                    <a:p>
                      <a:r>
                        <a:rPr lang="fr-FR" sz="1600" baseline="0"/>
                        <a:t>Classement dans l’efficacité</a:t>
                      </a:r>
                      <a:endParaRPr lang="fr-FR" sz="1600"/>
                    </a:p>
                  </a:txBody>
                  <a:tcPr/>
                </a:tc>
                <a:extLst>
                  <a:ext uri="{0D108BD9-81ED-4DB2-BD59-A6C34878D82A}">
                    <a16:rowId xmlns:a16="http://schemas.microsoft.com/office/drawing/2014/main" val="10005"/>
                  </a:ext>
                </a:extLst>
              </a:tr>
              <a:tr h="579645">
                <a:tc>
                  <a:txBody>
                    <a:bodyPr/>
                    <a:lstStyle/>
                    <a:p>
                      <a:r>
                        <a:rPr lang="fr-FR" sz="1600"/>
                        <a:t>CSP</a:t>
                      </a:r>
                    </a:p>
                  </a:txBody>
                  <a:tcPr/>
                </a:tc>
                <a:tc>
                  <a:txBody>
                    <a:bodyPr/>
                    <a:lstStyle/>
                    <a:p>
                      <a:r>
                        <a:rPr lang="fr-FR" sz="1600"/>
                        <a:t>Type de logement / année d’installation</a:t>
                      </a:r>
                    </a:p>
                    <a:p>
                      <a:r>
                        <a:rPr lang="fr-FR" sz="1600"/>
                        <a:t>Genre et activité professionnelle</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4126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2" descr="Une image contenant carte, atlas, texte&#10;&#10;Description générée automatiquement">
            <a:extLst>
              <a:ext uri="{FF2B5EF4-FFF2-40B4-BE49-F238E27FC236}">
                <a16:creationId xmlns:a16="http://schemas.microsoft.com/office/drawing/2014/main" id="{D695CF37-1D1E-8089-DCA0-0902038203CA}"/>
              </a:ext>
            </a:extLst>
          </p:cNvPr>
          <p:cNvPicPr>
            <a:picLocks noChangeAspect="1"/>
          </p:cNvPicPr>
          <p:nvPr/>
        </p:nvPicPr>
        <p:blipFill>
          <a:blip r:embed="rId2"/>
          <a:stretch>
            <a:fillRect/>
          </a:stretch>
        </p:blipFill>
        <p:spPr>
          <a:xfrm>
            <a:off x="4476108" y="1409787"/>
            <a:ext cx="4669604" cy="5374066"/>
          </a:xfrm>
          <a:prstGeom prst="rect">
            <a:avLst/>
          </a:prstGeom>
        </p:spPr>
      </p:pic>
      <p:sp>
        <p:nvSpPr>
          <p:cNvPr id="2" name="Titre 1"/>
          <p:cNvSpPr>
            <a:spLocks noGrp="1"/>
          </p:cNvSpPr>
          <p:nvPr>
            <p:ph type="title"/>
          </p:nvPr>
        </p:nvSpPr>
        <p:spPr/>
        <p:txBody>
          <a:bodyPr/>
          <a:lstStyle/>
          <a:p>
            <a:r>
              <a:rPr lang="fr-FR"/>
              <a:t>3 sites d'enquête sur le territoire de l'EMS</a:t>
            </a:r>
          </a:p>
        </p:txBody>
      </p:sp>
      <p:sp>
        <p:nvSpPr>
          <p:cNvPr id="6" name="Subtitle 2">
            <a:extLst>
              <a:ext uri="{FF2B5EF4-FFF2-40B4-BE49-F238E27FC236}">
                <a16:creationId xmlns:a16="http://schemas.microsoft.com/office/drawing/2014/main" id="{A5426562-2EDF-F24D-8D98-8B4C934A96B7}"/>
              </a:ext>
            </a:extLst>
          </p:cNvPr>
          <p:cNvSpPr txBox="1">
            <a:spLocks/>
          </p:cNvSpPr>
          <p:nvPr/>
        </p:nvSpPr>
        <p:spPr>
          <a:xfrm>
            <a:off x="215901" y="1244332"/>
            <a:ext cx="3578885" cy="1766150"/>
          </a:xfrm>
          <a:prstGeom prst="rect">
            <a:avLst/>
          </a:prstGeom>
          <a:solidFill>
            <a:schemeClr val="bg1"/>
          </a:solidFill>
          <a:ln>
            <a:solidFill>
              <a:schemeClr val="bg1"/>
            </a:solidFill>
          </a:ln>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solidFill>
                  <a:prstClr val="black"/>
                </a:solidFill>
              </a:rPr>
              <a:t>Un site </a:t>
            </a:r>
            <a:r>
              <a:rPr lang="en-US" err="1">
                <a:solidFill>
                  <a:prstClr val="black"/>
                </a:solidFill>
              </a:rPr>
              <a:t>urbain</a:t>
            </a:r>
            <a:r>
              <a:rPr lang="en-US">
                <a:solidFill>
                  <a:prstClr val="black"/>
                </a:solidFill>
              </a:rPr>
              <a:t>, </a:t>
            </a:r>
            <a:r>
              <a:rPr lang="en-US" err="1">
                <a:solidFill>
                  <a:prstClr val="black"/>
                </a:solidFill>
              </a:rPr>
              <a:t>densément</a:t>
            </a:r>
            <a:r>
              <a:rPr lang="en-US">
                <a:solidFill>
                  <a:prstClr val="black"/>
                </a:solidFill>
              </a:rPr>
              <a:t> </a:t>
            </a:r>
            <a:r>
              <a:rPr lang="en-US" err="1">
                <a:solidFill>
                  <a:prstClr val="black"/>
                </a:solidFill>
              </a:rPr>
              <a:t>peuplé</a:t>
            </a:r>
            <a:endParaRPr lang="en-US">
              <a:solidFill>
                <a:prstClr val="black"/>
              </a:solidFill>
              <a:sym typeface="Calibri"/>
            </a:endParaRPr>
          </a:p>
          <a:p>
            <a:pPr>
              <a:lnSpc>
                <a:spcPct val="100000"/>
              </a:lnSpc>
              <a:spcBef>
                <a:spcPts val="0"/>
              </a:spcBef>
              <a:buFontTx/>
              <a:buChar char="-"/>
            </a:pPr>
            <a:r>
              <a:rPr lang="en-US">
                <a:solidFill>
                  <a:prstClr val="black"/>
                </a:solidFill>
                <a:sym typeface="Calibri"/>
              </a:rPr>
              <a:t> 33 communes</a:t>
            </a:r>
          </a:p>
          <a:p>
            <a:pPr>
              <a:lnSpc>
                <a:spcPct val="100000"/>
              </a:lnSpc>
              <a:spcBef>
                <a:spcPts val="0"/>
              </a:spcBef>
              <a:buFontTx/>
              <a:buChar char="-"/>
            </a:pPr>
            <a:r>
              <a:rPr lang="en-US">
                <a:solidFill>
                  <a:prstClr val="black"/>
                </a:solidFill>
                <a:sym typeface="Calibri"/>
              </a:rPr>
              <a:t> 550 km²</a:t>
            </a:r>
          </a:p>
          <a:p>
            <a:pPr>
              <a:lnSpc>
                <a:spcPct val="100000"/>
              </a:lnSpc>
              <a:spcBef>
                <a:spcPts val="0"/>
              </a:spcBef>
              <a:buFontTx/>
              <a:buChar char="-"/>
            </a:pPr>
            <a:r>
              <a:rPr lang="en-US">
                <a:solidFill>
                  <a:prstClr val="black"/>
                </a:solidFill>
                <a:sym typeface="Calibri"/>
              </a:rPr>
              <a:t> Environ 500 000 habitants</a:t>
            </a:r>
          </a:p>
          <a:p>
            <a:pPr>
              <a:lnSpc>
                <a:spcPct val="100000"/>
              </a:lnSpc>
              <a:spcBef>
                <a:spcPts val="0"/>
              </a:spcBef>
              <a:buFontTx/>
              <a:buChar char="-"/>
            </a:pPr>
            <a:endParaRPr lang="en-US">
              <a:solidFill>
                <a:prstClr val="black"/>
              </a:solidFill>
              <a:sym typeface="Calibri"/>
            </a:endParaRPr>
          </a:p>
          <a:p>
            <a:pPr>
              <a:lnSpc>
                <a:spcPct val="100000"/>
              </a:lnSpc>
              <a:spcBef>
                <a:spcPts val="0"/>
              </a:spcBef>
            </a:pPr>
            <a:r>
              <a:rPr lang="en-US">
                <a:solidFill>
                  <a:prstClr val="black"/>
                </a:solidFill>
                <a:sym typeface="Calibri"/>
              </a:rPr>
              <a:t>3 sites </a:t>
            </a:r>
            <a:r>
              <a:rPr lang="en-US" err="1">
                <a:solidFill>
                  <a:prstClr val="black"/>
                </a:solidFill>
                <a:sym typeface="Calibri"/>
              </a:rPr>
              <a:t>d’études</a:t>
            </a:r>
            <a:r>
              <a:rPr lang="en-US">
                <a:solidFill>
                  <a:prstClr val="black"/>
                </a:solidFill>
                <a:sym typeface="Calibri"/>
              </a:rPr>
              <a:t> </a:t>
            </a:r>
            <a:r>
              <a:rPr lang="en-US" err="1">
                <a:solidFill>
                  <a:prstClr val="black"/>
                </a:solidFill>
                <a:sym typeface="Calibri"/>
              </a:rPr>
              <a:t>localisés</a:t>
            </a:r>
            <a:r>
              <a:rPr lang="en-US">
                <a:solidFill>
                  <a:prstClr val="black"/>
                </a:solidFill>
                <a:sym typeface="Calibri"/>
              </a:rPr>
              <a:t> à </a:t>
            </a:r>
            <a:r>
              <a:rPr lang="en-US" err="1">
                <a:solidFill>
                  <a:prstClr val="black"/>
                </a:solidFill>
                <a:sym typeface="Calibri"/>
              </a:rPr>
              <a:t>différents</a:t>
            </a:r>
            <a:r>
              <a:rPr lang="en-US">
                <a:solidFill>
                  <a:prstClr val="black"/>
                </a:solidFill>
                <a:sym typeface="Calibri"/>
              </a:rPr>
              <a:t> </a:t>
            </a:r>
            <a:r>
              <a:rPr lang="en-US" err="1">
                <a:solidFill>
                  <a:prstClr val="black"/>
                </a:solidFill>
                <a:sym typeface="Calibri"/>
              </a:rPr>
              <a:t>endroits</a:t>
            </a:r>
            <a:r>
              <a:rPr lang="en-US">
                <a:solidFill>
                  <a:prstClr val="black"/>
                </a:solidFill>
                <a:sym typeface="Calibri"/>
              </a:rPr>
              <a:t> du </a:t>
            </a:r>
            <a:r>
              <a:rPr lang="en-US" err="1">
                <a:solidFill>
                  <a:prstClr val="black"/>
                </a:solidFill>
                <a:sym typeface="Calibri"/>
              </a:rPr>
              <a:t>tissu</a:t>
            </a:r>
            <a:r>
              <a:rPr lang="en-US">
                <a:solidFill>
                  <a:prstClr val="black"/>
                </a:solidFill>
                <a:sym typeface="Calibri"/>
              </a:rPr>
              <a:t> </a:t>
            </a:r>
            <a:r>
              <a:rPr lang="en-US" err="1">
                <a:solidFill>
                  <a:prstClr val="black"/>
                </a:solidFill>
                <a:sym typeface="Calibri"/>
              </a:rPr>
              <a:t>urbain</a:t>
            </a:r>
            <a:r>
              <a:rPr lang="en-US">
                <a:solidFill>
                  <a:prstClr val="black"/>
                </a:solidFill>
                <a:sym typeface="Calibri"/>
              </a:rPr>
              <a:t> de </a:t>
            </a:r>
            <a:r>
              <a:rPr lang="en-US" err="1">
                <a:solidFill>
                  <a:prstClr val="black"/>
                </a:solidFill>
                <a:sym typeface="Calibri"/>
              </a:rPr>
              <a:t>l’EMS</a:t>
            </a:r>
            <a:endParaRPr lang="en-US">
              <a:solidFill>
                <a:prstClr val="black"/>
              </a:solidFill>
              <a:sym typeface="Calibri"/>
            </a:endParaRPr>
          </a:p>
          <a:p>
            <a:pPr>
              <a:lnSpc>
                <a:spcPct val="100000"/>
              </a:lnSpc>
              <a:spcBef>
                <a:spcPts val="0"/>
              </a:spcBef>
            </a:pPr>
            <a:endParaRPr lang="en-US">
              <a:solidFill>
                <a:prstClr val="black"/>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683" y="3239830"/>
            <a:ext cx="2011650" cy="201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a:off x="1524000" y="3894667"/>
            <a:ext cx="626533" cy="762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srgbClr val="C00000"/>
              </a:solidFill>
            </a:endParaRPr>
          </a:p>
        </p:txBody>
      </p:sp>
      <p:cxnSp>
        <p:nvCxnSpPr>
          <p:cNvPr id="10" name="Connecteur droit 9"/>
          <p:cNvCxnSpPr>
            <a:stCxn id="8" idx="0"/>
          </p:cNvCxnSpPr>
          <p:nvPr/>
        </p:nvCxnSpPr>
        <p:spPr>
          <a:xfrm flipV="1">
            <a:off x="1843220" y="1412499"/>
            <a:ext cx="2650729" cy="2482168"/>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1" name="Connecteur droit 10"/>
          <p:cNvCxnSpPr>
            <a:stCxn id="8" idx="4"/>
          </p:cNvCxnSpPr>
          <p:nvPr/>
        </p:nvCxnSpPr>
        <p:spPr>
          <a:xfrm>
            <a:off x="1837267" y="4656667"/>
            <a:ext cx="2620963" cy="208108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3" name="Ellipse 22"/>
          <p:cNvSpPr/>
          <p:nvPr/>
        </p:nvSpPr>
        <p:spPr>
          <a:xfrm>
            <a:off x="6490604" y="2130984"/>
            <a:ext cx="101600" cy="1016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24" name="Ellipse 23"/>
          <p:cNvSpPr/>
          <p:nvPr/>
        </p:nvSpPr>
        <p:spPr>
          <a:xfrm>
            <a:off x="7218090" y="3275080"/>
            <a:ext cx="101600" cy="1016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13" name="Ellipse 12">
            <a:extLst>
              <a:ext uri="{FF2B5EF4-FFF2-40B4-BE49-F238E27FC236}">
                <a16:creationId xmlns:a16="http://schemas.microsoft.com/office/drawing/2014/main" id="{C2A32374-EA4D-3143-D842-46358C3A19FE}"/>
              </a:ext>
            </a:extLst>
          </p:cNvPr>
          <p:cNvSpPr/>
          <p:nvPr/>
        </p:nvSpPr>
        <p:spPr>
          <a:xfrm>
            <a:off x="6704382" y="4405237"/>
            <a:ext cx="101600" cy="1016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
        <p:nvSpPr>
          <p:cNvPr id="9" name="Sous-titre 8">
            <a:extLst>
              <a:ext uri="{FF2B5EF4-FFF2-40B4-BE49-F238E27FC236}">
                <a16:creationId xmlns:a16="http://schemas.microsoft.com/office/drawing/2014/main" id="{210897F7-CC2B-8980-1104-465B11F740E1}"/>
              </a:ext>
            </a:extLst>
          </p:cNvPr>
          <p:cNvSpPr>
            <a:spLocks noGrp="1"/>
          </p:cNvSpPr>
          <p:nvPr>
            <p:ph type="subTitle" idx="10"/>
          </p:nvPr>
        </p:nvSpPr>
        <p:spPr/>
        <p:txBody>
          <a:bodyPr/>
          <a:lstStyle/>
          <a:p>
            <a:endParaRPr lang="fr-FR"/>
          </a:p>
        </p:txBody>
      </p:sp>
    </p:spTree>
    <p:extLst>
      <p:ext uri="{BB962C8B-B14F-4D97-AF65-F5344CB8AC3E}">
        <p14:creationId xmlns:p14="http://schemas.microsoft.com/office/powerpoint/2010/main" val="564918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ea typeface="Calibri Light"/>
                <a:cs typeface="Calibri Light"/>
              </a:rPr>
              <a:t>La zone d'expansion de crue (Vendenheim)</a:t>
            </a:r>
            <a:endParaRPr lang="fr-FR"/>
          </a:p>
        </p:txBody>
      </p:sp>
      <p:sp>
        <p:nvSpPr>
          <p:cNvPr id="3" name="Espace réservé du texte 2"/>
          <p:cNvSpPr>
            <a:spLocks noGrp="1"/>
          </p:cNvSpPr>
          <p:nvPr>
            <p:ph type="body" idx="1"/>
          </p:nvPr>
        </p:nvSpPr>
        <p:spPr>
          <a:xfrm>
            <a:off x="94616" y="1546417"/>
            <a:ext cx="4674465" cy="2037521"/>
          </a:xfrm>
        </p:spPr>
        <p:txBody>
          <a:bodyPr vert="horz" lIns="91440" tIns="45720" rIns="91440" bIns="45720" rtlCol="0" anchor="t">
            <a:normAutofit/>
          </a:bodyPr>
          <a:lstStyle/>
          <a:p>
            <a:pPr marL="285750" indent="-285750">
              <a:buChar char="•"/>
            </a:pPr>
            <a:r>
              <a:rPr lang="fr-FR">
                <a:ea typeface="Calibri" panose="020F0502020204030204"/>
                <a:cs typeface="Calibri" panose="020F0502020204030204"/>
              </a:rPr>
              <a:t>Projet lancé à la suite de plusieurs épisodes successifs d'inondation du centre de Vendenheim</a:t>
            </a:r>
          </a:p>
          <a:p>
            <a:pPr marL="285750" indent="-285750">
              <a:buChar char="•"/>
            </a:pPr>
            <a:r>
              <a:rPr lang="fr-FR">
                <a:ea typeface="Calibri" panose="020F0502020204030204"/>
                <a:cs typeface="Calibri" panose="020F0502020204030204"/>
              </a:rPr>
              <a:t>Piloté par l'EMS</a:t>
            </a:r>
          </a:p>
          <a:p>
            <a:pPr marL="285750" indent="-285750">
              <a:buChar char="•"/>
            </a:pPr>
            <a:r>
              <a:rPr lang="fr-FR">
                <a:ea typeface="Calibri" panose="020F0502020204030204"/>
                <a:cs typeface="Calibri" panose="020F0502020204030204"/>
              </a:rPr>
              <a:t>Intégration des enjeux environnementaux : restauration morphologique du cours d'eau</a:t>
            </a:r>
          </a:p>
        </p:txBody>
      </p:sp>
      <p:sp>
        <p:nvSpPr>
          <p:cNvPr id="4" name="Sous-titre 3"/>
          <p:cNvSpPr>
            <a:spLocks noGrp="1"/>
          </p:cNvSpPr>
          <p:nvPr>
            <p:ph type="subTitle" idx="10"/>
          </p:nvPr>
        </p:nvSpPr>
        <p:spPr/>
        <p:txBody>
          <a:bodyPr/>
          <a:lstStyle/>
          <a:p>
            <a:endParaRPr lang="fr-FR"/>
          </a:p>
        </p:txBody>
      </p:sp>
      <p:pic>
        <p:nvPicPr>
          <p:cNvPr id="5" name="Image 4" descr="Une image contenant carte, texte&#10;&#10;Description générée automatiquement">
            <a:extLst>
              <a:ext uri="{FF2B5EF4-FFF2-40B4-BE49-F238E27FC236}">
                <a16:creationId xmlns:a16="http://schemas.microsoft.com/office/drawing/2014/main" id="{8D01161A-89F6-825D-FAAA-EA5EF5EC2F1F}"/>
              </a:ext>
            </a:extLst>
          </p:cNvPr>
          <p:cNvPicPr>
            <a:picLocks noChangeAspect="1"/>
          </p:cNvPicPr>
          <p:nvPr/>
        </p:nvPicPr>
        <p:blipFill>
          <a:blip r:embed="rId2"/>
          <a:stretch>
            <a:fillRect/>
          </a:stretch>
        </p:blipFill>
        <p:spPr>
          <a:xfrm>
            <a:off x="-1712" y="3199383"/>
            <a:ext cx="5217559" cy="3687033"/>
          </a:xfrm>
          <a:prstGeom prst="rect">
            <a:avLst/>
          </a:prstGeom>
        </p:spPr>
      </p:pic>
      <p:sp>
        <p:nvSpPr>
          <p:cNvPr id="8" name="Espace réservé du texte 2">
            <a:extLst>
              <a:ext uri="{FF2B5EF4-FFF2-40B4-BE49-F238E27FC236}">
                <a16:creationId xmlns:a16="http://schemas.microsoft.com/office/drawing/2014/main" id="{D1FE5CA7-1582-C58B-A04C-45E677DA8E6A}"/>
              </a:ext>
            </a:extLst>
          </p:cNvPr>
          <p:cNvSpPr txBox="1">
            <a:spLocks/>
          </p:cNvSpPr>
          <p:nvPr/>
        </p:nvSpPr>
        <p:spPr>
          <a:xfrm>
            <a:off x="4967091" y="5170736"/>
            <a:ext cx="3929589" cy="203752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b="1">
                <a:ea typeface="Calibri"/>
                <a:cs typeface="Calibri"/>
              </a:rPr>
              <a:t>Boitage dans deux secteurs :</a:t>
            </a:r>
          </a:p>
          <a:p>
            <a:pPr marL="285750" indent="-285750">
              <a:buFont typeface="Calibri" panose="020B0604020202020204" pitchFamily="34" charset="0"/>
              <a:buChar char="-"/>
            </a:pPr>
            <a:r>
              <a:rPr lang="fr-FR">
                <a:ea typeface="Calibri"/>
                <a:cs typeface="Calibri"/>
              </a:rPr>
              <a:t>Lotissement à proximité de la ZEC : fréquentation possible du site (1)</a:t>
            </a:r>
          </a:p>
          <a:p>
            <a:pPr marL="285750" indent="-285750">
              <a:buFont typeface="Calibri" panose="020B0604020202020204" pitchFamily="34" charset="0"/>
              <a:buChar char="-"/>
            </a:pPr>
            <a:r>
              <a:rPr lang="fr-FR">
                <a:ea typeface="Calibri"/>
                <a:cs typeface="Calibri"/>
              </a:rPr>
              <a:t>Habitations dans le centre : fréquentation + enjeu inondation (2)</a:t>
            </a:r>
          </a:p>
          <a:p>
            <a:pPr marL="285750" indent="-285750">
              <a:buFont typeface="Calibri" panose="020B0604020202020204" pitchFamily="34" charset="0"/>
              <a:buChar char="-"/>
            </a:pPr>
            <a:endParaRPr lang="fr-FR">
              <a:ea typeface="Calibri"/>
              <a:cs typeface="Calibri"/>
            </a:endParaRPr>
          </a:p>
        </p:txBody>
      </p:sp>
      <p:sp>
        <p:nvSpPr>
          <p:cNvPr id="9" name="ZoneTexte 8">
            <a:extLst>
              <a:ext uri="{FF2B5EF4-FFF2-40B4-BE49-F238E27FC236}">
                <a16:creationId xmlns:a16="http://schemas.microsoft.com/office/drawing/2014/main" id="{3F912F2E-3BFB-DA8D-9F1D-3EB4274C4FD7}"/>
              </a:ext>
            </a:extLst>
          </p:cNvPr>
          <p:cNvSpPr txBox="1"/>
          <p:nvPr/>
        </p:nvSpPr>
        <p:spPr>
          <a:xfrm>
            <a:off x="950361" y="4272336"/>
            <a:ext cx="607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b="1">
                <a:solidFill>
                  <a:srgbClr val="FFFFFF"/>
                </a:solidFill>
                <a:ea typeface="Calibri"/>
                <a:cs typeface="Calibri"/>
              </a:rPr>
              <a:t>(1)</a:t>
            </a:r>
            <a:endParaRPr lang="fr-FR" b="1">
              <a:solidFill>
                <a:srgbClr val="FFFFFF"/>
              </a:solidFill>
            </a:endParaRPr>
          </a:p>
        </p:txBody>
      </p:sp>
      <p:sp>
        <p:nvSpPr>
          <p:cNvPr id="10" name="ZoneTexte 9">
            <a:extLst>
              <a:ext uri="{FF2B5EF4-FFF2-40B4-BE49-F238E27FC236}">
                <a16:creationId xmlns:a16="http://schemas.microsoft.com/office/drawing/2014/main" id="{2AC6F3C3-4455-B4A0-0AC8-35F0E15E4E69}"/>
              </a:ext>
            </a:extLst>
          </p:cNvPr>
          <p:cNvSpPr txBox="1"/>
          <p:nvPr/>
        </p:nvSpPr>
        <p:spPr>
          <a:xfrm>
            <a:off x="3373349" y="5599414"/>
            <a:ext cx="6078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b="1">
                <a:solidFill>
                  <a:srgbClr val="FFFFFF"/>
                </a:solidFill>
                <a:ea typeface="Calibri"/>
                <a:cs typeface="Calibri"/>
              </a:rPr>
              <a:t>(2)</a:t>
            </a:r>
            <a:endParaRPr lang="fr-FR" b="1">
              <a:solidFill>
                <a:srgbClr val="FFFFFF"/>
              </a:solidFill>
            </a:endParaRPr>
          </a:p>
        </p:txBody>
      </p:sp>
      <p:pic>
        <p:nvPicPr>
          <p:cNvPr id="11" name="Image 10" descr="Une image contenant texte, plein air, signe, plante&#10;&#10;Description générée automatiquement">
            <a:extLst>
              <a:ext uri="{FF2B5EF4-FFF2-40B4-BE49-F238E27FC236}">
                <a16:creationId xmlns:a16="http://schemas.microsoft.com/office/drawing/2014/main" id="{6A280618-56E0-A285-8E60-5851FA01F12A}"/>
              </a:ext>
            </a:extLst>
          </p:cNvPr>
          <p:cNvPicPr>
            <a:picLocks noChangeAspect="1"/>
          </p:cNvPicPr>
          <p:nvPr/>
        </p:nvPicPr>
        <p:blipFill>
          <a:blip r:embed="rId3"/>
          <a:stretch>
            <a:fillRect/>
          </a:stretch>
        </p:blipFill>
        <p:spPr>
          <a:xfrm rot="5400000">
            <a:off x="4399085" y="1251438"/>
            <a:ext cx="2836985" cy="2127739"/>
          </a:xfrm>
          <a:prstGeom prst="rect">
            <a:avLst/>
          </a:prstGeom>
        </p:spPr>
      </p:pic>
      <p:pic>
        <p:nvPicPr>
          <p:cNvPr id="6" name="Image 5" descr="Une image contenant plein air, ciel, arbre, herbe&#10;&#10;Description générée automatiquement">
            <a:extLst>
              <a:ext uri="{FF2B5EF4-FFF2-40B4-BE49-F238E27FC236}">
                <a16:creationId xmlns:a16="http://schemas.microsoft.com/office/drawing/2014/main" id="{6214B8FE-B241-0781-CB97-A8BB88F5AA80}"/>
              </a:ext>
            </a:extLst>
          </p:cNvPr>
          <p:cNvPicPr>
            <a:picLocks noChangeAspect="1"/>
          </p:cNvPicPr>
          <p:nvPr/>
        </p:nvPicPr>
        <p:blipFill>
          <a:blip r:embed="rId4"/>
          <a:stretch>
            <a:fillRect/>
          </a:stretch>
        </p:blipFill>
        <p:spPr>
          <a:xfrm>
            <a:off x="6090226" y="2801276"/>
            <a:ext cx="2990505" cy="2246858"/>
          </a:xfrm>
          <a:prstGeom prst="rect">
            <a:avLst/>
          </a:prstGeom>
        </p:spPr>
      </p:pic>
    </p:spTree>
    <p:extLst>
      <p:ext uri="{BB962C8B-B14F-4D97-AF65-F5344CB8AC3E}">
        <p14:creationId xmlns:p14="http://schemas.microsoft.com/office/powerpoint/2010/main" val="303718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arbre, plein air, rocher&#10;&#10;Description générée automatiquement">
            <a:extLst>
              <a:ext uri="{FF2B5EF4-FFF2-40B4-BE49-F238E27FC236}">
                <a16:creationId xmlns:a16="http://schemas.microsoft.com/office/drawing/2014/main" id="{D5752CFB-D469-6814-C2B0-A33C6857E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71" y="1571627"/>
            <a:ext cx="9365342" cy="3512002"/>
          </a:xfrm>
          <a:prstGeom prst="rect">
            <a:avLst/>
          </a:prstGeom>
        </p:spPr>
      </p:pic>
    </p:spTree>
    <p:extLst>
      <p:ext uri="{BB962C8B-B14F-4D97-AF65-F5344CB8AC3E}">
        <p14:creationId xmlns:p14="http://schemas.microsoft.com/office/powerpoint/2010/main" val="386168069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ea typeface="Calibri Light"/>
                <a:cs typeface="Calibri Light"/>
              </a:rPr>
              <a:t>Ecoquartier </a:t>
            </a:r>
            <a:r>
              <a:rPr lang="fr-FR" err="1">
                <a:ea typeface="Calibri Light"/>
                <a:cs typeface="Calibri Light"/>
              </a:rPr>
              <a:t>Adelshoffen</a:t>
            </a:r>
            <a:r>
              <a:rPr lang="fr-FR">
                <a:ea typeface="Calibri Light"/>
                <a:cs typeface="Calibri Light"/>
              </a:rPr>
              <a:t> (Schiltigheim)</a:t>
            </a:r>
          </a:p>
        </p:txBody>
      </p:sp>
      <p:sp>
        <p:nvSpPr>
          <p:cNvPr id="3" name="Espace réservé du texte 2"/>
          <p:cNvSpPr>
            <a:spLocks noGrp="1"/>
          </p:cNvSpPr>
          <p:nvPr>
            <p:ph type="body" idx="1"/>
          </p:nvPr>
        </p:nvSpPr>
        <p:spPr>
          <a:xfrm>
            <a:off x="78151" y="1430815"/>
            <a:ext cx="4716616" cy="1839172"/>
          </a:xfrm>
        </p:spPr>
        <p:txBody>
          <a:bodyPr vert="horz" lIns="91440" tIns="45720" rIns="91440" bIns="45720" rtlCol="0" anchor="t">
            <a:normAutofit/>
          </a:bodyPr>
          <a:lstStyle/>
          <a:p>
            <a:pPr marL="285750" indent="-285750">
              <a:buChar char="•"/>
            </a:pPr>
            <a:r>
              <a:rPr lang="fr-FR">
                <a:ea typeface="Calibri" panose="020F0502020204030204"/>
                <a:cs typeface="Calibri" panose="020F0502020204030204"/>
              </a:rPr>
              <a:t>Ecoquartier sur ancienne friche industrielle : 1ers emménagements en 2014</a:t>
            </a:r>
          </a:p>
          <a:p>
            <a:pPr marL="285750" indent="-285750">
              <a:buChar char="•"/>
            </a:pPr>
            <a:r>
              <a:rPr lang="fr-FR">
                <a:ea typeface="Calibri" panose="020F0502020204030204"/>
                <a:cs typeface="Calibri" panose="020F0502020204030204"/>
              </a:rPr>
              <a:t>Gestion des eaux pluviales par recours à des techniques végétales (noues, bassins d'infiltration)</a:t>
            </a:r>
            <a:endParaRPr lang="fr-FR"/>
          </a:p>
          <a:p>
            <a:pPr marL="285750" indent="-285750">
              <a:buChar char="•"/>
            </a:pPr>
            <a:r>
              <a:rPr lang="fr-FR">
                <a:ea typeface="Calibri" panose="020F0502020204030204"/>
                <a:cs typeface="Calibri" panose="020F0502020204030204"/>
              </a:rPr>
              <a:t>Objectif de gestion d'un épisode de pluie centennale</a:t>
            </a:r>
          </a:p>
        </p:txBody>
      </p:sp>
      <p:sp>
        <p:nvSpPr>
          <p:cNvPr id="4" name="Sous-titre 3"/>
          <p:cNvSpPr>
            <a:spLocks noGrp="1"/>
          </p:cNvSpPr>
          <p:nvPr>
            <p:ph type="subTitle" idx="10"/>
          </p:nvPr>
        </p:nvSpPr>
        <p:spPr/>
        <p:txBody>
          <a:bodyPr/>
          <a:lstStyle/>
          <a:p>
            <a:endParaRPr lang="fr-FR"/>
          </a:p>
        </p:txBody>
      </p:sp>
      <p:pic>
        <p:nvPicPr>
          <p:cNvPr id="6" name="Image 5" descr="Une image contenant texte, carte&#10;&#10;Description générée automatiquement">
            <a:extLst>
              <a:ext uri="{FF2B5EF4-FFF2-40B4-BE49-F238E27FC236}">
                <a16:creationId xmlns:a16="http://schemas.microsoft.com/office/drawing/2014/main" id="{FFE884C7-DC60-A904-8B26-45136AC1596C}"/>
              </a:ext>
            </a:extLst>
          </p:cNvPr>
          <p:cNvPicPr>
            <a:picLocks noChangeAspect="1"/>
          </p:cNvPicPr>
          <p:nvPr/>
        </p:nvPicPr>
        <p:blipFill>
          <a:blip r:embed="rId3"/>
          <a:stretch>
            <a:fillRect/>
          </a:stretch>
        </p:blipFill>
        <p:spPr>
          <a:xfrm>
            <a:off x="-488902" y="3032190"/>
            <a:ext cx="5849815" cy="4138503"/>
          </a:xfrm>
          <a:prstGeom prst="rect">
            <a:avLst/>
          </a:prstGeom>
        </p:spPr>
      </p:pic>
      <p:pic>
        <p:nvPicPr>
          <p:cNvPr id="7" name="Image 6" descr="Une image contenant plein air, plante, ciel, bâtiment&#10;&#10;Description générée automatiquement">
            <a:extLst>
              <a:ext uri="{FF2B5EF4-FFF2-40B4-BE49-F238E27FC236}">
                <a16:creationId xmlns:a16="http://schemas.microsoft.com/office/drawing/2014/main" id="{37E09B90-8252-7AF5-511E-53F9C5036592}"/>
              </a:ext>
            </a:extLst>
          </p:cNvPr>
          <p:cNvPicPr>
            <a:picLocks noChangeAspect="1"/>
          </p:cNvPicPr>
          <p:nvPr/>
        </p:nvPicPr>
        <p:blipFill>
          <a:blip r:embed="rId4"/>
          <a:stretch>
            <a:fillRect/>
          </a:stretch>
        </p:blipFill>
        <p:spPr>
          <a:xfrm>
            <a:off x="5192613" y="807916"/>
            <a:ext cx="3808757" cy="2856879"/>
          </a:xfrm>
          <a:prstGeom prst="rect">
            <a:avLst/>
          </a:prstGeom>
        </p:spPr>
      </p:pic>
      <p:pic>
        <p:nvPicPr>
          <p:cNvPr id="8" name="Image 7" descr="Une image contenant plein air, herbe, ciel, Lopin de terre&#10;&#10;Description générée automatiquement">
            <a:extLst>
              <a:ext uri="{FF2B5EF4-FFF2-40B4-BE49-F238E27FC236}">
                <a16:creationId xmlns:a16="http://schemas.microsoft.com/office/drawing/2014/main" id="{01E0D5A0-EF98-2C88-27CE-8A2DC329EDCD}"/>
              </a:ext>
            </a:extLst>
          </p:cNvPr>
          <p:cNvPicPr>
            <a:picLocks noChangeAspect="1"/>
          </p:cNvPicPr>
          <p:nvPr/>
        </p:nvPicPr>
        <p:blipFill>
          <a:blip r:embed="rId5"/>
          <a:stretch>
            <a:fillRect/>
          </a:stretch>
        </p:blipFill>
        <p:spPr>
          <a:xfrm>
            <a:off x="5190259" y="3532908"/>
            <a:ext cx="3813462" cy="2847110"/>
          </a:xfrm>
          <a:prstGeom prst="rect">
            <a:avLst/>
          </a:prstGeom>
        </p:spPr>
      </p:pic>
    </p:spTree>
    <p:extLst>
      <p:ext uri="{BB962C8B-B14F-4D97-AF65-F5344CB8AC3E}">
        <p14:creationId xmlns:p14="http://schemas.microsoft.com/office/powerpoint/2010/main" val="265671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ea typeface="Calibri Light"/>
                <a:cs typeface="Calibri Light"/>
              </a:rPr>
              <a:t>Ecoquartier Rives du </a:t>
            </a:r>
            <a:r>
              <a:rPr lang="fr-FR" err="1">
                <a:ea typeface="Calibri Light"/>
                <a:cs typeface="Calibri Light"/>
              </a:rPr>
              <a:t>Bohrie</a:t>
            </a:r>
            <a:r>
              <a:rPr lang="fr-FR">
                <a:ea typeface="Calibri Light"/>
                <a:cs typeface="Calibri Light"/>
              </a:rPr>
              <a:t> (Ostwald)</a:t>
            </a:r>
          </a:p>
        </p:txBody>
      </p:sp>
      <p:sp>
        <p:nvSpPr>
          <p:cNvPr id="3" name="Espace réservé du texte 2"/>
          <p:cNvSpPr>
            <a:spLocks noGrp="1"/>
          </p:cNvSpPr>
          <p:nvPr>
            <p:ph type="body" idx="1"/>
          </p:nvPr>
        </p:nvSpPr>
        <p:spPr>
          <a:xfrm>
            <a:off x="388013" y="977369"/>
            <a:ext cx="5142959" cy="1919759"/>
          </a:xfrm>
        </p:spPr>
        <p:txBody>
          <a:bodyPr vert="horz" lIns="91440" tIns="45720" rIns="91440" bIns="45720" rtlCol="0" anchor="t">
            <a:normAutofit/>
          </a:bodyPr>
          <a:lstStyle/>
          <a:p>
            <a:pPr marL="285750" indent="-285750">
              <a:buFontTx/>
              <a:buChar char="-"/>
            </a:pPr>
            <a:r>
              <a:rPr lang="fr-FR">
                <a:ea typeface="Calibri"/>
                <a:cs typeface="Calibri"/>
              </a:rPr>
              <a:t>Ecoquartier en construction en milieu périurbain</a:t>
            </a:r>
          </a:p>
          <a:p>
            <a:pPr marL="285750" indent="-285750">
              <a:buFontTx/>
              <a:buChar char="-"/>
            </a:pPr>
            <a:r>
              <a:rPr lang="fr-FR">
                <a:ea typeface="Calibri"/>
                <a:cs typeface="Calibri"/>
              </a:rPr>
              <a:t>Gestion du risque de  ruissellement (épisode centennal) : collecte des eaux pluviales et travail sur l'élévation des bâtiments</a:t>
            </a:r>
          </a:p>
          <a:p>
            <a:pPr marL="285750" indent="-285750">
              <a:buFontTx/>
              <a:buChar char="-"/>
            </a:pPr>
            <a:r>
              <a:rPr lang="fr-FR">
                <a:ea typeface="Calibri"/>
                <a:cs typeface="Calibri"/>
              </a:rPr>
              <a:t>Enjeu biodiversité : zones humides ; étang du </a:t>
            </a:r>
            <a:r>
              <a:rPr lang="fr-FR" err="1">
                <a:ea typeface="Calibri"/>
                <a:cs typeface="Calibri"/>
              </a:rPr>
              <a:t>Bohrie</a:t>
            </a:r>
            <a:r>
              <a:rPr lang="fr-FR">
                <a:ea typeface="Calibri"/>
                <a:cs typeface="Calibri"/>
              </a:rPr>
              <a:t> ; connectivité entre les sites</a:t>
            </a:r>
          </a:p>
        </p:txBody>
      </p:sp>
      <p:pic>
        <p:nvPicPr>
          <p:cNvPr id="5" name="Image 4" descr="Une image contenant carte, Photographie aérienne, texte, aérien&#10;&#10;Description générée automatiquement">
            <a:extLst>
              <a:ext uri="{FF2B5EF4-FFF2-40B4-BE49-F238E27FC236}">
                <a16:creationId xmlns:a16="http://schemas.microsoft.com/office/drawing/2014/main" id="{82F6F792-545F-972E-4925-009FE0FE0AA4}"/>
              </a:ext>
            </a:extLst>
          </p:cNvPr>
          <p:cNvPicPr>
            <a:picLocks noChangeAspect="1"/>
          </p:cNvPicPr>
          <p:nvPr/>
        </p:nvPicPr>
        <p:blipFill rotWithShape="1">
          <a:blip r:embed="rId2"/>
          <a:srcRect l="9615" t="11139" r="8916" b="15990"/>
          <a:stretch/>
        </p:blipFill>
        <p:spPr>
          <a:xfrm>
            <a:off x="386862" y="2810478"/>
            <a:ext cx="5293341" cy="3361872"/>
          </a:xfrm>
          <a:prstGeom prst="rect">
            <a:avLst/>
          </a:prstGeom>
        </p:spPr>
      </p:pic>
      <p:pic>
        <p:nvPicPr>
          <p:cNvPr id="7" name="Image 21" descr="Une image contenant plein air, ciel, arbre, plante&#10;&#10;Description générée automatiquement">
            <a:extLst>
              <a:ext uri="{FF2B5EF4-FFF2-40B4-BE49-F238E27FC236}">
                <a16:creationId xmlns:a16="http://schemas.microsoft.com/office/drawing/2014/main" id="{B6254BB3-50F6-943F-D67B-A6E89CB852A7}"/>
              </a:ext>
            </a:extLst>
          </p:cNvPr>
          <p:cNvPicPr>
            <a:picLocks noChangeAspect="1"/>
          </p:cNvPicPr>
          <p:nvPr/>
        </p:nvPicPr>
        <p:blipFill rotWithShape="1">
          <a:blip r:embed="rId3"/>
          <a:srcRect t="12943" r="10629" b="250"/>
          <a:stretch/>
        </p:blipFill>
        <p:spPr>
          <a:xfrm>
            <a:off x="5712620" y="740833"/>
            <a:ext cx="3369933" cy="2460048"/>
          </a:xfrm>
          <a:prstGeom prst="rect">
            <a:avLst/>
          </a:prstGeom>
        </p:spPr>
      </p:pic>
      <p:pic>
        <p:nvPicPr>
          <p:cNvPr id="9" name="Image 22" descr="Une image contenant plein air, ciel, bâtiment, plante&#10;&#10;Description générée automatiquement">
            <a:extLst>
              <a:ext uri="{FF2B5EF4-FFF2-40B4-BE49-F238E27FC236}">
                <a16:creationId xmlns:a16="http://schemas.microsoft.com/office/drawing/2014/main" id="{887E0EBE-61FB-239B-3A9A-D33963BE7F51}"/>
              </a:ext>
            </a:extLst>
          </p:cNvPr>
          <p:cNvPicPr>
            <a:picLocks noChangeAspect="1"/>
          </p:cNvPicPr>
          <p:nvPr/>
        </p:nvPicPr>
        <p:blipFill>
          <a:blip r:embed="rId4"/>
          <a:stretch>
            <a:fillRect/>
          </a:stretch>
        </p:blipFill>
        <p:spPr>
          <a:xfrm>
            <a:off x="5713994" y="3472015"/>
            <a:ext cx="3368430" cy="2526323"/>
          </a:xfrm>
          <a:prstGeom prst="rect">
            <a:avLst/>
          </a:prstGeom>
        </p:spPr>
      </p:pic>
    </p:spTree>
    <p:extLst>
      <p:ext uri="{BB962C8B-B14F-4D97-AF65-F5344CB8AC3E}">
        <p14:creationId xmlns:p14="http://schemas.microsoft.com/office/powerpoint/2010/main" val="4005686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1820" y="609716"/>
            <a:ext cx="4025005" cy="888251"/>
          </a:xfrm>
        </p:spPr>
        <p:txBody>
          <a:bodyPr>
            <a:normAutofit fontScale="90000"/>
          </a:bodyPr>
          <a:lstStyle/>
          <a:p>
            <a:r>
              <a:rPr lang="fr-FR"/>
              <a:t>Méthodologie : comment avons-nous sollicité les enquêtés ?</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2505" y="400049"/>
            <a:ext cx="4392775" cy="6211111"/>
          </a:xfrm>
          <a:prstGeom prst="rect">
            <a:avLst/>
          </a:prstGeom>
        </p:spPr>
      </p:pic>
      <p:sp>
        <p:nvSpPr>
          <p:cNvPr id="3" name="ZoneTexte 2"/>
          <p:cNvSpPr txBox="1"/>
          <p:nvPr/>
        </p:nvSpPr>
        <p:spPr>
          <a:xfrm>
            <a:off x="296141" y="2052205"/>
            <a:ext cx="4245661" cy="3416320"/>
          </a:xfrm>
          <a:prstGeom prst="rect">
            <a:avLst/>
          </a:prstGeom>
          <a:noFill/>
        </p:spPr>
        <p:txBody>
          <a:bodyPr wrap="square" lIns="91440" tIns="45720" rIns="91440" bIns="45720" rtlCol="0" anchor="t">
            <a:spAutoFit/>
          </a:bodyPr>
          <a:lstStyle/>
          <a:p>
            <a:r>
              <a:rPr lang="fr-FR"/>
              <a:t>Deux campagnes de distribution sur les 3 sites strasbourgeois :</a:t>
            </a:r>
          </a:p>
          <a:p>
            <a:endParaRPr lang="fr-FR"/>
          </a:p>
          <a:p>
            <a:pPr marL="285750" indent="-285750">
              <a:buFont typeface="Arial"/>
              <a:buChar char="•"/>
            </a:pPr>
            <a:r>
              <a:rPr lang="fr-FR"/>
              <a:t>23 et 24 janvier 2023 (et relance en mars 2023)</a:t>
            </a:r>
          </a:p>
          <a:p>
            <a:pPr marL="285750" indent="-285750">
              <a:buFont typeface="Arial"/>
              <a:buChar char="•"/>
            </a:pPr>
            <a:r>
              <a:rPr lang="fr-FR">
                <a:cs typeface="Calibri" panose="020F0502020204030204"/>
              </a:rPr>
              <a:t>Dates d’ouverture de l’enquête (de janvier à avril 2023)</a:t>
            </a:r>
            <a:endParaRPr lang="fr-FR">
              <a:ea typeface="Calibri"/>
              <a:cs typeface="Calibri" panose="020F0502020204030204"/>
            </a:endParaRPr>
          </a:p>
          <a:p>
            <a:pPr marL="285750" indent="-285750">
              <a:buFont typeface="Arial"/>
              <a:buChar char="•"/>
            </a:pPr>
            <a:r>
              <a:rPr lang="fr-FR"/>
              <a:t>Distribution de 250 enquêtes à Vendenheim et </a:t>
            </a:r>
            <a:r>
              <a:rPr lang="fr-FR" err="1"/>
              <a:t>Adelshoffen</a:t>
            </a:r>
            <a:r>
              <a:rPr lang="fr-FR"/>
              <a:t> / 150 au </a:t>
            </a:r>
            <a:r>
              <a:rPr lang="fr-FR" err="1"/>
              <a:t>Bohrie</a:t>
            </a:r>
            <a:endParaRPr lang="fr-FR">
              <a:cs typeface="Calibri" panose="020F0502020204030204"/>
            </a:endParaRPr>
          </a:p>
          <a:p>
            <a:pPr marL="285750" indent="-285750">
              <a:buFont typeface="Arial"/>
              <a:buChar char="•"/>
            </a:pPr>
            <a:r>
              <a:rPr lang="fr-FR"/>
              <a:t>Nombre de réponses : </a:t>
            </a:r>
            <a:r>
              <a:rPr lang="fr-FR" b="1"/>
              <a:t>151</a:t>
            </a:r>
            <a:r>
              <a:rPr lang="fr-FR"/>
              <a:t> </a:t>
            </a:r>
            <a:endParaRPr lang="fr-FR">
              <a:cs typeface="Calibri"/>
            </a:endParaRPr>
          </a:p>
          <a:p>
            <a:pPr marL="742950" lvl="1" indent="-285750">
              <a:buChar char="-"/>
            </a:pPr>
            <a:endParaRPr lang="fr-FR">
              <a:ea typeface="Calibri" panose="020F0502020204030204"/>
              <a:cs typeface="Calibri"/>
            </a:endParaRPr>
          </a:p>
        </p:txBody>
      </p:sp>
    </p:spTree>
    <p:extLst>
      <p:ext uri="{BB962C8B-B14F-4D97-AF65-F5344CB8AC3E}">
        <p14:creationId xmlns:p14="http://schemas.microsoft.com/office/powerpoint/2010/main" val="3773196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L'enquête auprès des riverains</a:t>
            </a:r>
          </a:p>
        </p:txBody>
      </p:sp>
      <p:sp>
        <p:nvSpPr>
          <p:cNvPr id="3" name="Espace réservé du texte 2"/>
          <p:cNvSpPr>
            <a:spLocks noGrp="1"/>
          </p:cNvSpPr>
          <p:nvPr>
            <p:ph type="body" idx="1"/>
          </p:nvPr>
        </p:nvSpPr>
        <p:spPr>
          <a:xfrm>
            <a:off x="381302" y="1537856"/>
            <a:ext cx="4581223" cy="2512499"/>
          </a:xfrm>
        </p:spPr>
        <p:txBody>
          <a:bodyPr vert="horz" lIns="91440" tIns="45720" rIns="91440" bIns="45720" rtlCol="0" anchor="t">
            <a:normAutofit/>
          </a:bodyPr>
          <a:lstStyle/>
          <a:p>
            <a:pPr>
              <a:buFontTx/>
            </a:pPr>
            <a:r>
              <a:rPr lang="fr-FR">
                <a:ea typeface="Calibri"/>
                <a:cs typeface="Calibri"/>
              </a:rPr>
              <a:t>Nb de répondants par sites</a:t>
            </a:r>
          </a:p>
          <a:p>
            <a:pPr marL="285750" indent="-285750">
              <a:lnSpc>
                <a:spcPct val="70000"/>
              </a:lnSpc>
              <a:buFont typeface="Calibri"/>
              <a:buChar char="-"/>
            </a:pPr>
            <a:r>
              <a:rPr lang="fr-FR">
                <a:solidFill>
                  <a:srgbClr val="000000"/>
                </a:solidFill>
                <a:ea typeface="+mn-lt"/>
                <a:cs typeface="+mn-lt"/>
              </a:rPr>
              <a:t>Vendenheim = 68 (TR = 27%)</a:t>
            </a:r>
          </a:p>
          <a:p>
            <a:pPr marL="285750" indent="-285750">
              <a:lnSpc>
                <a:spcPct val="70000"/>
              </a:lnSpc>
              <a:buFont typeface="Calibri"/>
              <a:buChar char="-"/>
            </a:pPr>
            <a:r>
              <a:rPr lang="fr-FR" err="1">
                <a:solidFill>
                  <a:srgbClr val="000000"/>
                </a:solidFill>
                <a:ea typeface="+mn-lt"/>
                <a:cs typeface="+mn-lt"/>
              </a:rPr>
              <a:t>Bohrie</a:t>
            </a:r>
            <a:r>
              <a:rPr lang="fr-FR">
                <a:solidFill>
                  <a:srgbClr val="000000"/>
                </a:solidFill>
                <a:ea typeface="+mn-lt"/>
                <a:cs typeface="+mn-lt"/>
              </a:rPr>
              <a:t> = 33 (TR = 22%)</a:t>
            </a:r>
          </a:p>
          <a:p>
            <a:pPr marL="285750" indent="-285750">
              <a:buFont typeface="Calibri"/>
              <a:buChar char="-"/>
            </a:pPr>
            <a:r>
              <a:rPr lang="fr-FR" err="1">
                <a:solidFill>
                  <a:srgbClr val="000000"/>
                </a:solidFill>
                <a:ea typeface="+mn-lt"/>
                <a:cs typeface="+mn-lt"/>
              </a:rPr>
              <a:t>Adelshoffen</a:t>
            </a:r>
            <a:r>
              <a:rPr lang="fr-FR">
                <a:solidFill>
                  <a:srgbClr val="000000"/>
                </a:solidFill>
                <a:ea typeface="+mn-lt"/>
                <a:cs typeface="+mn-lt"/>
              </a:rPr>
              <a:t> = 50 (TR = 20%)</a:t>
            </a:r>
            <a:endParaRPr lang="fr-FR"/>
          </a:p>
          <a:p>
            <a:r>
              <a:rPr lang="fr-FR">
                <a:ea typeface="Calibri" panose="020F0502020204030204"/>
                <a:cs typeface="Calibri" panose="020F0502020204030204"/>
              </a:rPr>
              <a:t>Répartition par grandes CSP:</a:t>
            </a:r>
          </a:p>
          <a:p>
            <a:pPr marL="285750" indent="-285750">
              <a:buFontTx/>
              <a:buChar char="-"/>
            </a:pPr>
            <a:r>
              <a:rPr lang="fr-FR"/>
              <a:t>51% hommes – 49% femmes </a:t>
            </a:r>
            <a:endParaRPr lang="fr-FR">
              <a:ea typeface="Calibri" panose="020F0502020204030204"/>
              <a:cs typeface="Calibri" panose="020F0502020204030204"/>
            </a:endParaRPr>
          </a:p>
          <a:p>
            <a:pPr marL="285750" indent="-285750">
              <a:buFontTx/>
              <a:buChar char="-"/>
            </a:pPr>
            <a:r>
              <a:rPr lang="fr-FR"/>
              <a:t>43% des enquêtés vivent en appartement / 49% d'entre eux vivent en maison individuelle</a:t>
            </a:r>
            <a:endParaRPr lang="fr-FR">
              <a:ea typeface="Calibri"/>
              <a:cs typeface="Calibri"/>
            </a:endParaRPr>
          </a:p>
          <a:p>
            <a:endParaRPr lang="fr-FR">
              <a:ea typeface="Calibri"/>
              <a:cs typeface="Calibri"/>
            </a:endParaRPr>
          </a:p>
          <a:p>
            <a:endParaRPr lang="fr-FR">
              <a:ea typeface="Calibri"/>
              <a:cs typeface="Calibri"/>
            </a:endParaRPr>
          </a:p>
        </p:txBody>
      </p:sp>
      <p:sp>
        <p:nvSpPr>
          <p:cNvPr id="4" name="Sous-titre 3"/>
          <p:cNvSpPr>
            <a:spLocks noGrp="1"/>
          </p:cNvSpPr>
          <p:nvPr>
            <p:ph type="subTitle" idx="10"/>
          </p:nvPr>
        </p:nvSpPr>
        <p:spPr/>
        <p:txBody>
          <a:bodyPr vert="horz" lIns="91440" tIns="45720" rIns="91440" bIns="45720" rtlCol="0" anchor="t">
            <a:normAutofit/>
          </a:bodyPr>
          <a:lstStyle/>
          <a:p>
            <a:r>
              <a:rPr lang="fr-FR"/>
              <a:t>Echantillon - Présentation de nos enquêtés</a:t>
            </a:r>
          </a:p>
        </p:txBody>
      </p:sp>
      <p:graphicFrame>
        <p:nvGraphicFramePr>
          <p:cNvPr id="7" name="Tableau 6">
            <a:extLst>
              <a:ext uri="{FF2B5EF4-FFF2-40B4-BE49-F238E27FC236}">
                <a16:creationId xmlns:a16="http://schemas.microsoft.com/office/drawing/2014/main" id="{E17012D5-26EA-D245-613E-DB0A4E1ADA74}"/>
              </a:ext>
            </a:extLst>
          </p:cNvPr>
          <p:cNvGraphicFramePr>
            <a:graphicFrameLocks noGrp="1"/>
          </p:cNvGraphicFramePr>
          <p:nvPr>
            <p:extLst>
              <p:ext uri="{D42A27DB-BD31-4B8C-83A1-F6EECF244321}">
                <p14:modId xmlns:p14="http://schemas.microsoft.com/office/powerpoint/2010/main" val="2669263925"/>
              </p:ext>
            </p:extLst>
          </p:nvPr>
        </p:nvGraphicFramePr>
        <p:xfrm>
          <a:off x="4959138" y="1770126"/>
          <a:ext cx="3364445" cy="1448410"/>
        </p:xfrm>
        <a:graphic>
          <a:graphicData uri="http://schemas.openxmlformats.org/drawingml/2006/table">
            <a:tbl>
              <a:tblPr firstRow="1" bandRow="1">
                <a:tableStyleId>{5C22544A-7EE6-4342-B048-85BDC9FD1C3A}</a:tableStyleId>
              </a:tblPr>
              <a:tblGrid>
                <a:gridCol w="1327546">
                  <a:extLst>
                    <a:ext uri="{9D8B030D-6E8A-4147-A177-3AD203B41FA5}">
                      <a16:colId xmlns:a16="http://schemas.microsoft.com/office/drawing/2014/main" val="2946247215"/>
                    </a:ext>
                  </a:extLst>
                </a:gridCol>
                <a:gridCol w="2036899">
                  <a:extLst>
                    <a:ext uri="{9D8B030D-6E8A-4147-A177-3AD203B41FA5}">
                      <a16:colId xmlns:a16="http://schemas.microsoft.com/office/drawing/2014/main" val="345394909"/>
                    </a:ext>
                  </a:extLst>
                </a:gridCol>
              </a:tblGrid>
              <a:tr h="289682">
                <a:tc>
                  <a:txBody>
                    <a:bodyPr/>
                    <a:lstStyle/>
                    <a:p>
                      <a:r>
                        <a:rPr lang="fr-FR" sz="1200" b="0"/>
                        <a:t>Tranche d'âges</a:t>
                      </a:r>
                    </a:p>
                  </a:txBody>
                  <a:tcPr/>
                </a:tc>
                <a:tc>
                  <a:txBody>
                    <a:bodyPr/>
                    <a:lstStyle/>
                    <a:p>
                      <a:r>
                        <a:rPr lang="fr-FR" sz="1200" b="0"/>
                        <a:t>% dans l'échantillon total</a:t>
                      </a:r>
                    </a:p>
                  </a:txBody>
                  <a:tcPr/>
                </a:tc>
                <a:extLst>
                  <a:ext uri="{0D108BD9-81ED-4DB2-BD59-A6C34878D82A}">
                    <a16:rowId xmlns:a16="http://schemas.microsoft.com/office/drawing/2014/main" val="2936818299"/>
                  </a:ext>
                </a:extLst>
              </a:tr>
              <a:tr h="289682">
                <a:tc>
                  <a:txBody>
                    <a:bodyPr/>
                    <a:lstStyle/>
                    <a:p>
                      <a:r>
                        <a:rPr lang="fr-FR" sz="1200"/>
                        <a:t>Moins de 30 ans </a:t>
                      </a:r>
                    </a:p>
                  </a:txBody>
                  <a:tcPr/>
                </a:tc>
                <a:tc>
                  <a:txBody>
                    <a:bodyPr/>
                    <a:lstStyle/>
                    <a:p>
                      <a:pPr lvl="2"/>
                      <a:r>
                        <a:rPr lang="fr-FR" sz="1200"/>
                        <a:t>16 %</a:t>
                      </a:r>
                    </a:p>
                  </a:txBody>
                  <a:tcPr/>
                </a:tc>
                <a:extLst>
                  <a:ext uri="{0D108BD9-81ED-4DB2-BD59-A6C34878D82A}">
                    <a16:rowId xmlns:a16="http://schemas.microsoft.com/office/drawing/2014/main" val="337534500"/>
                  </a:ext>
                </a:extLst>
              </a:tr>
              <a:tr h="289682">
                <a:tc>
                  <a:txBody>
                    <a:bodyPr/>
                    <a:lstStyle/>
                    <a:p>
                      <a:r>
                        <a:rPr lang="fr-FR" sz="1200"/>
                        <a:t>[31-50 ans]</a:t>
                      </a:r>
                    </a:p>
                  </a:txBody>
                  <a:tcPr/>
                </a:tc>
                <a:tc>
                  <a:txBody>
                    <a:bodyPr/>
                    <a:lstStyle/>
                    <a:p>
                      <a:pPr lvl="2"/>
                      <a:r>
                        <a:rPr lang="fr-FR" sz="1200"/>
                        <a:t>33%</a:t>
                      </a:r>
                    </a:p>
                  </a:txBody>
                  <a:tcPr/>
                </a:tc>
                <a:extLst>
                  <a:ext uri="{0D108BD9-81ED-4DB2-BD59-A6C34878D82A}">
                    <a16:rowId xmlns:a16="http://schemas.microsoft.com/office/drawing/2014/main" val="3489967618"/>
                  </a:ext>
                </a:extLst>
              </a:tr>
              <a:tr h="289682">
                <a:tc>
                  <a:txBody>
                    <a:bodyPr/>
                    <a:lstStyle/>
                    <a:p>
                      <a:r>
                        <a:rPr lang="fr-FR" sz="1200"/>
                        <a:t>[51-70 ans]</a:t>
                      </a:r>
                    </a:p>
                  </a:txBody>
                  <a:tcPr/>
                </a:tc>
                <a:tc>
                  <a:txBody>
                    <a:bodyPr/>
                    <a:lstStyle/>
                    <a:p>
                      <a:pPr lvl="2"/>
                      <a:r>
                        <a:rPr lang="fr-FR" sz="1200"/>
                        <a:t>38%</a:t>
                      </a:r>
                    </a:p>
                  </a:txBody>
                  <a:tcPr/>
                </a:tc>
                <a:extLst>
                  <a:ext uri="{0D108BD9-81ED-4DB2-BD59-A6C34878D82A}">
                    <a16:rowId xmlns:a16="http://schemas.microsoft.com/office/drawing/2014/main" val="465805305"/>
                  </a:ext>
                </a:extLst>
              </a:tr>
              <a:tr h="289682">
                <a:tc>
                  <a:txBody>
                    <a:bodyPr/>
                    <a:lstStyle/>
                    <a:p>
                      <a:pPr lvl="0">
                        <a:buNone/>
                      </a:pPr>
                      <a:r>
                        <a:rPr lang="fr-FR" sz="1200"/>
                        <a:t>Plus de 70 ans</a:t>
                      </a:r>
                    </a:p>
                  </a:txBody>
                  <a:tcPr/>
                </a:tc>
                <a:tc>
                  <a:txBody>
                    <a:bodyPr/>
                    <a:lstStyle/>
                    <a:p>
                      <a:pPr lvl="2">
                        <a:buNone/>
                      </a:pPr>
                      <a:r>
                        <a:rPr lang="fr-FR" sz="1200"/>
                        <a:t>13% </a:t>
                      </a:r>
                    </a:p>
                  </a:txBody>
                  <a:tcPr/>
                </a:tc>
                <a:extLst>
                  <a:ext uri="{0D108BD9-81ED-4DB2-BD59-A6C34878D82A}">
                    <a16:rowId xmlns:a16="http://schemas.microsoft.com/office/drawing/2014/main" val="1459128825"/>
                  </a:ext>
                </a:extLst>
              </a:tr>
            </a:tbl>
          </a:graphicData>
        </a:graphic>
      </p:graphicFrame>
      <p:sp>
        <p:nvSpPr>
          <p:cNvPr id="8" name="ZoneTexte 7">
            <a:extLst>
              <a:ext uri="{FF2B5EF4-FFF2-40B4-BE49-F238E27FC236}">
                <a16:creationId xmlns:a16="http://schemas.microsoft.com/office/drawing/2014/main" id="{2F3C7747-B86E-51F5-7B31-219738C6086C}"/>
              </a:ext>
            </a:extLst>
          </p:cNvPr>
          <p:cNvSpPr txBox="1"/>
          <p:nvPr/>
        </p:nvSpPr>
        <p:spPr>
          <a:xfrm>
            <a:off x="380603" y="4375150"/>
            <a:ext cx="8535590"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500">
                <a:cs typeface="Segoe UI"/>
              </a:rPr>
              <a:t>Temporalités différentes :</a:t>
            </a:r>
            <a:r>
              <a:rPr lang="en-US" sz="1500">
                <a:cs typeface="Segoe UI"/>
              </a:rPr>
              <a:t>​</a:t>
            </a:r>
          </a:p>
          <a:p>
            <a:pPr marL="285750" indent="-285750">
              <a:buChar char="•"/>
            </a:pPr>
            <a:r>
              <a:rPr lang="fr-FR" sz="1500">
                <a:cs typeface="Arial"/>
              </a:rPr>
              <a:t>Quartiers qui sont en cours de construction (</a:t>
            </a:r>
            <a:r>
              <a:rPr lang="fr-FR" sz="1500" err="1">
                <a:cs typeface="Arial"/>
              </a:rPr>
              <a:t>Bohrie</a:t>
            </a:r>
            <a:r>
              <a:rPr lang="fr-FR" sz="1500">
                <a:cs typeface="Arial"/>
              </a:rPr>
              <a:t>) et avec un étalement dans le temps des arrivées des habitants</a:t>
            </a:r>
            <a:r>
              <a:rPr lang="en-US" sz="1500">
                <a:cs typeface="Arial"/>
              </a:rPr>
              <a:t>​</a:t>
            </a:r>
            <a:endParaRPr lang="en-US" sz="1500">
              <a:ea typeface="Calibri"/>
              <a:cs typeface="Arial"/>
            </a:endParaRPr>
          </a:p>
          <a:p>
            <a:pPr marL="285750" indent="-285750">
              <a:buChar char="•"/>
            </a:pPr>
            <a:r>
              <a:rPr lang="fr-FR" sz="1500">
                <a:cs typeface="Arial"/>
              </a:rPr>
              <a:t>Vendenheim : 23% des enquêtés se sont installés après 2017 (date des inondations qui ont été à l'origine des travaux)</a:t>
            </a:r>
            <a:endParaRPr lang="fr-FR" sz="1500">
              <a:ea typeface="Calibri"/>
              <a:cs typeface="Arial"/>
            </a:endParaRPr>
          </a:p>
        </p:txBody>
      </p:sp>
    </p:spTree>
    <p:extLst>
      <p:ext uri="{BB962C8B-B14F-4D97-AF65-F5344CB8AC3E}">
        <p14:creationId xmlns:p14="http://schemas.microsoft.com/office/powerpoint/2010/main" val="3741492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35BB04-A1B9-B1A0-1078-191B273DF38D}"/>
              </a:ext>
            </a:extLst>
          </p:cNvPr>
          <p:cNvSpPr>
            <a:spLocks noGrp="1"/>
          </p:cNvSpPr>
          <p:nvPr>
            <p:ph type="title"/>
          </p:nvPr>
        </p:nvSpPr>
        <p:spPr/>
        <p:txBody>
          <a:bodyPr/>
          <a:lstStyle/>
          <a:p>
            <a:r>
              <a:rPr lang="fr-FR">
                <a:cs typeface="Calibri Light"/>
              </a:rPr>
              <a:t>Le contexte géographique</a:t>
            </a:r>
            <a:endParaRPr lang="fr-FR"/>
          </a:p>
        </p:txBody>
      </p:sp>
      <p:sp>
        <p:nvSpPr>
          <p:cNvPr id="3" name="Espace réservé du texte 2">
            <a:extLst>
              <a:ext uri="{FF2B5EF4-FFF2-40B4-BE49-F238E27FC236}">
                <a16:creationId xmlns:a16="http://schemas.microsoft.com/office/drawing/2014/main" id="{3614AFB3-2057-4796-726E-416FE486E52E}"/>
              </a:ext>
            </a:extLst>
          </p:cNvPr>
          <p:cNvSpPr>
            <a:spLocks noGrp="1"/>
          </p:cNvSpPr>
          <p:nvPr>
            <p:ph type="body" idx="1"/>
          </p:nvPr>
        </p:nvSpPr>
        <p:spPr>
          <a:xfrm>
            <a:off x="1131355" y="1986007"/>
            <a:ext cx="7260129" cy="4006733"/>
          </a:xfrm>
        </p:spPr>
        <p:txBody>
          <a:bodyPr vert="horz" lIns="91440" tIns="45720" rIns="91440" bIns="45720" rtlCol="0" anchor="t">
            <a:normAutofit/>
          </a:bodyPr>
          <a:lstStyle/>
          <a:p>
            <a:r>
              <a:rPr lang="fr-FR">
                <a:cs typeface="Calibri"/>
              </a:rPr>
              <a:t>98% de l'échantillon reconnaît le site enquêté et 64% trouve cet endroit agréable. </a:t>
            </a:r>
            <a:endParaRPr lang="en-US">
              <a:cs typeface="Calibri"/>
            </a:endParaRPr>
          </a:p>
          <a:p>
            <a:r>
              <a:rPr lang="fr-FR">
                <a:cs typeface="Calibri"/>
              </a:rPr>
              <a:t>En termes de fréquentation : </a:t>
            </a:r>
            <a:endParaRPr lang="en-US">
              <a:cs typeface="Calibri"/>
            </a:endParaRPr>
          </a:p>
          <a:p>
            <a:pPr marL="285750" indent="-285750">
              <a:buFont typeface="Calibri,Sans-Serif"/>
              <a:buChar char="-"/>
            </a:pPr>
            <a:r>
              <a:rPr lang="fr-FR">
                <a:cs typeface="Calibri"/>
              </a:rPr>
              <a:t>ce sont des endroits globalement fréquentés : 87% de l'échantillon y va au moins plusieurs fois par semaine</a:t>
            </a:r>
          </a:p>
          <a:p>
            <a:pPr marL="285750" indent="-285750">
              <a:buFont typeface="Calibri,Sans-Serif"/>
              <a:buChar char="-"/>
            </a:pPr>
            <a:r>
              <a:rPr lang="fr-FR">
                <a:cs typeface="Calibri"/>
              </a:rPr>
              <a:t>avec des usages très proches globalement en termes de % selon les sites (légères différences en fonction des 2 écoquartiers et du site de Vendenheim)</a:t>
            </a:r>
            <a:endParaRPr lang="fr-FR"/>
          </a:p>
        </p:txBody>
      </p:sp>
      <p:sp>
        <p:nvSpPr>
          <p:cNvPr id="4" name="Sous-titre 3">
            <a:extLst>
              <a:ext uri="{FF2B5EF4-FFF2-40B4-BE49-F238E27FC236}">
                <a16:creationId xmlns:a16="http://schemas.microsoft.com/office/drawing/2014/main" id="{58F569D6-A02B-578D-C158-51537D3BF9AF}"/>
              </a:ext>
            </a:extLst>
          </p:cNvPr>
          <p:cNvSpPr>
            <a:spLocks noGrp="1"/>
          </p:cNvSpPr>
          <p:nvPr>
            <p:ph type="subTitle" idx="10"/>
          </p:nvPr>
        </p:nvSpPr>
        <p:spPr>
          <a:xfrm>
            <a:off x="1250459" y="858838"/>
            <a:ext cx="4688379" cy="679018"/>
          </a:xfrm>
        </p:spPr>
        <p:txBody>
          <a:bodyPr vert="horz" lIns="91440" tIns="45720" rIns="91440" bIns="45720" rtlCol="0" anchor="t">
            <a:normAutofit/>
          </a:bodyPr>
          <a:lstStyle/>
          <a:p>
            <a:r>
              <a:rPr lang="fr-FR">
                <a:cs typeface="Calibri"/>
              </a:rPr>
              <a:t>La fréquentation : des similitudes entre les sites d'enquête</a:t>
            </a:r>
          </a:p>
          <a:p>
            <a:endParaRPr lang="fr-FR">
              <a:cs typeface="Calibri"/>
            </a:endParaRPr>
          </a:p>
        </p:txBody>
      </p:sp>
      <p:graphicFrame>
        <p:nvGraphicFramePr>
          <p:cNvPr id="20" name="Tableau 19">
            <a:extLst>
              <a:ext uri="{FF2B5EF4-FFF2-40B4-BE49-F238E27FC236}">
                <a16:creationId xmlns:a16="http://schemas.microsoft.com/office/drawing/2014/main" id="{4EC5300C-0756-1E77-7797-FB09C552666F}"/>
              </a:ext>
            </a:extLst>
          </p:cNvPr>
          <p:cNvGraphicFramePr>
            <a:graphicFrameLocks noGrp="1"/>
          </p:cNvGraphicFramePr>
          <p:nvPr>
            <p:extLst>
              <p:ext uri="{D42A27DB-BD31-4B8C-83A1-F6EECF244321}">
                <p14:modId xmlns:p14="http://schemas.microsoft.com/office/powerpoint/2010/main" val="3064117997"/>
              </p:ext>
            </p:extLst>
          </p:nvPr>
        </p:nvGraphicFramePr>
        <p:xfrm>
          <a:off x="932902" y="3928830"/>
          <a:ext cx="7577820" cy="2372359"/>
        </p:xfrm>
        <a:graphic>
          <a:graphicData uri="http://schemas.openxmlformats.org/drawingml/2006/table">
            <a:tbl>
              <a:tblPr firstRow="1" bandRow="1">
                <a:tableStyleId>{5C22544A-7EE6-4342-B048-85BDC9FD1C3A}</a:tableStyleId>
              </a:tblPr>
              <a:tblGrid>
                <a:gridCol w="4409402">
                  <a:extLst>
                    <a:ext uri="{9D8B030D-6E8A-4147-A177-3AD203B41FA5}">
                      <a16:colId xmlns:a16="http://schemas.microsoft.com/office/drawing/2014/main" val="2736829813"/>
                    </a:ext>
                  </a:extLst>
                </a:gridCol>
                <a:gridCol w="1371938">
                  <a:extLst>
                    <a:ext uri="{9D8B030D-6E8A-4147-A177-3AD203B41FA5}">
                      <a16:colId xmlns:a16="http://schemas.microsoft.com/office/drawing/2014/main" val="76739575"/>
                    </a:ext>
                  </a:extLst>
                </a:gridCol>
                <a:gridCol w="1796480">
                  <a:extLst>
                    <a:ext uri="{9D8B030D-6E8A-4147-A177-3AD203B41FA5}">
                      <a16:colId xmlns:a16="http://schemas.microsoft.com/office/drawing/2014/main" val="1822335858"/>
                    </a:ext>
                  </a:extLst>
                </a:gridCol>
              </a:tblGrid>
              <a:tr h="370840">
                <a:tc>
                  <a:txBody>
                    <a:bodyPr/>
                    <a:lstStyle/>
                    <a:p>
                      <a:r>
                        <a:rPr lang="fr-FR" sz="1400"/>
                        <a:t>Type de fréquentation</a:t>
                      </a:r>
                    </a:p>
                  </a:txBody>
                  <a:tcPr/>
                </a:tc>
                <a:tc gridSpan="2">
                  <a:txBody>
                    <a:bodyPr/>
                    <a:lstStyle/>
                    <a:p>
                      <a:pPr lvl="2"/>
                      <a:r>
                        <a:rPr lang="fr-FR" sz="1400"/>
                        <a:t>% sur l'échant total</a:t>
                      </a:r>
                    </a:p>
                  </a:txBody>
                  <a:tcPr/>
                </a:tc>
                <a:tc hMerge="1">
                  <a:txBody>
                    <a:bodyPr/>
                    <a:lstStyle/>
                    <a:p>
                      <a:endParaRPr lang="fr-FR"/>
                    </a:p>
                  </a:txBody>
                  <a:tcPr/>
                </a:tc>
                <a:extLst>
                  <a:ext uri="{0D108BD9-81ED-4DB2-BD59-A6C34878D82A}">
                    <a16:rowId xmlns:a16="http://schemas.microsoft.com/office/drawing/2014/main" val="1692260327"/>
                  </a:ext>
                </a:extLst>
              </a:tr>
              <a:tr h="370840">
                <a:tc>
                  <a:txBody>
                    <a:bodyPr/>
                    <a:lstStyle/>
                    <a:p>
                      <a:r>
                        <a:rPr lang="fr-FR" sz="1400"/>
                        <a:t>Pour m'y promener</a:t>
                      </a:r>
                    </a:p>
                  </a:txBody>
                  <a:tcPr/>
                </a:tc>
                <a:tc>
                  <a:txBody>
                    <a:bodyPr/>
                    <a:lstStyle/>
                    <a:p>
                      <a:r>
                        <a:rPr lang="fr-FR" sz="1400">
                          <a:solidFill>
                            <a:schemeClr val="tx1"/>
                          </a:solidFill>
                        </a:rPr>
                        <a:t>Non = 10%</a:t>
                      </a:r>
                    </a:p>
                  </a:txBody>
                  <a:tcPr/>
                </a:tc>
                <a:tc>
                  <a:txBody>
                    <a:bodyPr/>
                    <a:lstStyle/>
                    <a:p>
                      <a:pPr lvl="0">
                        <a:buNone/>
                      </a:pPr>
                      <a:r>
                        <a:rPr lang="fr-FR" sz="1400" b="1">
                          <a:solidFill>
                            <a:schemeClr val="tx1"/>
                          </a:solidFill>
                        </a:rPr>
                        <a:t>Oui = 56 % </a:t>
                      </a:r>
                    </a:p>
                  </a:txBody>
                  <a:tcPr/>
                </a:tc>
                <a:extLst>
                  <a:ext uri="{0D108BD9-81ED-4DB2-BD59-A6C34878D82A}">
                    <a16:rowId xmlns:a16="http://schemas.microsoft.com/office/drawing/2014/main" val="4181450266"/>
                  </a:ext>
                </a:extLst>
              </a:tr>
              <a:tr h="370840">
                <a:tc>
                  <a:txBody>
                    <a:bodyPr/>
                    <a:lstStyle/>
                    <a:p>
                      <a:r>
                        <a:rPr lang="fr-FR" sz="1400"/>
                        <a:t>Pour m'y détendre (observer les oiseaux, les plantes, etc.)</a:t>
                      </a:r>
                    </a:p>
                  </a:txBody>
                  <a:tcPr/>
                </a:tc>
                <a:tc>
                  <a:txBody>
                    <a:bodyPr/>
                    <a:lstStyle/>
                    <a:p>
                      <a:r>
                        <a:rPr lang="fr-FR" sz="1400" b="1">
                          <a:solidFill>
                            <a:schemeClr val="tx1"/>
                          </a:solidFill>
                        </a:rPr>
                        <a:t>Non = 46%</a:t>
                      </a:r>
                    </a:p>
                  </a:txBody>
                  <a:tcPr/>
                </a:tc>
                <a:tc>
                  <a:txBody>
                    <a:bodyPr/>
                    <a:lstStyle/>
                    <a:p>
                      <a:pPr lvl="0">
                        <a:buNone/>
                      </a:pPr>
                      <a:r>
                        <a:rPr lang="fr-FR" sz="1400" b="0" i="0" u="none" strike="noStrike" noProof="0">
                          <a:solidFill>
                            <a:schemeClr val="tx1"/>
                          </a:solidFill>
                          <a:latin typeface="Calibri"/>
                        </a:rPr>
                        <a:t>Oui = 41%</a:t>
                      </a:r>
                      <a:endParaRPr lang="fr-FR">
                        <a:solidFill>
                          <a:schemeClr val="tx1"/>
                        </a:solidFill>
                      </a:endParaRPr>
                    </a:p>
                  </a:txBody>
                  <a:tcPr/>
                </a:tc>
                <a:extLst>
                  <a:ext uri="{0D108BD9-81ED-4DB2-BD59-A6C34878D82A}">
                    <a16:rowId xmlns:a16="http://schemas.microsoft.com/office/drawing/2014/main" val="4215780943"/>
                  </a:ext>
                </a:extLst>
              </a:tr>
              <a:tr h="370840">
                <a:tc>
                  <a:txBody>
                    <a:bodyPr/>
                    <a:lstStyle/>
                    <a:p>
                      <a:r>
                        <a:rPr lang="fr-FR" sz="1400"/>
                        <a:t>Pour y pratiquer des activités sportives</a:t>
                      </a:r>
                    </a:p>
                  </a:txBody>
                  <a:tcPr/>
                </a:tc>
                <a:tc>
                  <a:txBody>
                    <a:bodyPr/>
                    <a:lstStyle/>
                    <a:p>
                      <a:r>
                        <a:rPr lang="fr-FR" sz="1400" b="1">
                          <a:solidFill>
                            <a:schemeClr val="tx1"/>
                          </a:solidFill>
                        </a:rPr>
                        <a:t>Non = 60%</a:t>
                      </a:r>
                    </a:p>
                  </a:txBody>
                  <a:tcPr/>
                </a:tc>
                <a:tc>
                  <a:txBody>
                    <a:bodyPr/>
                    <a:lstStyle/>
                    <a:p>
                      <a:pPr lvl="0">
                        <a:buNone/>
                      </a:pPr>
                      <a:r>
                        <a:rPr lang="fr-FR" sz="1400">
                          <a:solidFill>
                            <a:schemeClr val="tx1"/>
                          </a:solidFill>
                        </a:rPr>
                        <a:t>Oui = 28%</a:t>
                      </a:r>
                    </a:p>
                  </a:txBody>
                  <a:tcPr/>
                </a:tc>
                <a:extLst>
                  <a:ext uri="{0D108BD9-81ED-4DB2-BD59-A6C34878D82A}">
                    <a16:rowId xmlns:a16="http://schemas.microsoft.com/office/drawing/2014/main" val="1569016449"/>
                  </a:ext>
                </a:extLst>
              </a:tr>
              <a:tr h="370840">
                <a:tc>
                  <a:txBody>
                    <a:bodyPr/>
                    <a:lstStyle/>
                    <a:p>
                      <a:r>
                        <a:rPr lang="fr-FR" sz="1400"/>
                        <a:t>A des fins récréatives (faire un pique-nique, faire jouer les enfants, </a:t>
                      </a:r>
                      <a:r>
                        <a:rPr lang="fr-FR" sz="1400" err="1"/>
                        <a:t>etc</a:t>
                      </a:r>
                      <a:r>
                        <a:rPr lang="fr-FR" sz="1400"/>
                        <a:t>)</a:t>
                      </a:r>
                    </a:p>
                  </a:txBody>
                  <a:tcPr/>
                </a:tc>
                <a:tc>
                  <a:txBody>
                    <a:bodyPr/>
                    <a:lstStyle/>
                    <a:p>
                      <a:r>
                        <a:rPr lang="fr-FR" sz="1400" b="1">
                          <a:solidFill>
                            <a:schemeClr val="tx1"/>
                          </a:solidFill>
                        </a:rPr>
                        <a:t>Non = 70%</a:t>
                      </a:r>
                    </a:p>
                  </a:txBody>
                  <a:tcPr/>
                </a:tc>
                <a:tc>
                  <a:txBody>
                    <a:bodyPr/>
                    <a:lstStyle/>
                    <a:p>
                      <a:pPr lvl="0">
                        <a:buNone/>
                      </a:pPr>
                      <a:r>
                        <a:rPr lang="fr-FR" sz="1400">
                          <a:solidFill>
                            <a:schemeClr val="tx1"/>
                          </a:solidFill>
                        </a:rPr>
                        <a:t>Oui = 19%</a:t>
                      </a:r>
                    </a:p>
                  </a:txBody>
                  <a:tcPr/>
                </a:tc>
                <a:extLst>
                  <a:ext uri="{0D108BD9-81ED-4DB2-BD59-A6C34878D82A}">
                    <a16:rowId xmlns:a16="http://schemas.microsoft.com/office/drawing/2014/main" val="4034350910"/>
                  </a:ext>
                </a:extLst>
              </a:tr>
              <a:tr h="370839">
                <a:tc>
                  <a:txBody>
                    <a:bodyPr/>
                    <a:lstStyle/>
                    <a:p>
                      <a:pPr lvl="0">
                        <a:buNone/>
                      </a:pPr>
                      <a:r>
                        <a:rPr lang="fr-FR" sz="1400"/>
                        <a:t>Pour me sentir proche de la nature</a:t>
                      </a:r>
                    </a:p>
                  </a:txBody>
                  <a:tcPr/>
                </a:tc>
                <a:tc>
                  <a:txBody>
                    <a:bodyPr/>
                    <a:lstStyle/>
                    <a:p>
                      <a:pPr lvl="0">
                        <a:buNone/>
                      </a:pPr>
                      <a:r>
                        <a:rPr lang="fr-FR" sz="1400">
                          <a:solidFill>
                            <a:schemeClr val="tx1"/>
                          </a:solidFill>
                        </a:rPr>
                        <a:t>Non = 24%</a:t>
                      </a:r>
                    </a:p>
                  </a:txBody>
                  <a:tcPr/>
                </a:tc>
                <a:tc>
                  <a:txBody>
                    <a:bodyPr/>
                    <a:lstStyle/>
                    <a:p>
                      <a:pPr lvl="0">
                        <a:buNone/>
                      </a:pPr>
                      <a:r>
                        <a:rPr lang="fr-FR" sz="1400" b="1">
                          <a:solidFill>
                            <a:schemeClr val="tx1"/>
                          </a:solidFill>
                        </a:rPr>
                        <a:t>Oui = 63%</a:t>
                      </a:r>
                    </a:p>
                  </a:txBody>
                  <a:tcPr/>
                </a:tc>
                <a:extLst>
                  <a:ext uri="{0D108BD9-81ED-4DB2-BD59-A6C34878D82A}">
                    <a16:rowId xmlns:a16="http://schemas.microsoft.com/office/drawing/2014/main" val="4071752470"/>
                  </a:ext>
                </a:extLst>
              </a:tr>
            </a:tbl>
          </a:graphicData>
        </a:graphic>
      </p:graphicFrame>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0972" y="183865"/>
            <a:ext cx="2317998" cy="176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2165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C6254-1E55-CF40-4CBC-16CB69B218D1}"/>
              </a:ext>
            </a:extLst>
          </p:cNvPr>
          <p:cNvSpPr/>
          <p:nvPr/>
        </p:nvSpPr>
        <p:spPr>
          <a:xfrm>
            <a:off x="3397250" y="5873750"/>
            <a:ext cx="5609166" cy="8466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a:t>Le contexte géographique</a:t>
            </a:r>
          </a:p>
        </p:txBody>
      </p:sp>
      <p:sp>
        <p:nvSpPr>
          <p:cNvPr id="4" name="Sous-titre 3"/>
          <p:cNvSpPr>
            <a:spLocks noGrp="1"/>
          </p:cNvSpPr>
          <p:nvPr>
            <p:ph type="subTitle" idx="10"/>
          </p:nvPr>
        </p:nvSpPr>
        <p:spPr/>
        <p:txBody>
          <a:bodyPr/>
          <a:lstStyle/>
          <a:p>
            <a:r>
              <a:rPr lang="fr-FR"/>
              <a:t>La menace d’un risque ?</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0972" y="183865"/>
            <a:ext cx="2317998" cy="176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a:extLst>
              <a:ext uri="{FF2B5EF4-FFF2-40B4-BE49-F238E27FC236}">
                <a16:creationId xmlns:a16="http://schemas.microsoft.com/office/drawing/2014/main" id="{BEC3B142-E7B9-8196-8B18-452159A8220E}"/>
              </a:ext>
            </a:extLst>
          </p:cNvPr>
          <p:cNvPicPr>
            <a:picLocks noChangeAspect="1"/>
          </p:cNvPicPr>
          <p:nvPr/>
        </p:nvPicPr>
        <p:blipFill>
          <a:blip r:embed="rId3"/>
          <a:stretch>
            <a:fillRect/>
          </a:stretch>
        </p:blipFill>
        <p:spPr>
          <a:xfrm>
            <a:off x="565150" y="2049989"/>
            <a:ext cx="8003116" cy="3826940"/>
          </a:xfrm>
          <a:prstGeom prst="rect">
            <a:avLst/>
          </a:prstGeom>
        </p:spPr>
      </p:pic>
      <p:sp>
        <p:nvSpPr>
          <p:cNvPr id="3" name="Rectangle 2">
            <a:extLst>
              <a:ext uri="{FF2B5EF4-FFF2-40B4-BE49-F238E27FC236}">
                <a16:creationId xmlns:a16="http://schemas.microsoft.com/office/drawing/2014/main" id="{DA2A5D9A-37BF-F1EB-D96E-E21DFCAA8EB6}"/>
              </a:ext>
            </a:extLst>
          </p:cNvPr>
          <p:cNvSpPr/>
          <p:nvPr/>
        </p:nvSpPr>
        <p:spPr>
          <a:xfrm>
            <a:off x="3416404" y="5873750"/>
            <a:ext cx="5560856" cy="830997"/>
          </a:xfrm>
          <a:prstGeom prst="rect">
            <a:avLst/>
          </a:prstGeom>
          <a:ln>
            <a:noFill/>
          </a:ln>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a:ea typeface="Calibri"/>
                <a:cs typeface="Calibri"/>
              </a:rPr>
              <a:t>MAIS plus les enquêtés se sentent menacés par le risque de ruissellement, plus ils ne souhaitent que des infrastructures grises pour les protéger (</a:t>
            </a:r>
            <a:r>
              <a:rPr lang="fr-FR" sz="1600">
                <a:ea typeface="+mn-lt"/>
                <a:cs typeface="+mn-lt"/>
              </a:rPr>
              <a:t>p-value = 0,14 ; Fisher = 1,95).</a:t>
            </a:r>
            <a:endParaRPr lang="fr-FR" sz="1600"/>
          </a:p>
        </p:txBody>
      </p:sp>
    </p:spTree>
    <p:extLst>
      <p:ext uri="{BB962C8B-B14F-4D97-AF65-F5344CB8AC3E}">
        <p14:creationId xmlns:p14="http://schemas.microsoft.com/office/powerpoint/2010/main" val="190386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Le contexte géographique</a:t>
            </a:r>
          </a:p>
        </p:txBody>
      </p:sp>
      <p:sp>
        <p:nvSpPr>
          <p:cNvPr id="4" name="Sous-titre 3"/>
          <p:cNvSpPr>
            <a:spLocks noGrp="1"/>
          </p:cNvSpPr>
          <p:nvPr>
            <p:ph type="subTitle" idx="10"/>
          </p:nvPr>
        </p:nvSpPr>
        <p:spPr>
          <a:xfrm>
            <a:off x="1250459" y="858838"/>
            <a:ext cx="4797256" cy="679018"/>
          </a:xfrm>
        </p:spPr>
        <p:txBody>
          <a:bodyPr vert="horz" lIns="91440" tIns="45720" rIns="91440" bIns="45720" rtlCol="0" anchor="t">
            <a:normAutofit/>
          </a:bodyPr>
          <a:lstStyle/>
          <a:p>
            <a:r>
              <a:rPr lang="fr-FR"/>
              <a:t> Une protection face au risque ?</a:t>
            </a:r>
            <a:endParaRPr lang="fr-FR">
              <a:cs typeface="Calibri"/>
            </a:endParaRPr>
          </a:p>
        </p:txBody>
      </p:sp>
      <p:sp>
        <p:nvSpPr>
          <p:cNvPr id="5" name="ZoneTexte 4"/>
          <p:cNvSpPr txBox="1"/>
          <p:nvPr/>
        </p:nvSpPr>
        <p:spPr>
          <a:xfrm>
            <a:off x="210466" y="2297412"/>
            <a:ext cx="4438357" cy="523220"/>
          </a:xfrm>
          <a:prstGeom prst="rect">
            <a:avLst/>
          </a:prstGeom>
          <a:noFill/>
        </p:spPr>
        <p:txBody>
          <a:bodyPr wrap="square" lIns="91440" tIns="45720" rIns="91440" bIns="45720" rtlCol="0" anchor="t">
            <a:spAutoFit/>
          </a:bodyPr>
          <a:lstStyle/>
          <a:p>
            <a:pPr defTabSz="457200"/>
            <a:r>
              <a:rPr lang="fr-FR" sz="1400">
                <a:solidFill>
                  <a:prstClr val="black"/>
                </a:solidFill>
              </a:rPr>
              <a:t>A la question : "Ces aménagements me protègent face au potentiel risque d’inondation dans mon quartier (N=143)</a:t>
            </a:r>
          </a:p>
        </p:txBody>
      </p:sp>
      <p:sp>
        <p:nvSpPr>
          <p:cNvPr id="10" name="ZoneTexte 9"/>
          <p:cNvSpPr txBox="1"/>
          <p:nvPr/>
        </p:nvSpPr>
        <p:spPr>
          <a:xfrm>
            <a:off x="4648823" y="2297020"/>
            <a:ext cx="4438357" cy="523220"/>
          </a:xfrm>
          <a:prstGeom prst="rect">
            <a:avLst/>
          </a:prstGeom>
          <a:noFill/>
        </p:spPr>
        <p:txBody>
          <a:bodyPr wrap="square" lIns="91440" tIns="45720" rIns="91440" bIns="45720" rtlCol="0" anchor="t">
            <a:spAutoFit/>
          </a:bodyPr>
          <a:lstStyle/>
          <a:p>
            <a:pPr defTabSz="457200"/>
            <a:r>
              <a:rPr lang="fr-FR" sz="1400">
                <a:solidFill>
                  <a:prstClr val="black"/>
                </a:solidFill>
              </a:rPr>
              <a:t>A la question : "Ces aménagements favorisent l’infiltration des eaux de pluie dans mon quartier" (N=143)</a:t>
            </a:r>
          </a:p>
        </p:txBody>
      </p:sp>
      <p:pic>
        <p:nvPicPr>
          <p:cNvPr id="3" name="Image 5" descr="Une image contenant texte, capture d’écran, affichage, diagramme&#10;&#10;Description générée automatiquement">
            <a:extLst>
              <a:ext uri="{FF2B5EF4-FFF2-40B4-BE49-F238E27FC236}">
                <a16:creationId xmlns:a16="http://schemas.microsoft.com/office/drawing/2014/main" id="{0FD5EDAE-AC3A-CE89-FD18-889BA7CC5F3B}"/>
              </a:ext>
            </a:extLst>
          </p:cNvPr>
          <p:cNvPicPr>
            <a:picLocks noChangeAspect="1"/>
          </p:cNvPicPr>
          <p:nvPr/>
        </p:nvPicPr>
        <p:blipFill rotWithShape="1">
          <a:blip r:embed="rId2"/>
          <a:srcRect t="11497" r="217" b="217"/>
          <a:stretch/>
        </p:blipFill>
        <p:spPr>
          <a:xfrm>
            <a:off x="964877" y="3087494"/>
            <a:ext cx="3130157" cy="2761202"/>
          </a:xfrm>
          <a:prstGeom prst="rect">
            <a:avLst/>
          </a:prstGeom>
        </p:spPr>
      </p:pic>
      <p:pic>
        <p:nvPicPr>
          <p:cNvPr id="6" name="Image 6" descr="Une image contenant texte, capture d’écran, affichage, diagramme&#10;&#10;Description générée automatiquement">
            <a:extLst>
              <a:ext uri="{FF2B5EF4-FFF2-40B4-BE49-F238E27FC236}">
                <a16:creationId xmlns:a16="http://schemas.microsoft.com/office/drawing/2014/main" id="{105F286C-B9A8-94C8-DFD9-97E44C601FB5}"/>
              </a:ext>
            </a:extLst>
          </p:cNvPr>
          <p:cNvPicPr>
            <a:picLocks noChangeAspect="1"/>
          </p:cNvPicPr>
          <p:nvPr/>
        </p:nvPicPr>
        <p:blipFill rotWithShape="1">
          <a:blip r:embed="rId3"/>
          <a:srcRect t="11497" r="217" b="217"/>
          <a:stretch/>
        </p:blipFill>
        <p:spPr>
          <a:xfrm>
            <a:off x="5362454" y="3087494"/>
            <a:ext cx="3011094" cy="2683811"/>
          </a:xfrm>
          <a:prstGeom prst="rect">
            <a:avLst/>
          </a:prstGeom>
        </p:spPr>
      </p:pic>
      <p:cxnSp>
        <p:nvCxnSpPr>
          <p:cNvPr id="12" name="Connecteur droit avec flèche 11">
            <a:extLst>
              <a:ext uri="{FF2B5EF4-FFF2-40B4-BE49-F238E27FC236}">
                <a16:creationId xmlns:a16="http://schemas.microsoft.com/office/drawing/2014/main" id="{CC4C5B48-4122-A2ED-A81F-D2F53F9A5AEC}"/>
              </a:ext>
            </a:extLst>
          </p:cNvPr>
          <p:cNvCxnSpPr/>
          <p:nvPr/>
        </p:nvCxnSpPr>
        <p:spPr>
          <a:xfrm>
            <a:off x="4614861" y="2062261"/>
            <a:ext cx="0" cy="3943750"/>
          </a:xfrm>
          <a:prstGeom prst="straightConnector1">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0972" y="183865"/>
            <a:ext cx="2317998" cy="176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5664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35BB04-A1B9-B1A0-1078-191B273DF38D}"/>
              </a:ext>
            </a:extLst>
          </p:cNvPr>
          <p:cNvSpPr>
            <a:spLocks noGrp="1"/>
          </p:cNvSpPr>
          <p:nvPr>
            <p:ph type="title"/>
          </p:nvPr>
        </p:nvSpPr>
        <p:spPr/>
        <p:txBody>
          <a:bodyPr/>
          <a:lstStyle/>
          <a:p>
            <a:r>
              <a:rPr lang="fr-FR">
                <a:cs typeface="Calibri Light"/>
              </a:rPr>
              <a:t>Les fonctionnalités des </a:t>
            </a:r>
            <a:r>
              <a:rPr lang="fr-FR" err="1">
                <a:cs typeface="Calibri Light"/>
              </a:rPr>
              <a:t>SfN</a:t>
            </a:r>
            <a:endParaRPr lang="fr-FR"/>
          </a:p>
        </p:txBody>
      </p:sp>
      <p:sp>
        <p:nvSpPr>
          <p:cNvPr id="4" name="Sous-titre 3">
            <a:extLst>
              <a:ext uri="{FF2B5EF4-FFF2-40B4-BE49-F238E27FC236}">
                <a16:creationId xmlns:a16="http://schemas.microsoft.com/office/drawing/2014/main" id="{58F569D6-A02B-578D-C158-51537D3BF9AF}"/>
              </a:ext>
            </a:extLst>
          </p:cNvPr>
          <p:cNvSpPr>
            <a:spLocks noGrp="1"/>
          </p:cNvSpPr>
          <p:nvPr>
            <p:ph type="subTitle" idx="10"/>
          </p:nvPr>
        </p:nvSpPr>
        <p:spPr/>
        <p:txBody>
          <a:bodyPr/>
          <a:lstStyle/>
          <a:p>
            <a:r>
              <a:rPr lang="fr-FR"/>
              <a:t>Quels bénéfices environnementaux pour les </a:t>
            </a:r>
            <a:r>
              <a:rPr lang="fr-FR" err="1"/>
              <a:t>SfN</a:t>
            </a:r>
            <a:r>
              <a:rPr lang="fr-FR"/>
              <a:t>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7642" y="193471"/>
            <a:ext cx="2271264" cy="172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4" t="11677" r="2021" b="133"/>
          <a:stretch/>
        </p:blipFill>
        <p:spPr bwMode="auto">
          <a:xfrm>
            <a:off x="3249026" y="2592124"/>
            <a:ext cx="2772454" cy="246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ZoneTexte 20"/>
          <p:cNvSpPr txBox="1"/>
          <p:nvPr/>
        </p:nvSpPr>
        <p:spPr>
          <a:xfrm>
            <a:off x="468023" y="1888226"/>
            <a:ext cx="8218591" cy="584775"/>
          </a:xfrm>
          <a:prstGeom prst="rect">
            <a:avLst/>
          </a:prstGeom>
          <a:noFill/>
        </p:spPr>
        <p:txBody>
          <a:bodyPr wrap="square" lIns="91440" tIns="45720" rIns="91440" bIns="45720" rtlCol="0" anchor="t">
            <a:spAutoFit/>
          </a:bodyPr>
          <a:lstStyle/>
          <a:p>
            <a:pPr defTabSz="457200"/>
            <a:r>
              <a:rPr lang="fr-FR" sz="1600">
                <a:solidFill>
                  <a:prstClr val="black"/>
                </a:solidFill>
              </a:rPr>
              <a:t>A la question : "De mon point de vue, ces aménagements représentent un avantage pour la biodiversité (c'est-à-dire pour la diversité des espèces et la protection de leur habitat" (N=143)</a:t>
            </a:r>
          </a:p>
        </p:txBody>
      </p:sp>
      <p:sp>
        <p:nvSpPr>
          <p:cNvPr id="22" name="ZoneTexte 21"/>
          <p:cNvSpPr txBox="1"/>
          <p:nvPr/>
        </p:nvSpPr>
        <p:spPr>
          <a:xfrm>
            <a:off x="1027617" y="5148777"/>
            <a:ext cx="7658997" cy="830997"/>
          </a:xfrm>
          <a:prstGeom prst="rect">
            <a:avLst/>
          </a:prstGeom>
          <a:noFill/>
        </p:spPr>
        <p:txBody>
          <a:bodyPr wrap="square" lIns="91440" tIns="45720" rIns="91440" bIns="45720" rtlCol="0" anchor="t">
            <a:spAutoFit/>
          </a:bodyPr>
          <a:lstStyle/>
          <a:p>
            <a:pPr defTabSz="457200"/>
            <a:r>
              <a:rPr lang="fr-FR" sz="1600">
                <a:solidFill>
                  <a:prstClr val="black"/>
                </a:solidFill>
              </a:rPr>
              <a:t>Du point de vue des enquêtés, cette fonctionnalité est importante car à la question :</a:t>
            </a:r>
            <a:endParaRPr lang="fr-FR" sz="1600">
              <a:solidFill>
                <a:prstClr val="black"/>
              </a:solidFill>
              <a:cs typeface="Calibri"/>
            </a:endParaRPr>
          </a:p>
          <a:p>
            <a:pPr defTabSz="457200"/>
            <a:r>
              <a:rPr lang="fr-FR" sz="1600">
                <a:solidFill>
                  <a:prstClr val="black"/>
                </a:solidFill>
              </a:rPr>
              <a:t>"De mon point de vue, préserver la biodiversité c’est important"  : </a:t>
            </a:r>
            <a:r>
              <a:rPr lang="fr-FR" sz="1600">
                <a:solidFill>
                  <a:srgbClr val="C00000"/>
                </a:solidFill>
              </a:rPr>
              <a:t>plus de 85% des enquêtés répondent "Tout à fait"</a:t>
            </a:r>
            <a:r>
              <a:rPr lang="fr-FR" sz="1600">
                <a:solidFill>
                  <a:prstClr val="black"/>
                </a:solidFill>
              </a:rPr>
              <a:t> (N=143)</a:t>
            </a:r>
            <a:endParaRPr lang="fr-FR" sz="1600">
              <a:solidFill>
                <a:prstClr val="black"/>
              </a:solidFill>
              <a:cs typeface="Calibri" panose="020F0502020204030204"/>
            </a:endParaRPr>
          </a:p>
        </p:txBody>
      </p:sp>
      <p:sp>
        <p:nvSpPr>
          <p:cNvPr id="23" name="Flèche : droite 2">
            <a:extLst>
              <a:ext uri="{FF2B5EF4-FFF2-40B4-BE49-F238E27FC236}">
                <a16:creationId xmlns:a16="http://schemas.microsoft.com/office/drawing/2014/main" id="{DC80378C-C594-E6DD-DC99-8E01006E6D4F}"/>
              </a:ext>
            </a:extLst>
          </p:cNvPr>
          <p:cNvSpPr/>
          <p:nvPr/>
        </p:nvSpPr>
        <p:spPr>
          <a:xfrm>
            <a:off x="321468" y="5292328"/>
            <a:ext cx="571499" cy="267890"/>
          </a:xfrm>
          <a:prstGeom prst="rightArrow">
            <a:avLst/>
          </a:prstGeom>
          <a:solidFill>
            <a:srgbClr val="0070C0"/>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spTree>
    <p:extLst>
      <p:ext uri="{BB962C8B-B14F-4D97-AF65-F5344CB8AC3E}">
        <p14:creationId xmlns:p14="http://schemas.microsoft.com/office/powerpoint/2010/main" val="275316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703E39-E626-44F3-7531-E91B3ACB7DC0}"/>
              </a:ext>
            </a:extLst>
          </p:cNvPr>
          <p:cNvSpPr>
            <a:spLocks noGrp="1"/>
          </p:cNvSpPr>
          <p:nvPr>
            <p:ph type="title"/>
          </p:nvPr>
        </p:nvSpPr>
        <p:spPr/>
        <p:txBody>
          <a:bodyPr/>
          <a:lstStyle/>
          <a:p>
            <a:r>
              <a:rPr lang="fr-FR">
                <a:ea typeface="Calibri Light"/>
                <a:cs typeface="Calibri Light"/>
              </a:rPr>
              <a:t>Les fonctionnalités des </a:t>
            </a:r>
            <a:r>
              <a:rPr lang="fr-FR" err="1">
                <a:ea typeface="Calibri Light"/>
                <a:cs typeface="Calibri Light"/>
              </a:rPr>
              <a:t>SfN</a:t>
            </a:r>
            <a:endParaRPr lang="fr-FR"/>
          </a:p>
        </p:txBody>
      </p:sp>
      <p:sp>
        <p:nvSpPr>
          <p:cNvPr id="4" name="Sous-titre 3">
            <a:extLst>
              <a:ext uri="{FF2B5EF4-FFF2-40B4-BE49-F238E27FC236}">
                <a16:creationId xmlns:a16="http://schemas.microsoft.com/office/drawing/2014/main" id="{DB9830B1-FF53-E217-828F-B1FE7AA4DE4F}"/>
              </a:ext>
            </a:extLst>
          </p:cNvPr>
          <p:cNvSpPr>
            <a:spLocks noGrp="1"/>
          </p:cNvSpPr>
          <p:nvPr>
            <p:ph type="subTitle" idx="10"/>
          </p:nvPr>
        </p:nvSpPr>
        <p:spPr>
          <a:xfrm>
            <a:off x="729521" y="858838"/>
            <a:ext cx="5626012" cy="679018"/>
          </a:xfrm>
        </p:spPr>
        <p:txBody>
          <a:bodyPr vert="horz" lIns="91440" tIns="45720" rIns="91440" bIns="45720" rtlCol="0" anchor="t">
            <a:normAutofit/>
          </a:bodyPr>
          <a:lstStyle/>
          <a:p>
            <a:r>
              <a:rPr lang="fr-FR">
                <a:ea typeface="Calibri"/>
                <a:cs typeface="Calibri"/>
              </a:rPr>
              <a:t>Les représentations liées aux aménagements : des fonctionnalités appréciées</a:t>
            </a:r>
          </a:p>
        </p:txBody>
      </p:sp>
      <p:graphicFrame>
        <p:nvGraphicFramePr>
          <p:cNvPr id="6" name="Tableau 5">
            <a:extLst>
              <a:ext uri="{FF2B5EF4-FFF2-40B4-BE49-F238E27FC236}">
                <a16:creationId xmlns:a16="http://schemas.microsoft.com/office/drawing/2014/main" id="{16A94DA4-E21E-F26D-7805-C3191E526B16}"/>
              </a:ext>
            </a:extLst>
          </p:cNvPr>
          <p:cNvGraphicFramePr>
            <a:graphicFrameLocks noGrp="1"/>
          </p:cNvGraphicFramePr>
          <p:nvPr>
            <p:extLst>
              <p:ext uri="{D42A27DB-BD31-4B8C-83A1-F6EECF244321}">
                <p14:modId xmlns:p14="http://schemas.microsoft.com/office/powerpoint/2010/main" val="138820428"/>
              </p:ext>
            </p:extLst>
          </p:nvPr>
        </p:nvGraphicFramePr>
        <p:xfrm>
          <a:off x="422453" y="1677574"/>
          <a:ext cx="5651500" cy="4419600"/>
        </p:xfrm>
        <a:graphic>
          <a:graphicData uri="http://schemas.openxmlformats.org/drawingml/2006/table">
            <a:tbl>
              <a:tblPr firstRow="1" bandRow="1">
                <a:tableStyleId>{5C22544A-7EE6-4342-B048-85BDC9FD1C3A}</a:tableStyleId>
              </a:tblPr>
              <a:tblGrid>
                <a:gridCol w="1841500">
                  <a:extLst>
                    <a:ext uri="{9D8B030D-6E8A-4147-A177-3AD203B41FA5}">
                      <a16:colId xmlns:a16="http://schemas.microsoft.com/office/drawing/2014/main" val="1814134652"/>
                    </a:ext>
                  </a:extLst>
                </a:gridCol>
                <a:gridCol w="762000">
                  <a:extLst>
                    <a:ext uri="{9D8B030D-6E8A-4147-A177-3AD203B41FA5}">
                      <a16:colId xmlns:a16="http://schemas.microsoft.com/office/drawing/2014/main" val="691434203"/>
                    </a:ext>
                  </a:extLst>
                </a:gridCol>
                <a:gridCol w="762000">
                  <a:extLst>
                    <a:ext uri="{9D8B030D-6E8A-4147-A177-3AD203B41FA5}">
                      <a16:colId xmlns:a16="http://schemas.microsoft.com/office/drawing/2014/main" val="1789318306"/>
                    </a:ext>
                  </a:extLst>
                </a:gridCol>
                <a:gridCol w="762000">
                  <a:extLst>
                    <a:ext uri="{9D8B030D-6E8A-4147-A177-3AD203B41FA5}">
                      <a16:colId xmlns:a16="http://schemas.microsoft.com/office/drawing/2014/main" val="1677227098"/>
                    </a:ext>
                  </a:extLst>
                </a:gridCol>
                <a:gridCol w="762000">
                  <a:extLst>
                    <a:ext uri="{9D8B030D-6E8A-4147-A177-3AD203B41FA5}">
                      <a16:colId xmlns:a16="http://schemas.microsoft.com/office/drawing/2014/main" val="1671368969"/>
                    </a:ext>
                  </a:extLst>
                </a:gridCol>
                <a:gridCol w="762000">
                  <a:extLst>
                    <a:ext uri="{9D8B030D-6E8A-4147-A177-3AD203B41FA5}">
                      <a16:colId xmlns:a16="http://schemas.microsoft.com/office/drawing/2014/main" val="1097743797"/>
                    </a:ext>
                  </a:extLst>
                </a:gridCol>
              </a:tblGrid>
              <a:tr h="184150">
                <a:tc>
                  <a:txBody>
                    <a:bodyPr/>
                    <a:lstStyle/>
                    <a:p>
                      <a:pPr algn="l" fontAlgn="b"/>
                      <a:r>
                        <a:rPr lang="fr-FR" sz="1100" b="1" i="0" u="none" strike="noStrike">
                          <a:solidFill>
                            <a:srgbClr val="000000"/>
                          </a:solidFill>
                          <a:effectLst/>
                          <a:latin typeface="Calibri"/>
                        </a:rPr>
                        <a:t>Biodiversité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496754"/>
                  </a:ext>
                </a:extLst>
              </a:tr>
              <a:tr h="184150">
                <a:tc>
                  <a:txBody>
                    <a:bodyPr/>
                    <a:lstStyle/>
                    <a:p>
                      <a:pPr algn="l" fontAlgn="b"/>
                      <a:r>
                        <a:rPr lang="fr-FR" sz="1100" b="0" i="0" u="none" strike="noStrike">
                          <a:solidFill>
                            <a:srgbClr val="000000"/>
                          </a:solidFill>
                          <a:effectLst/>
                          <a:latin typeface="Calibri"/>
                        </a:rPr>
                        <a:t>Vendenheim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077077"/>
                  </a:ext>
                </a:extLst>
              </a:tr>
              <a:tr h="184150">
                <a:tc>
                  <a:txBody>
                    <a:bodyPr/>
                    <a:lstStyle/>
                    <a:p>
                      <a:pPr algn="l" fontAlgn="b"/>
                      <a:r>
                        <a:rPr lang="fr-FR" sz="1100" b="0" i="0" u="none" strike="noStrike" err="1">
                          <a:solidFill>
                            <a:srgbClr val="000000"/>
                          </a:solidFill>
                          <a:effectLst/>
                          <a:latin typeface="Calibri"/>
                        </a:rPr>
                        <a:t>Bohrie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168903"/>
                  </a:ext>
                </a:extLst>
              </a:tr>
              <a:tr h="184150">
                <a:tc>
                  <a:txBody>
                    <a:bodyPr/>
                    <a:lstStyle/>
                    <a:p>
                      <a:pPr algn="l" fontAlgn="b"/>
                      <a:r>
                        <a:rPr lang="fr-FR" sz="1100" b="0" i="0" u="none" strike="noStrike" err="1">
                          <a:solidFill>
                            <a:srgbClr val="000000"/>
                          </a:solidFill>
                          <a:effectLst/>
                          <a:latin typeface="Calibri"/>
                        </a:rPr>
                        <a:t>Adelshoffen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9191793"/>
                  </a:ext>
                </a:extLst>
              </a:tr>
              <a:tr h="18415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917745"/>
                  </a:ext>
                </a:extLst>
              </a:tr>
              <a:tr h="184150">
                <a:tc>
                  <a:txBody>
                    <a:bodyPr/>
                    <a:lstStyle/>
                    <a:p>
                      <a:pPr algn="l" fontAlgn="ctr"/>
                      <a:r>
                        <a:rPr lang="fr-FR" sz="1100" b="1" i="0" u="none" strike="noStrike">
                          <a:solidFill>
                            <a:srgbClr val="000000"/>
                          </a:solidFill>
                          <a:effectLst/>
                          <a:latin typeface="Calibri"/>
                        </a:rPr>
                        <a:t>Bien être des habitants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99283585"/>
                  </a:ext>
                </a:extLst>
              </a:tr>
              <a:tr h="184150">
                <a:tc>
                  <a:txBody>
                    <a:bodyPr/>
                    <a:lstStyle/>
                    <a:p>
                      <a:pPr algn="l" fontAlgn="b"/>
                      <a:r>
                        <a:rPr lang="fr-FR" sz="1100" b="0" i="0" u="none" strike="noStrike">
                          <a:solidFill>
                            <a:srgbClr val="000000"/>
                          </a:solidFill>
                          <a:effectLst/>
                          <a:latin typeface="Calibri"/>
                        </a:rPr>
                        <a:t>Vendenheim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5929662"/>
                  </a:ext>
                </a:extLst>
              </a:tr>
              <a:tr h="184150">
                <a:tc>
                  <a:txBody>
                    <a:bodyPr/>
                    <a:lstStyle/>
                    <a:p>
                      <a:pPr algn="l" fontAlgn="b"/>
                      <a:r>
                        <a:rPr lang="fr-FR" sz="1100" b="0" i="0" u="none" strike="noStrike" err="1">
                          <a:solidFill>
                            <a:srgbClr val="000000"/>
                          </a:solidFill>
                          <a:effectLst/>
                          <a:latin typeface="Calibri"/>
                        </a:rPr>
                        <a:t>Bohrie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5727255"/>
                  </a:ext>
                </a:extLst>
              </a:tr>
              <a:tr h="184150">
                <a:tc>
                  <a:txBody>
                    <a:bodyPr/>
                    <a:lstStyle/>
                    <a:p>
                      <a:pPr algn="l" fontAlgn="b"/>
                      <a:r>
                        <a:rPr lang="fr-FR" sz="1100" b="0" i="0" u="none" strike="noStrike" err="1">
                          <a:solidFill>
                            <a:srgbClr val="000000"/>
                          </a:solidFill>
                          <a:effectLst/>
                          <a:latin typeface="Calibri"/>
                        </a:rPr>
                        <a:t>Adelshoffen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6883849"/>
                  </a:ext>
                </a:extLst>
              </a:tr>
              <a:tr h="18415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582151"/>
                  </a:ext>
                </a:extLst>
              </a:tr>
              <a:tr h="184150">
                <a:tc>
                  <a:txBody>
                    <a:bodyPr/>
                    <a:lstStyle/>
                    <a:p>
                      <a:pPr algn="l" fontAlgn="ctr"/>
                      <a:r>
                        <a:rPr lang="fr-FR" sz="1100" b="1" i="0" u="none" strike="noStrike">
                          <a:solidFill>
                            <a:srgbClr val="000000"/>
                          </a:solidFill>
                          <a:effectLst/>
                          <a:latin typeface="Calibri"/>
                        </a:rPr>
                        <a:t>Verdissement des villes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443418517"/>
                  </a:ext>
                </a:extLst>
              </a:tr>
              <a:tr h="184150">
                <a:tc>
                  <a:txBody>
                    <a:bodyPr/>
                    <a:lstStyle/>
                    <a:p>
                      <a:pPr algn="l" fontAlgn="b"/>
                      <a:r>
                        <a:rPr lang="fr-FR" sz="1100" b="0" i="0" u="none" strike="noStrike">
                          <a:solidFill>
                            <a:srgbClr val="000000"/>
                          </a:solidFill>
                          <a:effectLst/>
                          <a:latin typeface="Calibri"/>
                        </a:rPr>
                        <a:t>Vendenheim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3606400"/>
                  </a:ext>
                </a:extLst>
              </a:tr>
              <a:tr h="184150">
                <a:tc>
                  <a:txBody>
                    <a:bodyPr/>
                    <a:lstStyle/>
                    <a:p>
                      <a:pPr algn="l" fontAlgn="b"/>
                      <a:r>
                        <a:rPr lang="fr-FR" sz="1100" b="0" i="0" u="none" strike="noStrike" err="1">
                          <a:solidFill>
                            <a:srgbClr val="000000"/>
                          </a:solidFill>
                          <a:effectLst/>
                          <a:latin typeface="Calibri"/>
                        </a:rPr>
                        <a:t>Bohrie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6631294"/>
                  </a:ext>
                </a:extLst>
              </a:tr>
              <a:tr h="184150">
                <a:tc>
                  <a:txBody>
                    <a:bodyPr/>
                    <a:lstStyle/>
                    <a:p>
                      <a:pPr algn="l" fontAlgn="b"/>
                      <a:r>
                        <a:rPr lang="fr-FR" sz="1100" b="0" i="0" u="none" strike="noStrike" err="1">
                          <a:solidFill>
                            <a:srgbClr val="000000"/>
                          </a:solidFill>
                          <a:effectLst/>
                          <a:latin typeface="Calibri"/>
                        </a:rPr>
                        <a:t>Adelshoffen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5960469"/>
                  </a:ext>
                </a:extLst>
              </a:tr>
              <a:tr h="18415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72258"/>
                  </a:ext>
                </a:extLst>
              </a:tr>
              <a:tr h="184150">
                <a:tc>
                  <a:txBody>
                    <a:bodyPr/>
                    <a:lstStyle/>
                    <a:p>
                      <a:pPr algn="l" fontAlgn="ctr"/>
                      <a:r>
                        <a:rPr lang="fr-FR" sz="1100" b="1" i="0" u="none" strike="noStrike">
                          <a:solidFill>
                            <a:srgbClr val="000000"/>
                          </a:solidFill>
                          <a:effectLst/>
                          <a:latin typeface="Calibri"/>
                        </a:rPr>
                        <a:t>Baisse de la température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599205085"/>
                  </a:ext>
                </a:extLst>
              </a:tr>
              <a:tr h="184150">
                <a:tc>
                  <a:txBody>
                    <a:bodyPr/>
                    <a:lstStyle/>
                    <a:p>
                      <a:pPr algn="l" fontAlgn="b"/>
                      <a:r>
                        <a:rPr lang="fr-FR" sz="1100" b="0" i="0" u="none" strike="noStrike">
                          <a:solidFill>
                            <a:srgbClr val="000000"/>
                          </a:solidFill>
                          <a:effectLst/>
                          <a:latin typeface="Calibri"/>
                        </a:rPr>
                        <a:t>Vendenheim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114427"/>
                  </a:ext>
                </a:extLst>
              </a:tr>
              <a:tr h="184150">
                <a:tc>
                  <a:txBody>
                    <a:bodyPr/>
                    <a:lstStyle/>
                    <a:p>
                      <a:pPr algn="l" fontAlgn="b"/>
                      <a:r>
                        <a:rPr lang="fr-FR" sz="1100" b="0" i="0" u="none" strike="noStrike" err="1">
                          <a:solidFill>
                            <a:srgbClr val="000000"/>
                          </a:solidFill>
                          <a:effectLst/>
                          <a:latin typeface="Calibri"/>
                        </a:rPr>
                        <a:t>Bohrie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5486771"/>
                  </a:ext>
                </a:extLst>
              </a:tr>
              <a:tr h="184150">
                <a:tc>
                  <a:txBody>
                    <a:bodyPr/>
                    <a:lstStyle/>
                    <a:p>
                      <a:pPr algn="l" fontAlgn="b"/>
                      <a:r>
                        <a:rPr lang="fr-FR" sz="1100" b="0" i="0" u="none" strike="noStrike" err="1">
                          <a:solidFill>
                            <a:srgbClr val="000000"/>
                          </a:solidFill>
                          <a:effectLst/>
                          <a:latin typeface="Calibri"/>
                        </a:rPr>
                        <a:t>Adelshoffen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68166"/>
                  </a:ext>
                </a:extLst>
              </a:tr>
              <a:tr h="18415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872845"/>
                  </a:ext>
                </a:extLst>
              </a:tr>
              <a:tr h="184150">
                <a:tc>
                  <a:txBody>
                    <a:bodyPr/>
                    <a:lstStyle/>
                    <a:p>
                      <a:pPr algn="l" fontAlgn="ctr"/>
                      <a:r>
                        <a:rPr lang="fr-FR" sz="1100" b="1" i="0" u="none" strike="noStrike">
                          <a:solidFill>
                            <a:srgbClr val="000000"/>
                          </a:solidFill>
                          <a:effectLst/>
                          <a:latin typeface="Calibri"/>
                        </a:rPr>
                        <a:t>Embellit mon quartier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21458148"/>
                  </a:ext>
                </a:extLst>
              </a:tr>
              <a:tr h="184150">
                <a:tc>
                  <a:txBody>
                    <a:bodyPr/>
                    <a:lstStyle/>
                    <a:p>
                      <a:pPr algn="l" fontAlgn="b"/>
                      <a:r>
                        <a:rPr lang="fr-FR" sz="1100" b="0" i="0" u="none" strike="noStrike">
                          <a:solidFill>
                            <a:srgbClr val="000000"/>
                          </a:solidFill>
                          <a:effectLst/>
                          <a:latin typeface="Calibri"/>
                        </a:rPr>
                        <a:t>Vendenheim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624036"/>
                  </a:ext>
                </a:extLst>
              </a:tr>
              <a:tr h="184150">
                <a:tc>
                  <a:txBody>
                    <a:bodyPr/>
                    <a:lstStyle/>
                    <a:p>
                      <a:pPr algn="l" fontAlgn="b"/>
                      <a:r>
                        <a:rPr lang="fr-FR" sz="1100" b="0" i="0" u="none" strike="noStrike" err="1">
                          <a:solidFill>
                            <a:srgbClr val="000000"/>
                          </a:solidFill>
                          <a:effectLst/>
                          <a:latin typeface="Calibri"/>
                        </a:rPr>
                        <a:t>Bohrie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133628"/>
                  </a:ext>
                </a:extLst>
              </a:tr>
              <a:tr h="184150">
                <a:tc>
                  <a:txBody>
                    <a:bodyPr/>
                    <a:lstStyle/>
                    <a:p>
                      <a:pPr algn="l" fontAlgn="b"/>
                      <a:r>
                        <a:rPr lang="fr-FR" sz="1100" b="0" i="0" u="none" strike="noStrike" err="1">
                          <a:solidFill>
                            <a:srgbClr val="000000"/>
                          </a:solidFill>
                          <a:effectLst/>
                          <a:latin typeface="Calibri"/>
                        </a:rPr>
                        <a:t>Adelshoffen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932411"/>
                  </a:ext>
                </a:extLst>
              </a:tr>
            </a:tbl>
          </a:graphicData>
        </a:graphic>
      </p:graphicFrame>
      <p:sp>
        <p:nvSpPr>
          <p:cNvPr id="7" name="ZoneTexte 6">
            <a:extLst>
              <a:ext uri="{FF2B5EF4-FFF2-40B4-BE49-F238E27FC236}">
                <a16:creationId xmlns:a16="http://schemas.microsoft.com/office/drawing/2014/main" id="{074B57AB-2CF6-90CB-6033-8965B52C84EF}"/>
              </a:ext>
            </a:extLst>
          </p:cNvPr>
          <p:cNvSpPr txBox="1"/>
          <p:nvPr/>
        </p:nvSpPr>
        <p:spPr>
          <a:xfrm>
            <a:off x="6185070" y="4565820"/>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a:cs typeface="Segoe UI"/>
              </a:rPr>
              <a:t>"De mon point de vue, faire baisser la T° des villes c’est important" (N=143) = </a:t>
            </a:r>
            <a:r>
              <a:rPr lang="fr-FR" sz="1100">
                <a:solidFill>
                  <a:srgbClr val="C00000"/>
                </a:solidFill>
                <a:cs typeface="Segoe UI"/>
              </a:rPr>
              <a:t>85% répondent "Tout à fait"​</a:t>
            </a:r>
            <a:endParaRPr lang="fr-FR" sz="1400"/>
          </a:p>
        </p:txBody>
      </p:sp>
      <p:sp>
        <p:nvSpPr>
          <p:cNvPr id="8" name="ZoneTexte 7">
            <a:extLst>
              <a:ext uri="{FF2B5EF4-FFF2-40B4-BE49-F238E27FC236}">
                <a16:creationId xmlns:a16="http://schemas.microsoft.com/office/drawing/2014/main" id="{5BA9F053-BAF7-E719-F8B2-0926DFCE7A56}"/>
              </a:ext>
            </a:extLst>
          </p:cNvPr>
          <p:cNvSpPr txBox="1"/>
          <p:nvPr/>
        </p:nvSpPr>
        <p:spPr>
          <a:xfrm>
            <a:off x="6185070" y="2653671"/>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a:t>"De mon point de vue, favoriser le bien-être des habitants autour de leur lieu de vie est important" (N=143) = </a:t>
            </a:r>
            <a:r>
              <a:rPr lang="fr-FR" sz="1100">
                <a:solidFill>
                  <a:srgbClr val="C00000"/>
                </a:solidFill>
              </a:rPr>
              <a:t>80% répondent "Tout à fait"</a:t>
            </a:r>
            <a:r>
              <a:rPr lang="fr-FR" sz="1100">
                <a:solidFill>
                  <a:srgbClr val="C00000"/>
                </a:solidFill>
                <a:ea typeface="Calibri"/>
                <a:cs typeface="Calibri"/>
              </a:rPr>
              <a:t>​</a:t>
            </a:r>
            <a:endParaRPr lang="fr-FR" sz="1400">
              <a:ea typeface="Calibri"/>
              <a:cs typeface="Calibri"/>
            </a:endParaRPr>
          </a:p>
        </p:txBody>
      </p:sp>
      <p:sp>
        <p:nvSpPr>
          <p:cNvPr id="9" name="ZoneTexte 8">
            <a:extLst>
              <a:ext uri="{FF2B5EF4-FFF2-40B4-BE49-F238E27FC236}">
                <a16:creationId xmlns:a16="http://schemas.microsoft.com/office/drawing/2014/main" id="{AB65C907-A71E-A306-13A8-B5454D826DF3}"/>
              </a:ext>
            </a:extLst>
          </p:cNvPr>
          <p:cNvSpPr txBox="1"/>
          <p:nvPr/>
        </p:nvSpPr>
        <p:spPr>
          <a:xfrm>
            <a:off x="6215713" y="3646517"/>
            <a:ext cx="274320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100"/>
              <a:t>"De mon point de vue, le verdissement des villes est important" (N=143) = </a:t>
            </a:r>
            <a:r>
              <a:rPr lang="fr-FR" sz="1100">
                <a:solidFill>
                  <a:srgbClr val="C00000"/>
                </a:solidFill>
              </a:rPr>
              <a:t>83% des enquêtés disent "Tout à fait"</a:t>
            </a:r>
            <a:r>
              <a:rPr lang="fr-FR" sz="1100">
                <a:solidFill>
                  <a:srgbClr val="C00000"/>
                </a:solidFill>
                <a:ea typeface="Calibri"/>
                <a:cs typeface="Calibri"/>
              </a:rPr>
              <a:t>​</a:t>
            </a:r>
            <a:endParaRPr lang="fr-FR" sz="140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7642" y="193471"/>
            <a:ext cx="2271264" cy="172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334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L’efficacité</a:t>
            </a:r>
          </a:p>
        </p:txBody>
      </p:sp>
      <p:sp>
        <p:nvSpPr>
          <p:cNvPr id="3" name="Espace réservé du texte 2"/>
          <p:cNvSpPr>
            <a:spLocks noGrp="1"/>
          </p:cNvSpPr>
          <p:nvPr>
            <p:ph type="body" idx="1"/>
          </p:nvPr>
        </p:nvSpPr>
        <p:spPr>
          <a:xfrm>
            <a:off x="964708" y="2352773"/>
            <a:ext cx="7260129" cy="4006733"/>
          </a:xfrm>
        </p:spPr>
        <p:txBody>
          <a:bodyPr vert="horz" lIns="91440" tIns="45720" rIns="91440" bIns="45720" rtlCol="0" anchor="t">
            <a:normAutofit/>
          </a:bodyPr>
          <a:lstStyle/>
          <a:p>
            <a:r>
              <a:rPr lang="fr-FR" sz="1800">
                <a:cs typeface="Calibri"/>
              </a:rPr>
              <a:t>A la question : "Pour moi, ces aménagements …." (N=143)</a:t>
            </a:r>
            <a:endParaRPr lang="fr-FR" sz="1800"/>
          </a:p>
        </p:txBody>
      </p:sp>
      <p:sp>
        <p:nvSpPr>
          <p:cNvPr id="4" name="Sous-titre 3"/>
          <p:cNvSpPr>
            <a:spLocks noGrp="1"/>
          </p:cNvSpPr>
          <p:nvPr>
            <p:ph type="subTitle" idx="10"/>
          </p:nvPr>
        </p:nvSpPr>
        <p:spPr/>
        <p:txBody>
          <a:bodyPr vert="horz" lIns="91440" tIns="45720" rIns="91440" bIns="45720" rtlCol="0" anchor="t">
            <a:normAutofit/>
          </a:bodyPr>
          <a:lstStyle/>
          <a:p>
            <a:r>
              <a:rPr lang="fr-FR">
                <a:cs typeface="Calibri"/>
              </a:rPr>
              <a:t>Face à un risque particulier ...</a:t>
            </a:r>
            <a:endParaRPr lang="fr-FR"/>
          </a:p>
        </p:txBody>
      </p:sp>
      <p:graphicFrame>
        <p:nvGraphicFramePr>
          <p:cNvPr id="5" name="Tableau 4">
            <a:extLst>
              <a:ext uri="{FF2B5EF4-FFF2-40B4-BE49-F238E27FC236}">
                <a16:creationId xmlns:a16="http://schemas.microsoft.com/office/drawing/2014/main" id="{465D28A1-6674-BCBF-B108-660BF7B70765}"/>
              </a:ext>
            </a:extLst>
          </p:cNvPr>
          <p:cNvGraphicFramePr>
            <a:graphicFrameLocks noGrp="1"/>
          </p:cNvGraphicFramePr>
          <p:nvPr>
            <p:extLst>
              <p:ext uri="{D42A27DB-BD31-4B8C-83A1-F6EECF244321}">
                <p14:modId xmlns:p14="http://schemas.microsoft.com/office/powerpoint/2010/main" val="2815046858"/>
              </p:ext>
            </p:extLst>
          </p:nvPr>
        </p:nvGraphicFramePr>
        <p:xfrm>
          <a:off x="1767371" y="2938688"/>
          <a:ext cx="5651500" cy="2025650"/>
        </p:xfrm>
        <a:graphic>
          <a:graphicData uri="http://schemas.openxmlformats.org/drawingml/2006/table">
            <a:tbl>
              <a:tblPr firstRow="1" bandRow="1">
                <a:tableStyleId>{5C22544A-7EE6-4342-B048-85BDC9FD1C3A}</a:tableStyleId>
              </a:tblPr>
              <a:tblGrid>
                <a:gridCol w="1841500">
                  <a:extLst>
                    <a:ext uri="{9D8B030D-6E8A-4147-A177-3AD203B41FA5}">
                      <a16:colId xmlns:a16="http://schemas.microsoft.com/office/drawing/2014/main" val="5833352"/>
                    </a:ext>
                  </a:extLst>
                </a:gridCol>
                <a:gridCol w="762000">
                  <a:extLst>
                    <a:ext uri="{9D8B030D-6E8A-4147-A177-3AD203B41FA5}">
                      <a16:colId xmlns:a16="http://schemas.microsoft.com/office/drawing/2014/main" val="1035554281"/>
                    </a:ext>
                  </a:extLst>
                </a:gridCol>
                <a:gridCol w="762000">
                  <a:extLst>
                    <a:ext uri="{9D8B030D-6E8A-4147-A177-3AD203B41FA5}">
                      <a16:colId xmlns:a16="http://schemas.microsoft.com/office/drawing/2014/main" val="29056933"/>
                    </a:ext>
                  </a:extLst>
                </a:gridCol>
                <a:gridCol w="762000">
                  <a:extLst>
                    <a:ext uri="{9D8B030D-6E8A-4147-A177-3AD203B41FA5}">
                      <a16:colId xmlns:a16="http://schemas.microsoft.com/office/drawing/2014/main" val="4068919449"/>
                    </a:ext>
                  </a:extLst>
                </a:gridCol>
                <a:gridCol w="762000">
                  <a:extLst>
                    <a:ext uri="{9D8B030D-6E8A-4147-A177-3AD203B41FA5}">
                      <a16:colId xmlns:a16="http://schemas.microsoft.com/office/drawing/2014/main" val="3525585702"/>
                    </a:ext>
                  </a:extLst>
                </a:gridCol>
                <a:gridCol w="762000">
                  <a:extLst>
                    <a:ext uri="{9D8B030D-6E8A-4147-A177-3AD203B41FA5}">
                      <a16:colId xmlns:a16="http://schemas.microsoft.com/office/drawing/2014/main" val="2857100122"/>
                    </a:ext>
                  </a:extLst>
                </a:gridCol>
              </a:tblGrid>
              <a:tr h="368300">
                <a:tc>
                  <a:txBody>
                    <a:bodyPr/>
                    <a:lstStyle/>
                    <a:p>
                      <a:pPr algn="l" fontAlgn="ctr"/>
                      <a:r>
                        <a:rPr lang="fr-FR" sz="1100" b="1" i="0" u="none" strike="noStrike">
                          <a:solidFill>
                            <a:srgbClr val="000000"/>
                          </a:solidFill>
                          <a:effectLst/>
                          <a:latin typeface="Calibri"/>
                        </a:rPr>
                        <a:t>Me protège face au risque d'inondation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1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1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100" b="0" i="0" u="none" strike="noStrike">
                          <a:solidFill>
                            <a:srgbClr val="000000"/>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100" b="0" i="0" u="none" strike="noStrike">
                          <a:solidFill>
                            <a:srgbClr val="000000"/>
                          </a:solidFill>
                          <a:effectLst/>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1100" b="0" i="0" u="none" strike="noStrike">
                          <a:solidFill>
                            <a:srgbClr val="000000"/>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583912"/>
                  </a:ext>
                </a:extLst>
              </a:tr>
              <a:tr h="184150">
                <a:tc>
                  <a:txBody>
                    <a:bodyPr/>
                    <a:lstStyle/>
                    <a:p>
                      <a:pPr algn="l" fontAlgn="b"/>
                      <a:r>
                        <a:rPr lang="fr-FR" sz="1100" b="0" i="0" u="none" strike="noStrike">
                          <a:solidFill>
                            <a:srgbClr val="000000"/>
                          </a:solidFill>
                          <a:effectLst/>
                          <a:latin typeface="Calibri"/>
                        </a:rPr>
                        <a:t>Vendenheim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5145437"/>
                  </a:ext>
                </a:extLst>
              </a:tr>
              <a:tr h="184150">
                <a:tc>
                  <a:txBody>
                    <a:bodyPr/>
                    <a:lstStyle/>
                    <a:p>
                      <a:pPr algn="l" fontAlgn="b"/>
                      <a:r>
                        <a:rPr lang="fr-FR" sz="1100" b="0" i="0" u="none" strike="noStrike" err="1">
                          <a:solidFill>
                            <a:srgbClr val="000000"/>
                          </a:solidFill>
                          <a:effectLst/>
                          <a:latin typeface="Calibri"/>
                        </a:rPr>
                        <a:t>Bohrie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3686"/>
                  </a:ext>
                </a:extLst>
              </a:tr>
              <a:tr h="184150">
                <a:tc>
                  <a:txBody>
                    <a:bodyPr/>
                    <a:lstStyle/>
                    <a:p>
                      <a:pPr algn="l" fontAlgn="b"/>
                      <a:r>
                        <a:rPr lang="fr-FR" sz="1100" b="0" i="0" u="none" strike="noStrike" err="1">
                          <a:solidFill>
                            <a:srgbClr val="000000"/>
                          </a:solidFill>
                          <a:effectLst/>
                          <a:latin typeface="Calibri"/>
                        </a:rPr>
                        <a:t>Adelshoffen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634606"/>
                  </a:ext>
                </a:extLst>
              </a:tr>
              <a:tr h="184150">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371051"/>
                  </a:ext>
                </a:extLst>
              </a:tr>
              <a:tr h="368300">
                <a:tc>
                  <a:txBody>
                    <a:bodyPr/>
                    <a:lstStyle/>
                    <a:p>
                      <a:pPr algn="l" fontAlgn="ctr"/>
                      <a:r>
                        <a:rPr lang="fr-FR" sz="1100" b="1" i="0" u="none" strike="noStrike">
                          <a:solidFill>
                            <a:srgbClr val="000000"/>
                          </a:solidFill>
                          <a:effectLst/>
                          <a:latin typeface="Calibri"/>
                        </a:rPr>
                        <a:t>Favorise l'infiltration des eaux de pluie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fr-FR" sz="1100" b="0" i="0" u="none" strike="noStrike">
                          <a:solidFill>
                            <a:srgbClr val="000000"/>
                          </a:solidFill>
                          <a:effectLst/>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52473090"/>
                  </a:ext>
                </a:extLst>
              </a:tr>
              <a:tr h="184150">
                <a:tc>
                  <a:txBody>
                    <a:bodyPr/>
                    <a:lstStyle/>
                    <a:p>
                      <a:pPr algn="l" fontAlgn="b"/>
                      <a:r>
                        <a:rPr lang="fr-FR" sz="1100" b="0" i="0" u="none" strike="noStrike">
                          <a:solidFill>
                            <a:srgbClr val="000000"/>
                          </a:solidFill>
                          <a:effectLst/>
                          <a:latin typeface="Calibri"/>
                        </a:rPr>
                        <a:t>Vendenheim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298814"/>
                  </a:ext>
                </a:extLst>
              </a:tr>
              <a:tr h="184150">
                <a:tc>
                  <a:txBody>
                    <a:bodyPr/>
                    <a:lstStyle/>
                    <a:p>
                      <a:pPr algn="l" fontAlgn="b"/>
                      <a:r>
                        <a:rPr lang="fr-FR" sz="1100" b="0" i="0" u="none" strike="noStrike" err="1">
                          <a:solidFill>
                            <a:srgbClr val="000000"/>
                          </a:solidFill>
                          <a:effectLst/>
                          <a:latin typeface="Calibri"/>
                        </a:rPr>
                        <a:t>Bohrie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0853416"/>
                  </a:ext>
                </a:extLst>
              </a:tr>
              <a:tr h="184150">
                <a:tc>
                  <a:txBody>
                    <a:bodyPr/>
                    <a:lstStyle/>
                    <a:p>
                      <a:pPr algn="l" fontAlgn="b"/>
                      <a:r>
                        <a:rPr lang="fr-FR" sz="1100" b="0" i="0" u="none" strike="noStrike" err="1">
                          <a:solidFill>
                            <a:srgbClr val="000000"/>
                          </a:solidFill>
                          <a:effectLst/>
                          <a:latin typeface="Calibri"/>
                        </a:rPr>
                        <a:t>Adelshoffen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1" i="0" u="none" strike="noStrike">
                          <a:solidFill>
                            <a:srgbClr val="000000"/>
                          </a:solidFill>
                          <a:effectLst/>
                          <a:latin typeface="Calibri"/>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100" b="0" i="0" u="none" strike="noStrike">
                          <a:solidFill>
                            <a:srgbClr val="000000"/>
                          </a:solidFill>
                          <a:effectLst/>
                          <a:latin typeface="Calibri"/>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04774"/>
                  </a:ext>
                </a:extLst>
              </a:tr>
            </a:tbl>
          </a:graphicData>
        </a:graphic>
      </p:graphicFrame>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4309" y="184784"/>
            <a:ext cx="25209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60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A763-F17E-EB61-3A1E-6283B0F9AE60}"/>
            </a:ext>
          </a:extLst>
        </p:cNvPr>
        <p:cNvGrpSpPr/>
        <p:nvPr/>
      </p:nvGrpSpPr>
      <p:grpSpPr>
        <a:xfrm>
          <a:off x="0" y="0"/>
          <a:ext cx="0" cy="0"/>
          <a:chOff x="0" y="0"/>
          <a:chExt cx="0" cy="0"/>
        </a:xfrm>
      </p:grpSpPr>
      <p:grpSp>
        <p:nvGrpSpPr>
          <p:cNvPr id="4" name="Groupe 3">
            <a:extLst>
              <a:ext uri="{FF2B5EF4-FFF2-40B4-BE49-F238E27FC236}">
                <a16:creationId xmlns:a16="http://schemas.microsoft.com/office/drawing/2014/main" id="{0E469E98-10C6-708F-0E10-D0772544F6A8}"/>
              </a:ext>
            </a:extLst>
          </p:cNvPr>
          <p:cNvGrpSpPr/>
          <p:nvPr/>
        </p:nvGrpSpPr>
        <p:grpSpPr>
          <a:xfrm>
            <a:off x="381932" y="1799793"/>
            <a:ext cx="3682954" cy="4113283"/>
            <a:chOff x="0" y="326004"/>
            <a:chExt cx="2786932" cy="3024742"/>
          </a:xfrm>
        </p:grpSpPr>
        <p:pic>
          <p:nvPicPr>
            <p:cNvPr id="8" name="Image 7">
              <a:extLst>
                <a:ext uri="{FF2B5EF4-FFF2-40B4-BE49-F238E27FC236}">
                  <a16:creationId xmlns:a16="http://schemas.microsoft.com/office/drawing/2014/main" id="{90766E15-98ED-3827-9D52-CC792780398B}"/>
                </a:ext>
              </a:extLst>
            </p:cNvPr>
            <p:cNvPicPr>
              <a:picLocks noChangeAspect="1"/>
            </p:cNvPicPr>
            <p:nvPr/>
          </p:nvPicPr>
          <p:blipFill rotWithShape="1">
            <a:blip r:embed="rId3">
              <a:extLst>
                <a:ext uri="{28A0092B-C50C-407E-A947-70E740481C1C}">
                  <a14:useLocalDpi xmlns:a14="http://schemas.microsoft.com/office/drawing/2010/main" val="0"/>
                </a:ext>
              </a:extLst>
            </a:blip>
            <a:srcRect b="1115"/>
            <a:stretch/>
          </p:blipFill>
          <p:spPr bwMode="auto">
            <a:xfrm>
              <a:off x="0" y="326004"/>
              <a:ext cx="2786932" cy="2810786"/>
            </a:xfrm>
            <a:prstGeom prst="rect">
              <a:avLst/>
            </a:prstGeom>
            <a:noFill/>
            <a:ln>
              <a:noFill/>
            </a:ln>
            <a:extLst>
              <a:ext uri="{53640926-AAD7-44D8-BBD7-CCE9431645EC}">
                <a14:shadowObscured xmlns:a14="http://schemas.microsoft.com/office/drawing/2010/main"/>
              </a:ext>
            </a:extLst>
          </p:spPr>
        </p:pic>
        <p:sp>
          <p:nvSpPr>
            <p:cNvPr id="9" name="Zone de texte 2">
              <a:extLst>
                <a:ext uri="{FF2B5EF4-FFF2-40B4-BE49-F238E27FC236}">
                  <a16:creationId xmlns:a16="http://schemas.microsoft.com/office/drawing/2014/main" id="{7339D34E-B242-38BE-F592-82433B3FCD2F}"/>
                </a:ext>
              </a:extLst>
            </p:cNvPr>
            <p:cNvSpPr txBox="1">
              <a:spLocks noChangeArrowheads="1"/>
            </p:cNvSpPr>
            <p:nvPr/>
          </p:nvSpPr>
          <p:spPr bwMode="auto">
            <a:xfrm>
              <a:off x="0" y="3084377"/>
              <a:ext cx="2476831" cy="266369"/>
            </a:xfrm>
            <a:prstGeom prst="rect">
              <a:avLst/>
            </a:prstGeom>
            <a:noFill/>
            <a:ln w="9525">
              <a:noFill/>
              <a:miter lim="800000"/>
              <a:headEnd/>
              <a:tailEnd/>
            </a:ln>
          </p:spPr>
          <p:txBody>
            <a:bodyPr rot="0" vert="horz" wrap="square" lIns="68580" tIns="34290" rIns="68580" bIns="34290" anchor="t" anchorCtr="0">
              <a:noAutofit/>
            </a:bodyPr>
            <a:lstStyle/>
            <a:p>
              <a:pPr>
                <a:lnSpc>
                  <a:spcPct val="115000"/>
                </a:lnSpc>
                <a:spcAft>
                  <a:spcPts val="750"/>
                </a:spcAft>
              </a:pPr>
              <a:r>
                <a:rPr lang="fr-FR" sz="1050" b="1" dirty="0">
                  <a:latin typeface="Calibri" panose="020F0502020204030204" pitchFamily="34" charset="0"/>
                  <a:ea typeface="Calibri" panose="020F0502020204030204" pitchFamily="34" charset="0"/>
                  <a:cs typeface="Times New Roman" panose="02020603050405020304" pitchFamily="18" charset="0"/>
                </a:rPr>
                <a:t> Cohen-</a:t>
              </a:r>
              <a:r>
                <a:rPr lang="fr-FR" sz="1050" b="1" dirty="0" err="1">
                  <a:latin typeface="Calibri" panose="020F0502020204030204" pitchFamily="34" charset="0"/>
                  <a:ea typeface="Calibri" panose="020F0502020204030204" pitchFamily="34" charset="0"/>
                  <a:cs typeface="Times New Roman" panose="02020603050405020304" pitchFamily="18" charset="0"/>
                </a:rPr>
                <a:t>Shacham</a:t>
              </a:r>
              <a:r>
                <a:rPr lang="fr-FR" sz="1050" b="1" dirty="0">
                  <a:latin typeface="Calibri" panose="020F0502020204030204" pitchFamily="34" charset="0"/>
                  <a:ea typeface="Calibri" panose="020F0502020204030204" pitchFamily="34" charset="0"/>
                  <a:cs typeface="Times New Roman" panose="02020603050405020304" pitchFamily="18" charset="0"/>
                </a:rPr>
                <a:t> et al., 2016</a:t>
              </a:r>
              <a:endParaRPr lang="x-none" sz="15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ZoneTexte 10">
            <a:extLst>
              <a:ext uri="{FF2B5EF4-FFF2-40B4-BE49-F238E27FC236}">
                <a16:creationId xmlns:a16="http://schemas.microsoft.com/office/drawing/2014/main" id="{D7C8D43E-6632-0E8A-400B-61A55DA4CA78}"/>
              </a:ext>
            </a:extLst>
          </p:cNvPr>
          <p:cNvSpPr txBox="1"/>
          <p:nvPr/>
        </p:nvSpPr>
        <p:spPr>
          <a:xfrm>
            <a:off x="4072625" y="4564114"/>
            <a:ext cx="4897204" cy="1815882"/>
          </a:xfrm>
          <a:prstGeom prst="rect">
            <a:avLst/>
          </a:prstGeom>
          <a:noFill/>
        </p:spPr>
        <p:txBody>
          <a:bodyPr wrap="square">
            <a:spAutoFit/>
          </a:bodyPr>
          <a:lstStyle/>
          <a:p>
            <a:pPr algn="just"/>
            <a:r>
              <a:rPr lang="fr-FR" sz="1600" dirty="0">
                <a:solidFill>
                  <a:srgbClr val="202124"/>
                </a:solidFill>
                <a:latin typeface="Times New Roman" panose="02020603050405020304" pitchFamily="18" charset="0"/>
                <a:cs typeface="Times New Roman" panose="02020603050405020304" pitchFamily="18" charset="0"/>
              </a:rPr>
              <a:t>Les </a:t>
            </a:r>
            <a:r>
              <a:rPr lang="fr-FR" sz="1600" b="1" dirty="0">
                <a:solidFill>
                  <a:srgbClr val="202124"/>
                </a:solidFill>
                <a:latin typeface="Times New Roman" panose="02020603050405020304" pitchFamily="18" charset="0"/>
                <a:cs typeface="Times New Roman" panose="02020603050405020304" pitchFamily="18" charset="0"/>
              </a:rPr>
              <a:t>solutions fondées sur la nature </a:t>
            </a:r>
            <a:r>
              <a:rPr lang="fr-FR" sz="1600" dirty="0">
                <a:solidFill>
                  <a:srgbClr val="202124"/>
                </a:solidFill>
                <a:latin typeface="Times New Roman" panose="02020603050405020304" pitchFamily="18" charset="0"/>
                <a:cs typeface="Times New Roman" panose="02020603050405020304" pitchFamily="18" charset="0"/>
              </a:rPr>
              <a:t>sont</a:t>
            </a:r>
            <a:br>
              <a:rPr lang="fr-FR" sz="1600" dirty="0">
                <a:latin typeface="Verdana" panose="020B0604030504040204" pitchFamily="34" charset="0"/>
              </a:rPr>
            </a:br>
            <a:r>
              <a:rPr lang="fr-FR" sz="1600" dirty="0">
                <a:solidFill>
                  <a:srgbClr val="202124"/>
                </a:solidFill>
                <a:latin typeface="Times New Roman" panose="02020603050405020304" pitchFamily="18" charset="0"/>
                <a:cs typeface="Times New Roman" panose="02020603050405020304" pitchFamily="18" charset="0"/>
              </a:rPr>
              <a:t>« des actions visant à protéger, gérer de manière durable et restaurer des écosystèmes naturels ou modifiés, pour relever directement les </a:t>
            </a:r>
            <a:r>
              <a:rPr lang="fr-FR" sz="1600" b="1" dirty="0">
                <a:solidFill>
                  <a:srgbClr val="202124"/>
                </a:solidFill>
                <a:latin typeface="Times New Roman" panose="02020603050405020304" pitchFamily="18" charset="0"/>
                <a:cs typeface="Times New Roman" panose="02020603050405020304" pitchFamily="18" charset="0"/>
              </a:rPr>
              <a:t>enjeux de société </a:t>
            </a:r>
            <a:r>
              <a:rPr lang="fr-FR" sz="1600" dirty="0">
                <a:solidFill>
                  <a:srgbClr val="202124"/>
                </a:solidFill>
                <a:latin typeface="Times New Roman" panose="02020603050405020304" pitchFamily="18" charset="0"/>
                <a:cs typeface="Times New Roman" panose="02020603050405020304" pitchFamily="18" charset="0"/>
              </a:rPr>
              <a:t>de manière efficace et adaptative tout en assurant le </a:t>
            </a:r>
            <a:r>
              <a:rPr lang="fr-FR" sz="1600" b="1" dirty="0">
                <a:solidFill>
                  <a:srgbClr val="202124"/>
                </a:solidFill>
                <a:latin typeface="Times New Roman" panose="02020603050405020304" pitchFamily="18" charset="0"/>
                <a:cs typeface="Times New Roman" panose="02020603050405020304" pitchFamily="18" charset="0"/>
              </a:rPr>
              <a:t>bien-être humain </a:t>
            </a:r>
            <a:r>
              <a:rPr lang="fr-FR" sz="1600" dirty="0">
                <a:solidFill>
                  <a:srgbClr val="202124"/>
                </a:solidFill>
                <a:latin typeface="Times New Roman" panose="02020603050405020304" pitchFamily="18" charset="0"/>
                <a:cs typeface="Times New Roman" panose="02020603050405020304" pitchFamily="18" charset="0"/>
              </a:rPr>
              <a:t>et des </a:t>
            </a:r>
            <a:r>
              <a:rPr lang="fr-FR" sz="1600" b="1" dirty="0">
                <a:solidFill>
                  <a:srgbClr val="202124"/>
                </a:solidFill>
                <a:latin typeface="Times New Roman" panose="02020603050405020304" pitchFamily="18" charset="0"/>
                <a:cs typeface="Times New Roman" panose="02020603050405020304" pitchFamily="18" charset="0"/>
              </a:rPr>
              <a:t>avantages pour la biodiversité</a:t>
            </a:r>
            <a:r>
              <a:rPr lang="fr-FR" sz="1600" dirty="0">
                <a:solidFill>
                  <a:srgbClr val="202124"/>
                </a:solidFill>
                <a:latin typeface="Times New Roman" panose="02020603050405020304" pitchFamily="18" charset="0"/>
                <a:cs typeface="Times New Roman" panose="02020603050405020304" pitchFamily="18" charset="0"/>
              </a:rPr>
              <a:t> » </a:t>
            </a:r>
            <a:endParaRPr lang="en-US" sz="1600" dirty="0">
              <a:latin typeface="Times"/>
              <a:ea typeface="Calibri" panose="020F0502020204030204" pitchFamily="34" charset="0"/>
              <a:cs typeface="Cambria" panose="02040503050406030204" pitchFamily="18" charset="0"/>
            </a:endParaRPr>
          </a:p>
          <a:p>
            <a:pPr algn="r"/>
            <a:r>
              <a:rPr lang="en-US" sz="1600" dirty="0">
                <a:latin typeface="Times"/>
                <a:ea typeface="Calibri" panose="020F0502020204030204" pitchFamily="34" charset="0"/>
                <a:cs typeface="Cambria" panose="02040503050406030204" pitchFamily="18" charset="0"/>
              </a:rPr>
              <a:t>IUCN, Cohen-</a:t>
            </a:r>
            <a:r>
              <a:rPr lang="en-US" sz="1600" dirty="0" err="1">
                <a:latin typeface="Times"/>
                <a:ea typeface="Calibri" panose="020F0502020204030204" pitchFamily="34" charset="0"/>
                <a:cs typeface="Cambria" panose="02040503050406030204" pitchFamily="18" charset="0"/>
              </a:rPr>
              <a:t>Shacham</a:t>
            </a:r>
            <a:r>
              <a:rPr lang="en-US" sz="1600" dirty="0">
                <a:latin typeface="Times"/>
                <a:ea typeface="Calibri" panose="020F0502020204030204" pitchFamily="34" charset="0"/>
                <a:cs typeface="Cambria" panose="02040503050406030204" pitchFamily="18" charset="0"/>
              </a:rPr>
              <a:t> et al., 2016, p.4 </a:t>
            </a:r>
            <a:endParaRPr lang="x-none" sz="1600" dirty="0"/>
          </a:p>
        </p:txBody>
      </p:sp>
      <p:sp>
        <p:nvSpPr>
          <p:cNvPr id="13" name="Zone de texte 2">
            <a:extLst>
              <a:ext uri="{FF2B5EF4-FFF2-40B4-BE49-F238E27FC236}">
                <a16:creationId xmlns:a16="http://schemas.microsoft.com/office/drawing/2014/main" id="{EAC78B88-40FF-B220-9821-E6074F893AA6}"/>
              </a:ext>
            </a:extLst>
          </p:cNvPr>
          <p:cNvSpPr txBox="1">
            <a:spLocks noChangeArrowheads="1"/>
          </p:cNvSpPr>
          <p:nvPr/>
        </p:nvSpPr>
        <p:spPr bwMode="auto">
          <a:xfrm>
            <a:off x="5732902" y="4087268"/>
            <a:ext cx="3029166" cy="340444"/>
          </a:xfrm>
          <a:prstGeom prst="rect">
            <a:avLst/>
          </a:prstGeom>
          <a:noFill/>
          <a:ln w="9525">
            <a:noFill/>
            <a:miter lim="800000"/>
            <a:headEnd/>
            <a:tailEnd/>
          </a:ln>
        </p:spPr>
        <p:txBody>
          <a:bodyPr rot="0" vert="horz" wrap="square" lIns="68580" tIns="34290" rIns="68580" bIns="34290" anchor="t" anchorCtr="0">
            <a:noAutofit/>
          </a:bodyPr>
          <a:lstStyle/>
          <a:p>
            <a:pPr algn="r">
              <a:lnSpc>
                <a:spcPct val="115000"/>
              </a:lnSpc>
              <a:spcAft>
                <a:spcPts val="750"/>
              </a:spcAft>
            </a:pPr>
            <a:r>
              <a:rPr lang="fr-FR" sz="1050" b="1" dirty="0">
                <a:latin typeface="Calibri" panose="020F0502020204030204" pitchFamily="34" charset="0"/>
                <a:ea typeface="Calibri" panose="020F0502020204030204" pitchFamily="34" charset="0"/>
                <a:cs typeface="Times New Roman" panose="02020603050405020304" pitchFamily="18" charset="0"/>
              </a:rPr>
              <a:t>INRAE &amp; IUCN</a:t>
            </a:r>
            <a:endParaRPr lang="x-none"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7EFA6DB0-45B9-1980-DE3F-BBE91407DAA8}"/>
              </a:ext>
            </a:extLst>
          </p:cNvPr>
          <p:cNvSpPr txBox="1"/>
          <p:nvPr/>
        </p:nvSpPr>
        <p:spPr>
          <a:xfrm>
            <a:off x="362787" y="319475"/>
            <a:ext cx="3702099" cy="923330"/>
          </a:xfrm>
          <a:prstGeom prst="rect">
            <a:avLst/>
          </a:prstGeom>
          <a:noFill/>
          <a:ln>
            <a:noFill/>
          </a:ln>
        </p:spPr>
        <p:txBody>
          <a:bodyPr wrap="square" rtlCol="0">
            <a:spAutoFit/>
          </a:bodyPr>
          <a:lstStyle/>
          <a:p>
            <a:pPr>
              <a:lnSpc>
                <a:spcPct val="90000"/>
              </a:lnSpc>
              <a:spcBef>
                <a:spcPct val="0"/>
              </a:spcBef>
              <a:buSzPct val="125000"/>
            </a:pPr>
            <a:r>
              <a:rPr lang="x-none" sz="3000" b="1" dirty="0">
                <a:solidFill>
                  <a:srgbClr val="00A3A6"/>
                </a:solidFill>
                <a:latin typeface="+mj-lt"/>
                <a:ea typeface="+mj-ea"/>
                <a:cs typeface="+mj-cs"/>
              </a:rPr>
              <a:t>Les Solutions fondées </a:t>
            </a:r>
          </a:p>
          <a:p>
            <a:pPr algn="ctr">
              <a:lnSpc>
                <a:spcPct val="90000"/>
              </a:lnSpc>
              <a:spcBef>
                <a:spcPct val="0"/>
              </a:spcBef>
              <a:buSzPct val="125000"/>
            </a:pPr>
            <a:r>
              <a:rPr lang="x-none" sz="3000" b="1" dirty="0">
                <a:solidFill>
                  <a:srgbClr val="00A3A6"/>
                </a:solidFill>
                <a:latin typeface="+mj-lt"/>
                <a:ea typeface="+mj-ea"/>
                <a:cs typeface="+mj-cs"/>
              </a:rPr>
              <a:t>sur la Nature</a:t>
            </a:r>
          </a:p>
        </p:txBody>
      </p:sp>
      <p:pic>
        <p:nvPicPr>
          <p:cNvPr id="2" name="Google Shape;192;p7">
            <a:extLst>
              <a:ext uri="{FF2B5EF4-FFF2-40B4-BE49-F238E27FC236}">
                <a16:creationId xmlns:a16="http://schemas.microsoft.com/office/drawing/2014/main" id="{A930FCB7-37D1-4B5C-E2C6-9CAEFECEEEDE}"/>
              </a:ext>
            </a:extLst>
          </p:cNvPr>
          <p:cNvPicPr preferRelativeResize="0"/>
          <p:nvPr/>
        </p:nvPicPr>
        <p:blipFill rotWithShape="1">
          <a:blip r:embed="rId4">
            <a:alphaModFix/>
          </a:blip>
          <a:srcRect l="4575" t="4731" r="8277"/>
          <a:stretch/>
        </p:blipFill>
        <p:spPr>
          <a:xfrm>
            <a:off x="4190068" y="917541"/>
            <a:ext cx="4779761" cy="3033325"/>
          </a:xfrm>
          <a:prstGeom prst="rect">
            <a:avLst/>
          </a:prstGeom>
          <a:noFill/>
          <a:ln>
            <a:noFill/>
          </a:ln>
        </p:spPr>
      </p:pic>
    </p:spTree>
    <p:extLst>
      <p:ext uri="{BB962C8B-B14F-4D97-AF65-F5344CB8AC3E}">
        <p14:creationId xmlns:p14="http://schemas.microsoft.com/office/powerpoint/2010/main" val="3286665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cs typeface="Calibri Light"/>
              </a:rPr>
              <a:t>L'efficacité</a:t>
            </a:r>
            <a:endParaRPr lang="fr-FR"/>
          </a:p>
        </p:txBody>
      </p:sp>
      <p:sp>
        <p:nvSpPr>
          <p:cNvPr id="4" name="Sous-titre 3"/>
          <p:cNvSpPr>
            <a:spLocks noGrp="1"/>
          </p:cNvSpPr>
          <p:nvPr>
            <p:ph type="subTitle" idx="10"/>
          </p:nvPr>
        </p:nvSpPr>
        <p:spPr/>
        <p:txBody>
          <a:bodyPr vert="horz" lIns="91440" tIns="45720" rIns="91440" bIns="45720" rtlCol="0" anchor="t">
            <a:normAutofit/>
          </a:bodyPr>
          <a:lstStyle/>
          <a:p>
            <a:r>
              <a:rPr lang="fr-FR">
                <a:cs typeface="Calibri"/>
              </a:rPr>
              <a:t>… Et par rapport à d’autres aménagements...</a:t>
            </a:r>
          </a:p>
          <a:p>
            <a:endParaRPr lang="fr-FR">
              <a:cs typeface="Calibri"/>
            </a:endParaRPr>
          </a:p>
        </p:txBody>
      </p:sp>
      <p:sp>
        <p:nvSpPr>
          <p:cNvPr id="3" name="ZoneTexte 1">
            <a:extLst>
              <a:ext uri="{FF2B5EF4-FFF2-40B4-BE49-F238E27FC236}">
                <a16:creationId xmlns:a16="http://schemas.microsoft.com/office/drawing/2014/main" id="{0CB2A7A7-73E3-1229-B45F-1FB23329BD18}"/>
              </a:ext>
            </a:extLst>
          </p:cNvPr>
          <p:cNvSpPr txBox="1"/>
          <p:nvPr/>
        </p:nvSpPr>
        <p:spPr>
          <a:xfrm>
            <a:off x="198736" y="2617220"/>
            <a:ext cx="4438357"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a:solidFill>
                  <a:prstClr val="black"/>
                </a:solidFill>
              </a:rPr>
              <a:t>"Ce type d’aménagement est aussi efficace qu’une digue pour me protéger du risque d’inondation" (N=143)</a:t>
            </a:r>
          </a:p>
        </p:txBody>
      </p:sp>
      <p:sp>
        <p:nvSpPr>
          <p:cNvPr id="5" name="ZoneTexte 2">
            <a:extLst>
              <a:ext uri="{FF2B5EF4-FFF2-40B4-BE49-F238E27FC236}">
                <a16:creationId xmlns:a16="http://schemas.microsoft.com/office/drawing/2014/main" id="{872AFBDC-8A75-7DAA-4B91-F8D1A7F80944}"/>
              </a:ext>
            </a:extLst>
          </p:cNvPr>
          <p:cNvSpPr txBox="1"/>
          <p:nvPr/>
        </p:nvSpPr>
        <p:spPr>
          <a:xfrm>
            <a:off x="4756856" y="2512816"/>
            <a:ext cx="4438357" cy="73866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a:solidFill>
                  <a:prstClr val="black"/>
                </a:solidFill>
              </a:rPr>
              <a:t>"Ce type d’aménagement est aussi efficace qu’un réseau de collecte des eaux pluviales pour me protéger face au risque de ruissellement" (N=143)</a:t>
            </a:r>
          </a:p>
        </p:txBody>
      </p:sp>
      <p:pic>
        <p:nvPicPr>
          <p:cNvPr id="8" name="Image 7" descr="Une image contenant texte, capture d’écran, affichage, diagramme&#10;&#10;Description générée automatiquement">
            <a:extLst>
              <a:ext uri="{FF2B5EF4-FFF2-40B4-BE49-F238E27FC236}">
                <a16:creationId xmlns:a16="http://schemas.microsoft.com/office/drawing/2014/main" id="{080D4134-DF1D-02DF-0318-8A4459432513}"/>
              </a:ext>
            </a:extLst>
          </p:cNvPr>
          <p:cNvPicPr>
            <a:picLocks noChangeAspect="1"/>
          </p:cNvPicPr>
          <p:nvPr/>
        </p:nvPicPr>
        <p:blipFill rotWithShape="1">
          <a:blip r:embed="rId2"/>
          <a:srcRect t="11714" r="217" b="217"/>
          <a:stretch/>
        </p:blipFill>
        <p:spPr>
          <a:xfrm>
            <a:off x="1123813" y="3469263"/>
            <a:ext cx="2737251" cy="2415924"/>
          </a:xfrm>
          <a:prstGeom prst="rect">
            <a:avLst/>
          </a:prstGeom>
        </p:spPr>
      </p:pic>
      <p:pic>
        <p:nvPicPr>
          <p:cNvPr id="9" name="Image 8" descr="Une image contenant texte, capture d’écran, affichage, diagramme&#10;&#10;Description générée automatiquement">
            <a:extLst>
              <a:ext uri="{FF2B5EF4-FFF2-40B4-BE49-F238E27FC236}">
                <a16:creationId xmlns:a16="http://schemas.microsoft.com/office/drawing/2014/main" id="{A061CCD1-6AAC-E35F-7C35-EB4CDE723EEE}"/>
              </a:ext>
            </a:extLst>
          </p:cNvPr>
          <p:cNvPicPr>
            <a:picLocks noChangeAspect="1"/>
          </p:cNvPicPr>
          <p:nvPr/>
        </p:nvPicPr>
        <p:blipFill rotWithShape="1">
          <a:blip r:embed="rId3"/>
          <a:srcRect t="11280" r="217" b="217"/>
          <a:stretch/>
        </p:blipFill>
        <p:spPr>
          <a:xfrm>
            <a:off x="5462588" y="3456638"/>
            <a:ext cx="2737251" cy="2427824"/>
          </a:xfrm>
          <a:prstGeom prst="rect">
            <a:avLst/>
          </a:prstGeom>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309" y="184784"/>
            <a:ext cx="25209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cteur droit avec flèche 6">
            <a:extLst>
              <a:ext uri="{FF2B5EF4-FFF2-40B4-BE49-F238E27FC236}">
                <a16:creationId xmlns:a16="http://schemas.microsoft.com/office/drawing/2014/main" id="{1C5766B3-8669-1BA0-9920-F72F290B741A}"/>
              </a:ext>
            </a:extLst>
          </p:cNvPr>
          <p:cNvCxnSpPr/>
          <p:nvPr/>
        </p:nvCxnSpPr>
        <p:spPr>
          <a:xfrm>
            <a:off x="4636028" y="2612594"/>
            <a:ext cx="0" cy="3943750"/>
          </a:xfrm>
          <a:prstGeom prst="straightConnector1">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033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9CDE97-F63A-5536-F637-D3EB908AAC36}"/>
              </a:ext>
            </a:extLst>
          </p:cNvPr>
          <p:cNvSpPr>
            <a:spLocks noGrp="1"/>
          </p:cNvSpPr>
          <p:nvPr>
            <p:ph type="title"/>
          </p:nvPr>
        </p:nvSpPr>
        <p:spPr/>
        <p:txBody>
          <a:bodyPr/>
          <a:lstStyle/>
          <a:p>
            <a:r>
              <a:rPr lang="fr-FR">
                <a:ea typeface="Calibri Light"/>
                <a:cs typeface="Calibri Light"/>
              </a:rPr>
              <a:t>L’efficacité</a:t>
            </a:r>
            <a:endParaRPr lang="fr-FR"/>
          </a:p>
        </p:txBody>
      </p:sp>
      <p:sp>
        <p:nvSpPr>
          <p:cNvPr id="3" name="Espace réservé du texte 2">
            <a:extLst>
              <a:ext uri="{FF2B5EF4-FFF2-40B4-BE49-F238E27FC236}">
                <a16:creationId xmlns:a16="http://schemas.microsoft.com/office/drawing/2014/main" id="{82C98378-4E62-0B22-BEDA-79A04CA87896}"/>
              </a:ext>
            </a:extLst>
          </p:cNvPr>
          <p:cNvSpPr>
            <a:spLocks noGrp="1"/>
          </p:cNvSpPr>
          <p:nvPr>
            <p:ph type="body" idx="1"/>
          </p:nvPr>
        </p:nvSpPr>
        <p:spPr>
          <a:xfrm>
            <a:off x="1142104" y="4726211"/>
            <a:ext cx="7260129" cy="1720733"/>
          </a:xfrm>
        </p:spPr>
        <p:txBody>
          <a:bodyPr vert="horz" lIns="91440" tIns="45720" rIns="91440" bIns="45720" rtlCol="0" anchor="t">
            <a:normAutofit/>
          </a:bodyPr>
          <a:lstStyle/>
          <a:p>
            <a:pPr marL="285750" indent="-285750">
              <a:buFont typeface="Calibri" panose="020B0604020202020204" pitchFamily="34" charset="0"/>
              <a:buChar char="-"/>
            </a:pPr>
            <a:endParaRPr lang="fr-FR">
              <a:ea typeface="Calibri"/>
              <a:cs typeface="Calibri"/>
            </a:endParaRPr>
          </a:p>
          <a:p>
            <a:r>
              <a:rPr lang="fr-FR">
                <a:ea typeface="Calibri"/>
                <a:cs typeface="Calibri"/>
              </a:rPr>
              <a:t>Plus les enquêtés estiment que les aménagements de type </a:t>
            </a:r>
            <a:r>
              <a:rPr lang="fr-FR" err="1">
                <a:ea typeface="Calibri"/>
                <a:cs typeface="Calibri"/>
              </a:rPr>
              <a:t>SfN</a:t>
            </a:r>
            <a:r>
              <a:rPr lang="fr-FR">
                <a:ea typeface="Calibri"/>
                <a:cs typeface="Calibri"/>
              </a:rPr>
              <a:t> limitent le ruissellement dans leur quartier, plus ils estiment que ces aménagements sont aussi efficaces qu'un réseau de collecte des eaux pluviales classique (</a:t>
            </a:r>
            <a:r>
              <a:rPr lang="fr-FR">
                <a:ea typeface="+mn-lt"/>
                <a:cs typeface="+mn-lt"/>
              </a:rPr>
              <a:t>p-value = 0,01 ; Fisher = 6,43. La relation est significative).</a:t>
            </a:r>
            <a:endParaRPr lang="fr-FR">
              <a:ea typeface="Calibri"/>
              <a:cs typeface="Calibri"/>
            </a:endParaRPr>
          </a:p>
          <a:p>
            <a:endParaRPr lang="fr-FR">
              <a:ea typeface="Calibri"/>
              <a:cs typeface="Calibri"/>
            </a:endParaRPr>
          </a:p>
          <a:p>
            <a:endParaRPr lang="fr-FR">
              <a:ea typeface="Calibri"/>
              <a:cs typeface="Calibri"/>
            </a:endParaRPr>
          </a:p>
          <a:p>
            <a:endParaRPr lang="fr-FR">
              <a:ea typeface="Calibri"/>
              <a:cs typeface="Calibri"/>
            </a:endParaRPr>
          </a:p>
          <a:p>
            <a:endParaRPr lang="fr-FR">
              <a:ea typeface="Calibri"/>
              <a:cs typeface="Calibri"/>
            </a:endParaRPr>
          </a:p>
        </p:txBody>
      </p:sp>
      <p:sp>
        <p:nvSpPr>
          <p:cNvPr id="4" name="Sous-titre 3">
            <a:extLst>
              <a:ext uri="{FF2B5EF4-FFF2-40B4-BE49-F238E27FC236}">
                <a16:creationId xmlns:a16="http://schemas.microsoft.com/office/drawing/2014/main" id="{C925E5A4-4733-3BE5-7058-8E979CB6B3D8}"/>
              </a:ext>
            </a:extLst>
          </p:cNvPr>
          <p:cNvSpPr>
            <a:spLocks noGrp="1"/>
          </p:cNvSpPr>
          <p:nvPr>
            <p:ph type="subTitle" idx="10"/>
          </p:nvPr>
        </p:nvSpPr>
        <p:spPr>
          <a:xfrm>
            <a:off x="1250459" y="858838"/>
            <a:ext cx="4969272" cy="679018"/>
          </a:xfrm>
        </p:spPr>
        <p:txBody>
          <a:bodyPr vert="horz" lIns="91440" tIns="45720" rIns="91440" bIns="45720" rtlCol="0" anchor="t">
            <a:normAutofit/>
          </a:bodyPr>
          <a:lstStyle/>
          <a:p>
            <a:r>
              <a:rPr lang="fr-FR">
                <a:ea typeface="Calibri"/>
                <a:cs typeface="Calibri"/>
              </a:rPr>
              <a:t>Des relations significatives fortes entre efficacité et aménagements</a:t>
            </a:r>
            <a:endParaRPr lang="fr-FR"/>
          </a:p>
        </p:txBody>
      </p:sp>
      <p:sp>
        <p:nvSpPr>
          <p:cNvPr id="5" name="ZoneTexte 1">
            <a:extLst>
              <a:ext uri="{FF2B5EF4-FFF2-40B4-BE49-F238E27FC236}">
                <a16:creationId xmlns:a16="http://schemas.microsoft.com/office/drawing/2014/main" id="{56690C00-474C-B5BE-40F9-B94CAA2ED909}"/>
              </a:ext>
            </a:extLst>
          </p:cNvPr>
          <p:cNvSpPr txBox="1"/>
          <p:nvPr/>
        </p:nvSpPr>
        <p:spPr>
          <a:xfrm>
            <a:off x="1143152" y="2302857"/>
            <a:ext cx="7084190" cy="584775"/>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fr-FR" sz="1600">
                <a:solidFill>
                  <a:prstClr val="black"/>
                </a:solidFill>
              </a:rPr>
              <a:t>"Pour gérer le risque d’inondation ou de ruissellement, seriez-vous plutôt favorable à ..."  (N=143)</a:t>
            </a:r>
            <a:endParaRPr lang="fr-FR" sz="1600">
              <a:solidFill>
                <a:prstClr val="black"/>
              </a:solidFill>
              <a:cs typeface="Calibri"/>
            </a:endParaRPr>
          </a:p>
        </p:txBody>
      </p:sp>
      <p:pic>
        <p:nvPicPr>
          <p:cNvPr id="6" name="Image 5" descr="Une image contenant texte, cercle, Bleu électrique, capture d’écran&#10;&#10;Description générée automatiquement">
            <a:extLst>
              <a:ext uri="{FF2B5EF4-FFF2-40B4-BE49-F238E27FC236}">
                <a16:creationId xmlns:a16="http://schemas.microsoft.com/office/drawing/2014/main" id="{FADA2937-47C5-4CD8-F439-D85253ADBE81}"/>
              </a:ext>
            </a:extLst>
          </p:cNvPr>
          <p:cNvPicPr>
            <a:picLocks noChangeAspect="1"/>
          </p:cNvPicPr>
          <p:nvPr/>
        </p:nvPicPr>
        <p:blipFill>
          <a:blip r:embed="rId2"/>
          <a:stretch>
            <a:fillRect/>
          </a:stretch>
        </p:blipFill>
        <p:spPr>
          <a:xfrm>
            <a:off x="2790865" y="2826077"/>
            <a:ext cx="2362200" cy="1905000"/>
          </a:xfrm>
          <a:prstGeom prst="rect">
            <a:avLst/>
          </a:prstGeom>
        </p:spPr>
      </p:pic>
      <p:pic>
        <p:nvPicPr>
          <p:cNvPr id="7" name="Image 6" descr="Une image contenant texte, capture d’écran, Police, logo&#10;&#10;Description générée automatiquement">
            <a:extLst>
              <a:ext uri="{FF2B5EF4-FFF2-40B4-BE49-F238E27FC236}">
                <a16:creationId xmlns:a16="http://schemas.microsoft.com/office/drawing/2014/main" id="{E6D8CEC0-650A-62DD-D7AD-2CFBE39B611C}"/>
              </a:ext>
            </a:extLst>
          </p:cNvPr>
          <p:cNvPicPr>
            <a:picLocks noChangeAspect="1"/>
          </p:cNvPicPr>
          <p:nvPr/>
        </p:nvPicPr>
        <p:blipFill>
          <a:blip r:embed="rId3"/>
          <a:stretch>
            <a:fillRect/>
          </a:stretch>
        </p:blipFill>
        <p:spPr>
          <a:xfrm>
            <a:off x="5234692" y="3171255"/>
            <a:ext cx="2324100" cy="1219200"/>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8753" y="184784"/>
            <a:ext cx="25209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709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D606BF-381B-DE2A-3583-E6DA9D8D8463}"/>
              </a:ext>
            </a:extLst>
          </p:cNvPr>
          <p:cNvSpPr>
            <a:spLocks noGrp="1"/>
          </p:cNvSpPr>
          <p:nvPr>
            <p:ph type="title"/>
          </p:nvPr>
        </p:nvSpPr>
        <p:spPr/>
        <p:txBody>
          <a:bodyPr/>
          <a:lstStyle/>
          <a:p>
            <a:r>
              <a:rPr lang="fr-FR">
                <a:ea typeface="Calibri Light"/>
                <a:cs typeface="Calibri Light"/>
              </a:rPr>
              <a:t>L‘information</a:t>
            </a:r>
            <a:endParaRPr lang="fr-FR"/>
          </a:p>
        </p:txBody>
      </p:sp>
      <p:sp>
        <p:nvSpPr>
          <p:cNvPr id="3" name="Espace réservé du texte 2">
            <a:extLst>
              <a:ext uri="{FF2B5EF4-FFF2-40B4-BE49-F238E27FC236}">
                <a16:creationId xmlns:a16="http://schemas.microsoft.com/office/drawing/2014/main" id="{7F84D2EB-7974-62CC-FE77-48E04B81CCC8}"/>
              </a:ext>
            </a:extLst>
          </p:cNvPr>
          <p:cNvSpPr>
            <a:spLocks noGrp="1"/>
          </p:cNvSpPr>
          <p:nvPr>
            <p:ph type="body" idx="1"/>
          </p:nvPr>
        </p:nvSpPr>
        <p:spPr>
          <a:xfrm>
            <a:off x="1108012" y="2429234"/>
            <a:ext cx="7598795" cy="3215281"/>
          </a:xfrm>
        </p:spPr>
        <p:txBody>
          <a:bodyPr vert="horz" lIns="91440" tIns="45720" rIns="91440" bIns="45720" rtlCol="0" anchor="t">
            <a:normAutofit/>
          </a:bodyPr>
          <a:lstStyle/>
          <a:p>
            <a:r>
              <a:rPr lang="fr-FR" sz="1800">
                <a:ea typeface="Calibri"/>
                <a:cs typeface="Calibri"/>
              </a:rPr>
              <a:t>Plus les enquêtés se sentent informés sur les aménagements mis en place, plus ils estiment qu'ils les protègent face au risque d'inondation (p-value = &lt; 0,01 ; Fisher = 9,47) ou de ruissellement urbain (p-value = &lt; 0,01 ; Khi2 = 7,13 ; ddl = 1,00).</a:t>
            </a:r>
            <a:endParaRPr lang="fr-FR" sz="1800">
              <a:cs typeface="Calibri"/>
            </a:endParaRPr>
          </a:p>
          <a:p>
            <a:endParaRPr lang="fr-FR" sz="1800">
              <a:ea typeface="Calibri"/>
              <a:cs typeface="Calibri"/>
            </a:endParaRPr>
          </a:p>
          <a:p>
            <a:endParaRPr lang="fr-FR" sz="1800">
              <a:ea typeface="Calibri"/>
              <a:cs typeface="Calibri"/>
            </a:endParaRPr>
          </a:p>
          <a:p>
            <a:r>
              <a:rPr lang="fr-FR" sz="1800">
                <a:ea typeface="Calibri"/>
                <a:cs typeface="Calibri"/>
              </a:rPr>
              <a:t>Et ce lien est particulièrement significatif à Vendenheim (p-value = 0,04 ; Khi2 = 4,14 ; ddl = 1,00) où la récente campagne d'information a été importante (réunions publiques qui ont eu lieu en octobre 2022 + affichage sur le site et dans la presse locale).</a:t>
            </a:r>
            <a:endParaRPr lang="fr-FR" sz="1800">
              <a:cs typeface="Calibri"/>
            </a:endParaRPr>
          </a:p>
          <a:p>
            <a:endParaRPr lang="fr-FR">
              <a:ea typeface="+mn-lt"/>
              <a:cs typeface="+mn-lt"/>
            </a:endParaRPr>
          </a:p>
        </p:txBody>
      </p:sp>
      <p:sp>
        <p:nvSpPr>
          <p:cNvPr id="4" name="Sous-titre 3">
            <a:extLst>
              <a:ext uri="{FF2B5EF4-FFF2-40B4-BE49-F238E27FC236}">
                <a16:creationId xmlns:a16="http://schemas.microsoft.com/office/drawing/2014/main" id="{CD087D9C-ACEE-0324-273A-E06B9A2625B1}"/>
              </a:ext>
            </a:extLst>
          </p:cNvPr>
          <p:cNvSpPr>
            <a:spLocks noGrp="1"/>
          </p:cNvSpPr>
          <p:nvPr>
            <p:ph type="subTitle" idx="10"/>
          </p:nvPr>
        </p:nvSpPr>
        <p:spPr>
          <a:xfrm>
            <a:off x="1250459" y="858838"/>
            <a:ext cx="4804795" cy="679018"/>
          </a:xfrm>
        </p:spPr>
        <p:txBody>
          <a:bodyPr vert="horz" lIns="91440" tIns="45720" rIns="91440" bIns="45720" rtlCol="0" anchor="t">
            <a:normAutofit/>
          </a:bodyPr>
          <a:lstStyle/>
          <a:p>
            <a:r>
              <a:rPr lang="fr-FR">
                <a:cs typeface="Calibri"/>
              </a:rPr>
              <a:t>Des relations significatives fortes entre connaissances et aménagements</a:t>
            </a:r>
            <a:endParaRPr lang="fr-F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7769" y="196711"/>
            <a:ext cx="25209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686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9CDE97-F63A-5536-F637-D3EB908AAC36}"/>
              </a:ext>
            </a:extLst>
          </p:cNvPr>
          <p:cNvSpPr>
            <a:spLocks noGrp="1"/>
          </p:cNvSpPr>
          <p:nvPr>
            <p:ph type="title"/>
          </p:nvPr>
        </p:nvSpPr>
        <p:spPr/>
        <p:txBody>
          <a:bodyPr/>
          <a:lstStyle/>
          <a:p>
            <a:r>
              <a:rPr lang="fr-FR">
                <a:cs typeface="Calibri Light"/>
              </a:rPr>
              <a:t>L'information</a:t>
            </a:r>
            <a:endParaRPr lang="fr-FR"/>
          </a:p>
        </p:txBody>
      </p:sp>
      <p:sp>
        <p:nvSpPr>
          <p:cNvPr id="3" name="Espace réservé du texte 2">
            <a:extLst>
              <a:ext uri="{FF2B5EF4-FFF2-40B4-BE49-F238E27FC236}">
                <a16:creationId xmlns:a16="http://schemas.microsoft.com/office/drawing/2014/main" id="{82C98378-4E62-0B22-BEDA-79A04CA87896}"/>
              </a:ext>
            </a:extLst>
          </p:cNvPr>
          <p:cNvSpPr>
            <a:spLocks noGrp="1"/>
          </p:cNvSpPr>
          <p:nvPr>
            <p:ph type="body" idx="1"/>
          </p:nvPr>
        </p:nvSpPr>
        <p:spPr>
          <a:xfrm>
            <a:off x="1176914" y="1586886"/>
            <a:ext cx="7260129" cy="4006733"/>
          </a:xfrm>
        </p:spPr>
        <p:txBody>
          <a:bodyPr vert="horz" lIns="91440" tIns="45720" rIns="91440" bIns="45720" rtlCol="0" anchor="t">
            <a:normAutofit/>
          </a:bodyPr>
          <a:lstStyle/>
          <a:p>
            <a:pPr marL="285750" indent="-285750">
              <a:buFont typeface="Calibri" panose="020B0604020202020204" pitchFamily="34" charset="0"/>
              <a:buChar char="-"/>
            </a:pPr>
            <a:endParaRPr lang="fr-FR">
              <a:ea typeface="Calibri"/>
              <a:cs typeface="Calibri"/>
            </a:endParaRPr>
          </a:p>
        </p:txBody>
      </p:sp>
      <p:sp>
        <p:nvSpPr>
          <p:cNvPr id="4" name="Sous-titre 3">
            <a:extLst>
              <a:ext uri="{FF2B5EF4-FFF2-40B4-BE49-F238E27FC236}">
                <a16:creationId xmlns:a16="http://schemas.microsoft.com/office/drawing/2014/main" id="{C925E5A4-4733-3BE5-7058-8E979CB6B3D8}"/>
              </a:ext>
            </a:extLst>
          </p:cNvPr>
          <p:cNvSpPr>
            <a:spLocks noGrp="1"/>
          </p:cNvSpPr>
          <p:nvPr>
            <p:ph type="subTitle" idx="10"/>
          </p:nvPr>
        </p:nvSpPr>
        <p:spPr>
          <a:xfrm>
            <a:off x="1250459" y="858838"/>
            <a:ext cx="4519045" cy="679018"/>
          </a:xfrm>
        </p:spPr>
        <p:txBody>
          <a:bodyPr vert="horz" lIns="91440" tIns="45720" rIns="91440" bIns="45720" rtlCol="0" anchor="t">
            <a:normAutofit/>
          </a:bodyPr>
          <a:lstStyle/>
          <a:p>
            <a:r>
              <a:rPr lang="fr-FR">
                <a:ea typeface="Calibri"/>
                <a:cs typeface="Calibri"/>
              </a:rPr>
              <a:t>Des relations significatives fortes entre connaissances et aménagements</a:t>
            </a:r>
            <a:endParaRPr lang="fr-FR"/>
          </a:p>
        </p:txBody>
      </p:sp>
      <p:pic>
        <p:nvPicPr>
          <p:cNvPr id="1026" name="Picture 2" descr="D:\Recherche\Projet BioRisTras\cas d'étude\ZEC Vendenheim\Communication\invit-a5-muhbaechel-hd-pag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540" y="1634912"/>
            <a:ext cx="2244085" cy="31235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2256" y="2799079"/>
            <a:ext cx="2587625" cy="322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D:\Recherche\Projet BioRisTras\cas d'étude\ZEC Vendenheim\Photos\4_Decembre 2022\IMG_15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9742" y="2802067"/>
            <a:ext cx="3502025" cy="2626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e image contenant texte, capture d’écran, Police, nombre&#10;&#10;Description générée automatiquement">
            <a:extLst>
              <a:ext uri="{FF2B5EF4-FFF2-40B4-BE49-F238E27FC236}">
                <a16:creationId xmlns:a16="http://schemas.microsoft.com/office/drawing/2014/main" id="{E85D106D-7CD2-A5D5-F39F-CB60B956CD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769" y="196711"/>
            <a:ext cx="25209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376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341225-8DD0-2FEB-6F18-F86499DB9581}"/>
              </a:ext>
            </a:extLst>
          </p:cNvPr>
          <p:cNvSpPr>
            <a:spLocks noGrp="1"/>
          </p:cNvSpPr>
          <p:nvPr>
            <p:ph type="title"/>
          </p:nvPr>
        </p:nvSpPr>
        <p:spPr/>
        <p:txBody>
          <a:bodyPr/>
          <a:lstStyle/>
          <a:p>
            <a:r>
              <a:rPr lang="fr-FR">
                <a:cs typeface="Calibri Light"/>
              </a:rPr>
              <a:t>L'information</a:t>
            </a:r>
            <a:endParaRPr lang="fr-FR"/>
          </a:p>
        </p:txBody>
      </p:sp>
      <p:sp>
        <p:nvSpPr>
          <p:cNvPr id="3" name="Espace réservé du texte 2">
            <a:extLst>
              <a:ext uri="{FF2B5EF4-FFF2-40B4-BE49-F238E27FC236}">
                <a16:creationId xmlns:a16="http://schemas.microsoft.com/office/drawing/2014/main" id="{4AB86A7D-3A70-BCD5-38F6-410DC98E2991}"/>
              </a:ext>
            </a:extLst>
          </p:cNvPr>
          <p:cNvSpPr>
            <a:spLocks noGrp="1"/>
          </p:cNvSpPr>
          <p:nvPr>
            <p:ph type="body" idx="1"/>
          </p:nvPr>
        </p:nvSpPr>
        <p:spPr>
          <a:xfrm>
            <a:off x="1250458" y="2172856"/>
            <a:ext cx="7260129" cy="4006733"/>
          </a:xfrm>
        </p:spPr>
        <p:txBody>
          <a:bodyPr vert="horz" lIns="91440" tIns="45720" rIns="91440" bIns="45720" rtlCol="0" anchor="t">
            <a:normAutofit/>
          </a:bodyPr>
          <a:lstStyle/>
          <a:p>
            <a:r>
              <a:rPr lang="fr-FR" sz="1800" dirty="0">
                <a:ea typeface="Calibri"/>
                <a:cs typeface="Calibri"/>
              </a:rPr>
              <a:t>Sur l'échantillon général, plus les enquêtés ont entendu parler de solutions fondées sur la nature, plus ils estiment : </a:t>
            </a:r>
            <a:endParaRPr lang="fr-FR" sz="1800" dirty="0">
              <a:cs typeface="Calibri"/>
            </a:endParaRPr>
          </a:p>
          <a:p>
            <a:pPr marL="742950" lvl="1" indent="-285750">
              <a:buFont typeface="Calibri" panose="020B0604020202020204" pitchFamily="34" charset="0"/>
              <a:buChar char="-"/>
            </a:pPr>
            <a:r>
              <a:rPr lang="fr-FR" sz="1800" dirty="0">
                <a:solidFill>
                  <a:schemeClr val="tx1"/>
                </a:solidFill>
                <a:ea typeface="Calibri"/>
                <a:cs typeface="Calibri"/>
              </a:rPr>
              <a:t>que favoriser le bien-être des habitants est important (</a:t>
            </a:r>
            <a:r>
              <a:rPr lang="fr-FR" sz="1800" dirty="0">
                <a:solidFill>
                  <a:schemeClr val="tx1"/>
                </a:solidFill>
                <a:ea typeface="+mn-lt"/>
                <a:cs typeface="+mn-lt"/>
              </a:rPr>
              <a:t>p-value = 0,08 ; Fisher = 2,60).</a:t>
            </a:r>
          </a:p>
          <a:p>
            <a:pPr marL="742950" lvl="1" indent="-285750">
              <a:buFont typeface="Calibri" panose="020B0604020202020204" pitchFamily="34" charset="0"/>
              <a:buChar char="-"/>
            </a:pPr>
            <a:r>
              <a:rPr lang="fr-FR" sz="1800" dirty="0">
                <a:solidFill>
                  <a:schemeClr val="tx1"/>
                </a:solidFill>
                <a:ea typeface="Calibri"/>
                <a:cs typeface="Calibri"/>
              </a:rPr>
              <a:t>que le verdissement des villes est important (</a:t>
            </a:r>
            <a:r>
              <a:rPr lang="fr-FR" sz="1800" dirty="0">
                <a:solidFill>
                  <a:schemeClr val="tx1"/>
                </a:solidFill>
                <a:ea typeface="+mn-lt"/>
                <a:cs typeface="+mn-lt"/>
              </a:rPr>
              <a:t>p-value = 0,01 ; Fisher = 4,51).</a:t>
            </a:r>
          </a:p>
          <a:p>
            <a:pPr marL="742950" lvl="1" indent="-285750">
              <a:buFont typeface="Calibri" panose="020B0604020202020204" pitchFamily="34" charset="0"/>
              <a:buChar char="-"/>
            </a:pPr>
            <a:endParaRPr lang="fr-FR" sz="2400" dirty="0">
              <a:solidFill>
                <a:srgbClr val="898989"/>
              </a:solidFill>
              <a:ea typeface="Calibri"/>
              <a:cs typeface="Calibri"/>
            </a:endParaRPr>
          </a:p>
          <a:p>
            <a:r>
              <a:rPr lang="fr-FR" sz="1800" dirty="0">
                <a:ea typeface="Calibri"/>
                <a:cs typeface="Calibri"/>
              </a:rPr>
              <a:t>Sur l'échantillon général, plus les enquêtés ne souhaitent que des solutions fondées sur la nature pour les protéger du risque, plus ils estiment :</a:t>
            </a:r>
          </a:p>
          <a:p>
            <a:pPr marL="742950" lvl="1" indent="-285750">
              <a:buFont typeface="Calibri" panose="020B0604020202020204" pitchFamily="34" charset="0"/>
              <a:buChar char="-"/>
            </a:pPr>
            <a:r>
              <a:rPr lang="fr-FR" sz="1800" dirty="0">
                <a:solidFill>
                  <a:srgbClr val="000000"/>
                </a:solidFill>
                <a:ea typeface="Calibri"/>
                <a:cs typeface="Calibri"/>
              </a:rPr>
              <a:t>que le verdissement des villes et important (</a:t>
            </a:r>
            <a:r>
              <a:rPr lang="fr-FR" sz="1800" dirty="0">
                <a:solidFill>
                  <a:srgbClr val="000000"/>
                </a:solidFill>
                <a:ea typeface="+mn-lt"/>
                <a:cs typeface="+mn-lt"/>
              </a:rPr>
              <a:t>p-value = &lt; 0,01 ; Fisher = 8,01).</a:t>
            </a:r>
            <a:endParaRPr lang="fr-FR" sz="1800" dirty="0">
              <a:solidFill>
                <a:srgbClr val="000000"/>
              </a:solidFill>
              <a:ea typeface="Calibri"/>
              <a:cs typeface="Calibri"/>
            </a:endParaRPr>
          </a:p>
          <a:p>
            <a:pPr marL="742950" lvl="1" indent="-285750">
              <a:buFont typeface="Calibri" panose="020B0604020202020204" pitchFamily="34" charset="0"/>
              <a:buChar char="-"/>
            </a:pPr>
            <a:r>
              <a:rPr lang="fr-FR" sz="1800" dirty="0">
                <a:solidFill>
                  <a:srgbClr val="000000"/>
                </a:solidFill>
                <a:ea typeface="Calibri"/>
                <a:cs typeface="Calibri"/>
              </a:rPr>
              <a:t>que faire baisser la </a:t>
            </a:r>
            <a:r>
              <a:rPr lang="fr-FR" sz="1800" dirty="0" err="1">
                <a:solidFill>
                  <a:srgbClr val="000000"/>
                </a:solidFill>
                <a:ea typeface="Calibri"/>
                <a:cs typeface="Calibri"/>
              </a:rPr>
              <a:t>T</a:t>
            </a:r>
            <a:r>
              <a:rPr lang="fr-FR" sz="1800" dirty="0">
                <a:solidFill>
                  <a:srgbClr val="000000"/>
                </a:solidFill>
                <a:ea typeface="Calibri"/>
                <a:cs typeface="Calibri"/>
              </a:rPr>
              <a:t>° des villes est important (</a:t>
            </a:r>
            <a:r>
              <a:rPr lang="fr-FR" sz="1800" dirty="0">
                <a:solidFill>
                  <a:srgbClr val="000000"/>
                </a:solidFill>
                <a:ea typeface="+mn-lt"/>
                <a:cs typeface="+mn-lt"/>
              </a:rPr>
              <a:t>p-value = &lt; 0,01 ; Fisher = 15,12).</a:t>
            </a:r>
          </a:p>
        </p:txBody>
      </p:sp>
      <p:sp>
        <p:nvSpPr>
          <p:cNvPr id="4" name="Sous-titre 3">
            <a:extLst>
              <a:ext uri="{FF2B5EF4-FFF2-40B4-BE49-F238E27FC236}">
                <a16:creationId xmlns:a16="http://schemas.microsoft.com/office/drawing/2014/main" id="{E8E6A1C4-33EA-8BB9-8721-EC166F2C6462}"/>
              </a:ext>
            </a:extLst>
          </p:cNvPr>
          <p:cNvSpPr>
            <a:spLocks noGrp="1"/>
          </p:cNvSpPr>
          <p:nvPr>
            <p:ph type="subTitle" idx="10"/>
          </p:nvPr>
        </p:nvSpPr>
        <p:spPr>
          <a:xfrm>
            <a:off x="1250459" y="858838"/>
            <a:ext cx="4529628" cy="679018"/>
          </a:xfrm>
        </p:spPr>
        <p:txBody>
          <a:bodyPr vert="horz" lIns="91440" tIns="45720" rIns="91440" bIns="45720" rtlCol="0" anchor="t">
            <a:normAutofit/>
          </a:bodyPr>
          <a:lstStyle/>
          <a:p>
            <a:r>
              <a:rPr lang="fr-FR">
                <a:ea typeface="Calibri"/>
                <a:cs typeface="Calibri"/>
              </a:rPr>
              <a:t>Des relations significatives entre certains bénéfices et les </a:t>
            </a:r>
            <a:r>
              <a:rPr lang="fr-FR" err="1">
                <a:ea typeface="Calibri"/>
                <a:cs typeface="Calibri"/>
              </a:rPr>
              <a:t>SfN</a:t>
            </a:r>
            <a:endParaRPr lang="fr-FR" err="1"/>
          </a:p>
        </p:txBody>
      </p:sp>
      <p:pic>
        <p:nvPicPr>
          <p:cNvPr id="6" name="Picture 2" descr="Une image contenant texte, capture d’écran, Police, nombre&#10;&#10;Description générée automatiquement">
            <a:extLst>
              <a:ext uri="{FF2B5EF4-FFF2-40B4-BE49-F238E27FC236}">
                <a16:creationId xmlns:a16="http://schemas.microsoft.com/office/drawing/2014/main" id="{6978381E-AE36-C2CF-C4C3-D90374855D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7769" y="196711"/>
            <a:ext cx="25209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109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3D3AAE-D3BB-A94A-D787-8CF81F78FF3E}"/>
              </a:ext>
            </a:extLst>
          </p:cNvPr>
          <p:cNvSpPr>
            <a:spLocks noGrp="1"/>
          </p:cNvSpPr>
          <p:nvPr>
            <p:ph type="title"/>
          </p:nvPr>
        </p:nvSpPr>
        <p:spPr/>
        <p:txBody>
          <a:bodyPr/>
          <a:lstStyle/>
          <a:p>
            <a:r>
              <a:rPr lang="fr-FR">
                <a:cs typeface="Calibri Light"/>
              </a:rPr>
              <a:t>L'information</a:t>
            </a:r>
            <a:endParaRPr lang="fr-FR"/>
          </a:p>
        </p:txBody>
      </p:sp>
      <p:sp>
        <p:nvSpPr>
          <p:cNvPr id="4" name="Sous-titre 3">
            <a:extLst>
              <a:ext uri="{FF2B5EF4-FFF2-40B4-BE49-F238E27FC236}">
                <a16:creationId xmlns:a16="http://schemas.microsoft.com/office/drawing/2014/main" id="{FB2EB8AE-0129-2965-3192-1C8C27815CF1}"/>
              </a:ext>
            </a:extLst>
          </p:cNvPr>
          <p:cNvSpPr>
            <a:spLocks noGrp="1"/>
          </p:cNvSpPr>
          <p:nvPr>
            <p:ph type="subTitle" idx="10"/>
          </p:nvPr>
        </p:nvSpPr>
        <p:spPr/>
        <p:txBody>
          <a:bodyPr vert="horz" lIns="91440" tIns="45720" rIns="91440" bIns="45720" rtlCol="0" anchor="t">
            <a:normAutofit/>
          </a:bodyPr>
          <a:lstStyle/>
          <a:p>
            <a:r>
              <a:rPr lang="fr-FR">
                <a:ea typeface="Calibri"/>
                <a:cs typeface="Calibri"/>
              </a:rPr>
              <a:t>Le terme de "Solution fondée sur la Nature"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592" y="2865087"/>
            <a:ext cx="5196408" cy="369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032500" y="6434667"/>
            <a:ext cx="3136900" cy="369332"/>
          </a:xfrm>
          <a:prstGeom prst="rect">
            <a:avLst/>
          </a:prstGeom>
          <a:noFill/>
        </p:spPr>
        <p:txBody>
          <a:bodyPr wrap="square" rtlCol="0">
            <a:spAutoFit/>
          </a:bodyPr>
          <a:lstStyle/>
          <a:p>
            <a:r>
              <a:rPr lang="fr-FR"/>
              <a:t>Analyse à affiner… (</a:t>
            </a:r>
            <a:r>
              <a:rPr lang="fr-FR" err="1"/>
              <a:t>IraMuTeQ</a:t>
            </a:r>
            <a:r>
              <a:rPr lang="fr-FR"/>
              <a:t>)</a:t>
            </a:r>
          </a:p>
        </p:txBody>
      </p:sp>
      <p:pic>
        <p:nvPicPr>
          <p:cNvPr id="7" name="Image 6" descr="Une image contenant texte, capture d’écran, Graphique, Police&#10;&#10;Description générée automatiquement">
            <a:extLst>
              <a:ext uri="{FF2B5EF4-FFF2-40B4-BE49-F238E27FC236}">
                <a16:creationId xmlns:a16="http://schemas.microsoft.com/office/drawing/2014/main" id="{82CF4E71-0875-0933-81AC-E68CBD1F7BEF}"/>
              </a:ext>
            </a:extLst>
          </p:cNvPr>
          <p:cNvPicPr>
            <a:picLocks noChangeAspect="1"/>
          </p:cNvPicPr>
          <p:nvPr/>
        </p:nvPicPr>
        <p:blipFill>
          <a:blip r:embed="rId3"/>
          <a:stretch>
            <a:fillRect/>
          </a:stretch>
        </p:blipFill>
        <p:spPr>
          <a:xfrm>
            <a:off x="361570" y="2588381"/>
            <a:ext cx="3462391" cy="2096247"/>
          </a:xfrm>
          <a:prstGeom prst="rect">
            <a:avLst/>
          </a:prstGeom>
        </p:spPr>
      </p:pic>
      <p:sp>
        <p:nvSpPr>
          <p:cNvPr id="10" name="ZoneTexte 9">
            <a:extLst>
              <a:ext uri="{FF2B5EF4-FFF2-40B4-BE49-F238E27FC236}">
                <a16:creationId xmlns:a16="http://schemas.microsoft.com/office/drawing/2014/main" id="{2D0BCDF3-E934-D546-A783-0DF235BFB8BD}"/>
              </a:ext>
            </a:extLst>
          </p:cNvPr>
          <p:cNvSpPr txBox="1"/>
          <p:nvPr/>
        </p:nvSpPr>
        <p:spPr>
          <a:xfrm>
            <a:off x="118153" y="1777358"/>
            <a:ext cx="44555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Avant de lire </a:t>
            </a:r>
            <a:r>
              <a:rPr lang="en-US" sz="1400" err="1"/>
              <a:t>cette</a:t>
            </a:r>
            <a:r>
              <a:rPr lang="en-US" sz="1400"/>
              <a:t> </a:t>
            </a:r>
            <a:r>
              <a:rPr lang="en-US" sz="1400" err="1"/>
              <a:t>définition</a:t>
            </a:r>
            <a:r>
              <a:rPr lang="en-US" sz="1400"/>
              <a:t>, </a:t>
            </a:r>
            <a:r>
              <a:rPr lang="en-US" sz="1400" err="1"/>
              <a:t>aviez-vous</a:t>
            </a:r>
            <a:r>
              <a:rPr lang="en-US" sz="1400"/>
              <a:t> déjà entendu </a:t>
            </a:r>
            <a:r>
              <a:rPr lang="en-US" sz="1400" err="1"/>
              <a:t>parler</a:t>
            </a:r>
            <a:r>
              <a:rPr lang="en-US" sz="1400"/>
              <a:t> de solutions </a:t>
            </a:r>
            <a:r>
              <a:rPr lang="en-US" sz="1400" err="1"/>
              <a:t>fondées</a:t>
            </a:r>
            <a:r>
              <a:rPr lang="en-US" sz="1400"/>
              <a:t> sur la nature ? N=153</a:t>
            </a:r>
          </a:p>
        </p:txBody>
      </p:sp>
      <p:sp>
        <p:nvSpPr>
          <p:cNvPr id="11" name="ZoneTexte 10">
            <a:extLst>
              <a:ext uri="{FF2B5EF4-FFF2-40B4-BE49-F238E27FC236}">
                <a16:creationId xmlns:a16="http://schemas.microsoft.com/office/drawing/2014/main" id="{53D03370-E06C-33A0-0448-6849B79732DF}"/>
              </a:ext>
            </a:extLst>
          </p:cNvPr>
          <p:cNvSpPr txBox="1"/>
          <p:nvPr/>
        </p:nvSpPr>
        <p:spPr>
          <a:xfrm>
            <a:off x="4570287" y="2214365"/>
            <a:ext cx="445555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Quand nous </a:t>
            </a:r>
            <a:r>
              <a:rPr lang="en-US" sz="1400" err="1"/>
              <a:t>évoquons</a:t>
            </a:r>
            <a:r>
              <a:rPr lang="en-US" sz="1400"/>
              <a:t> les </a:t>
            </a:r>
            <a:r>
              <a:rPr lang="en-US" sz="1400" err="1"/>
              <a:t>termes</a:t>
            </a:r>
            <a:r>
              <a:rPr lang="en-US" sz="1400"/>
              <a:t> de </a:t>
            </a:r>
            <a:r>
              <a:rPr lang="en-US" sz="1400" err="1"/>
              <a:t>SfN</a:t>
            </a:r>
            <a:r>
              <a:rPr lang="en-US" sz="1400"/>
              <a:t>, </a:t>
            </a:r>
            <a:r>
              <a:rPr lang="en-US" sz="1400" err="1"/>
              <a:t>pourriez-vous</a:t>
            </a:r>
            <a:r>
              <a:rPr lang="en-US" sz="1400"/>
              <a:t> nous </a:t>
            </a:r>
            <a:r>
              <a:rPr lang="en-US" sz="1400" err="1"/>
              <a:t>indiquer</a:t>
            </a:r>
            <a:r>
              <a:rPr lang="en-US" sz="1400"/>
              <a:t> les 3 premiers mots qui </a:t>
            </a:r>
            <a:r>
              <a:rPr lang="en-US" sz="1400" err="1"/>
              <a:t>vous</a:t>
            </a:r>
            <a:r>
              <a:rPr lang="en-US" sz="1400"/>
              <a:t> </a:t>
            </a:r>
            <a:r>
              <a:rPr lang="en-US" sz="1400" err="1"/>
              <a:t>viennent</a:t>
            </a:r>
            <a:r>
              <a:rPr lang="en-US" sz="1400"/>
              <a:t> à </a:t>
            </a:r>
            <a:r>
              <a:rPr lang="en-US" sz="1400" err="1"/>
              <a:t>l'esprit</a:t>
            </a:r>
            <a:r>
              <a:rPr lang="en-US" sz="1400"/>
              <a:t> ?</a:t>
            </a:r>
            <a:endParaRPr lang="fr-FR"/>
          </a:p>
        </p:txBody>
      </p:sp>
      <p:pic>
        <p:nvPicPr>
          <p:cNvPr id="6" name="Picture 2" descr="Une image contenant texte, capture d’écran, Police, nombre&#10;&#10;Description générée automatiquement">
            <a:extLst>
              <a:ext uri="{FF2B5EF4-FFF2-40B4-BE49-F238E27FC236}">
                <a16:creationId xmlns:a16="http://schemas.microsoft.com/office/drawing/2014/main" id="{72A726E2-8618-BC60-7467-A8B2467D57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7769" y="196711"/>
            <a:ext cx="25209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352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65BB77-641D-B336-B95B-EA8A63D33D26}"/>
              </a:ext>
            </a:extLst>
          </p:cNvPr>
          <p:cNvSpPr>
            <a:spLocks noGrp="1"/>
          </p:cNvSpPr>
          <p:nvPr>
            <p:ph type="title"/>
          </p:nvPr>
        </p:nvSpPr>
        <p:spPr/>
        <p:txBody>
          <a:bodyPr/>
          <a:lstStyle/>
          <a:p>
            <a:r>
              <a:rPr lang="fr-FR">
                <a:ea typeface="Calibri Light"/>
                <a:cs typeface="Calibri Light"/>
              </a:rPr>
              <a:t>Conclusion</a:t>
            </a:r>
            <a:endParaRPr lang="fr-FR"/>
          </a:p>
        </p:txBody>
      </p:sp>
      <p:sp>
        <p:nvSpPr>
          <p:cNvPr id="3" name="Espace réservé du texte 2">
            <a:extLst>
              <a:ext uri="{FF2B5EF4-FFF2-40B4-BE49-F238E27FC236}">
                <a16:creationId xmlns:a16="http://schemas.microsoft.com/office/drawing/2014/main" id="{FE7B360C-D3D7-EBB0-3D22-1AFE4A02D583}"/>
              </a:ext>
            </a:extLst>
          </p:cNvPr>
          <p:cNvSpPr>
            <a:spLocks noGrp="1"/>
          </p:cNvSpPr>
          <p:nvPr>
            <p:ph type="body" idx="1"/>
          </p:nvPr>
        </p:nvSpPr>
        <p:spPr>
          <a:xfrm>
            <a:off x="1051281" y="941560"/>
            <a:ext cx="7585725" cy="5260063"/>
          </a:xfrm>
        </p:spPr>
        <p:txBody>
          <a:bodyPr vert="horz" lIns="91440" tIns="45720" rIns="91440" bIns="45720" rtlCol="0" anchor="t">
            <a:normAutofit fontScale="85000" lnSpcReduction="10000"/>
          </a:bodyPr>
          <a:lstStyle/>
          <a:p>
            <a:pPr marL="285750" indent="-285750">
              <a:lnSpc>
                <a:spcPct val="100000"/>
              </a:lnSpc>
              <a:spcBef>
                <a:spcPts val="0"/>
              </a:spcBef>
              <a:buFont typeface="Arial" panose="020B0604020202020204" pitchFamily="34" charset="0"/>
              <a:buChar char="•"/>
            </a:pPr>
            <a:r>
              <a:rPr lang="fr-FR" sz="2300" b="1">
                <a:ea typeface="Calibri"/>
                <a:cs typeface="Calibri"/>
              </a:rPr>
              <a:t>Le contexte géographique influence la reconnaissance de fonctionnalités (ou </a:t>
            </a:r>
            <a:r>
              <a:rPr lang="fr-FR" sz="2300" b="1" err="1">
                <a:ea typeface="Calibri"/>
                <a:cs typeface="Calibri"/>
              </a:rPr>
              <a:t>co</a:t>
            </a:r>
            <a:r>
              <a:rPr lang="fr-FR" sz="2300" b="1">
                <a:ea typeface="Calibri"/>
                <a:cs typeface="Calibri"/>
              </a:rPr>
              <a:t>-bénéfices) des </a:t>
            </a:r>
            <a:r>
              <a:rPr lang="fr-FR" sz="2300" b="1" err="1">
                <a:ea typeface="Calibri"/>
                <a:cs typeface="Calibri"/>
              </a:rPr>
              <a:t>SfN</a:t>
            </a:r>
            <a:r>
              <a:rPr lang="fr-FR" sz="2300" b="1">
                <a:ea typeface="Calibri"/>
                <a:cs typeface="Calibri"/>
              </a:rPr>
              <a:t> </a:t>
            </a:r>
          </a:p>
          <a:p>
            <a:pPr marL="742950" lvl="1" indent="-285750">
              <a:lnSpc>
                <a:spcPct val="100000"/>
              </a:lnSpc>
              <a:spcBef>
                <a:spcPts val="0"/>
              </a:spcBef>
              <a:buFont typeface="Arial" panose="020B0604020202020204" pitchFamily="34" charset="0"/>
              <a:buChar char="•"/>
            </a:pPr>
            <a:r>
              <a:rPr lang="en-US" sz="1900" err="1">
                <a:solidFill>
                  <a:srgbClr val="000000"/>
                </a:solidFill>
                <a:ea typeface="Calibri"/>
                <a:cs typeface="Calibri"/>
              </a:rPr>
              <a:t>Espaces</a:t>
            </a:r>
            <a:r>
              <a:rPr lang="en-US" sz="1900">
                <a:solidFill>
                  <a:srgbClr val="000000"/>
                </a:solidFill>
                <a:ea typeface="Calibri"/>
                <a:cs typeface="Calibri"/>
              </a:rPr>
              <a:t> </a:t>
            </a:r>
            <a:r>
              <a:rPr lang="en-US" sz="1900" err="1">
                <a:solidFill>
                  <a:srgbClr val="000000"/>
                </a:solidFill>
                <a:ea typeface="Calibri"/>
                <a:cs typeface="Calibri"/>
              </a:rPr>
              <a:t>fréquentés</a:t>
            </a:r>
            <a:r>
              <a:rPr lang="en-US" sz="1900">
                <a:solidFill>
                  <a:srgbClr val="000000"/>
                </a:solidFill>
                <a:ea typeface="Calibri"/>
                <a:cs typeface="Calibri"/>
              </a:rPr>
              <a:t> pour </a:t>
            </a:r>
            <a:r>
              <a:rPr lang="en-US" sz="1900" err="1">
                <a:solidFill>
                  <a:srgbClr val="000000"/>
                </a:solidFill>
                <a:ea typeface="Calibri"/>
                <a:cs typeface="Calibri"/>
              </a:rPr>
              <a:t>différents</a:t>
            </a:r>
            <a:r>
              <a:rPr lang="en-US" sz="1900">
                <a:solidFill>
                  <a:srgbClr val="000000"/>
                </a:solidFill>
                <a:ea typeface="Calibri"/>
                <a:cs typeface="Calibri"/>
              </a:rPr>
              <a:t> usages : promenade, sentiment de </a:t>
            </a:r>
            <a:r>
              <a:rPr lang="en-US" sz="1900" err="1">
                <a:solidFill>
                  <a:srgbClr val="000000"/>
                </a:solidFill>
                <a:ea typeface="Calibri"/>
                <a:cs typeface="Calibri"/>
              </a:rPr>
              <a:t>proximité</a:t>
            </a:r>
            <a:r>
              <a:rPr lang="en-US" sz="1900">
                <a:solidFill>
                  <a:srgbClr val="000000"/>
                </a:solidFill>
                <a:ea typeface="Calibri"/>
                <a:cs typeface="Calibri"/>
              </a:rPr>
              <a:t> à la nature</a:t>
            </a:r>
          </a:p>
          <a:p>
            <a:pPr marL="742950" lvl="1" indent="-285750">
              <a:lnSpc>
                <a:spcPct val="100000"/>
              </a:lnSpc>
              <a:spcBef>
                <a:spcPts val="0"/>
              </a:spcBef>
              <a:buFont typeface="Arial,Sans-Serif" panose="020B0604020202020204" pitchFamily="34" charset="0"/>
              <a:buChar char="•"/>
            </a:pPr>
            <a:r>
              <a:rPr lang="en-US" sz="1900">
                <a:solidFill>
                  <a:srgbClr val="000000"/>
                </a:solidFill>
                <a:ea typeface="Calibri"/>
                <a:cs typeface="Calibri"/>
              </a:rPr>
              <a:t>Pas de </a:t>
            </a:r>
            <a:r>
              <a:rPr lang="en-US" sz="1900" err="1">
                <a:solidFill>
                  <a:srgbClr val="000000"/>
                </a:solidFill>
                <a:ea typeface="Calibri"/>
                <a:cs typeface="Calibri"/>
              </a:rPr>
              <a:t>corrélation</a:t>
            </a:r>
            <a:r>
              <a:rPr lang="en-US" sz="1900">
                <a:solidFill>
                  <a:srgbClr val="000000"/>
                </a:solidFill>
                <a:ea typeface="Calibri"/>
                <a:cs typeface="Calibri"/>
              </a:rPr>
              <a:t> entre </a:t>
            </a:r>
            <a:r>
              <a:rPr lang="en-US" sz="1900" err="1">
                <a:solidFill>
                  <a:srgbClr val="000000"/>
                </a:solidFill>
                <a:ea typeface="Calibri"/>
                <a:cs typeface="Calibri"/>
              </a:rPr>
              <a:t>bénéfices</a:t>
            </a:r>
            <a:r>
              <a:rPr lang="en-US" sz="1900">
                <a:solidFill>
                  <a:srgbClr val="000000"/>
                </a:solidFill>
                <a:ea typeface="Calibri"/>
                <a:cs typeface="Calibri"/>
              </a:rPr>
              <a:t> pour cadre de vie et sentiment de </a:t>
            </a:r>
            <a:r>
              <a:rPr lang="en-US" sz="1900" err="1">
                <a:solidFill>
                  <a:srgbClr val="000000"/>
                </a:solidFill>
                <a:ea typeface="Calibri"/>
                <a:cs typeface="Calibri"/>
              </a:rPr>
              <a:t>proximité</a:t>
            </a:r>
            <a:r>
              <a:rPr lang="en-US" sz="1900">
                <a:solidFill>
                  <a:srgbClr val="000000"/>
                </a:solidFill>
                <a:ea typeface="Calibri"/>
                <a:cs typeface="Calibri"/>
              </a:rPr>
              <a:t> à la nature (type de nature </a:t>
            </a:r>
            <a:r>
              <a:rPr lang="en-US" sz="1900" err="1">
                <a:solidFill>
                  <a:srgbClr val="000000"/>
                </a:solidFill>
                <a:ea typeface="Calibri"/>
                <a:cs typeface="Calibri"/>
              </a:rPr>
              <a:t>dans</a:t>
            </a:r>
            <a:r>
              <a:rPr lang="en-US" sz="1900">
                <a:solidFill>
                  <a:srgbClr val="000000"/>
                </a:solidFill>
                <a:ea typeface="Calibri"/>
                <a:cs typeface="Calibri"/>
              </a:rPr>
              <a:t> les </a:t>
            </a:r>
            <a:r>
              <a:rPr lang="en-US" sz="1900" err="1">
                <a:solidFill>
                  <a:srgbClr val="000000"/>
                </a:solidFill>
                <a:ea typeface="Calibri"/>
                <a:cs typeface="Calibri"/>
              </a:rPr>
              <a:t>SfN</a:t>
            </a:r>
            <a:r>
              <a:rPr lang="en-US" sz="1900">
                <a:solidFill>
                  <a:srgbClr val="000000"/>
                </a:solidFill>
                <a:ea typeface="Calibri"/>
                <a:cs typeface="Calibri"/>
              </a:rPr>
              <a:t> ?)</a:t>
            </a:r>
            <a:r>
              <a:rPr lang="fr-FR" sz="1900">
                <a:solidFill>
                  <a:srgbClr val="000000"/>
                </a:solidFill>
                <a:ea typeface="Calibri"/>
                <a:cs typeface="Calibri"/>
              </a:rPr>
              <a:t> </a:t>
            </a:r>
          </a:p>
          <a:p>
            <a:pPr marL="742950" lvl="1" indent="-285750">
              <a:lnSpc>
                <a:spcPct val="100000"/>
              </a:lnSpc>
              <a:spcBef>
                <a:spcPts val="0"/>
              </a:spcBef>
              <a:buFont typeface="Arial,Sans-Serif" panose="020B0604020202020204" pitchFamily="34" charset="0"/>
              <a:buChar char="•"/>
            </a:pPr>
            <a:r>
              <a:rPr lang="fr-FR" sz="1900">
                <a:solidFill>
                  <a:srgbClr val="000000"/>
                </a:solidFill>
                <a:ea typeface="Calibri"/>
                <a:cs typeface="Calibri"/>
              </a:rPr>
              <a:t>Mais : Plus je me sens menacé par le risque de ruissellement, plus je ne veux que des infrastructures grises</a:t>
            </a:r>
          </a:p>
          <a:p>
            <a:pPr marL="285750" indent="-285750">
              <a:lnSpc>
                <a:spcPct val="100000"/>
              </a:lnSpc>
              <a:spcBef>
                <a:spcPts val="0"/>
              </a:spcBef>
              <a:buFont typeface="Arial,Sans-Serif" panose="020B0604020202020204" pitchFamily="34" charset="0"/>
              <a:buChar char="•"/>
            </a:pPr>
            <a:endParaRPr lang="en-US" sz="1500">
              <a:solidFill>
                <a:srgbClr val="000000"/>
              </a:solidFill>
              <a:ea typeface="Calibri"/>
              <a:cs typeface="Calibri"/>
            </a:endParaRPr>
          </a:p>
          <a:p>
            <a:pPr marL="285750" indent="-285750">
              <a:lnSpc>
                <a:spcPct val="100000"/>
              </a:lnSpc>
              <a:spcBef>
                <a:spcPts val="0"/>
              </a:spcBef>
              <a:buFont typeface="Arial" panose="020B0604020202020204" pitchFamily="34" charset="0"/>
              <a:buChar char="•"/>
            </a:pPr>
            <a:endParaRPr lang="en-US" sz="1500">
              <a:solidFill>
                <a:srgbClr val="000000"/>
              </a:solidFill>
              <a:ea typeface="Calibri"/>
              <a:cs typeface="Calibri"/>
            </a:endParaRPr>
          </a:p>
          <a:p>
            <a:pPr marL="285750" indent="-285750">
              <a:lnSpc>
                <a:spcPct val="100000"/>
              </a:lnSpc>
              <a:spcBef>
                <a:spcPts val="0"/>
              </a:spcBef>
              <a:buFont typeface="Arial" panose="020B0604020202020204" pitchFamily="34" charset="0"/>
              <a:buChar char="•"/>
            </a:pPr>
            <a:r>
              <a:rPr lang="fr-FR" sz="2300" b="1">
                <a:solidFill>
                  <a:srgbClr val="000000"/>
                </a:solidFill>
                <a:ea typeface="Calibri"/>
                <a:cs typeface="Calibri"/>
              </a:rPr>
              <a:t>L'identification des différents services portés par les </a:t>
            </a:r>
            <a:r>
              <a:rPr lang="fr-FR" sz="2300" b="1" err="1">
                <a:solidFill>
                  <a:srgbClr val="000000"/>
                </a:solidFill>
                <a:ea typeface="Calibri"/>
                <a:cs typeface="Calibri"/>
              </a:rPr>
              <a:t>SfN</a:t>
            </a:r>
            <a:r>
              <a:rPr lang="fr-FR" sz="2300" b="1">
                <a:solidFill>
                  <a:srgbClr val="000000"/>
                </a:solidFill>
                <a:ea typeface="Calibri"/>
                <a:cs typeface="Calibri"/>
              </a:rPr>
              <a:t> favorise la reconnaissance d'une efficacité face aux risques</a:t>
            </a:r>
            <a:endParaRPr lang="en-US" sz="2300" b="1">
              <a:solidFill>
                <a:srgbClr val="000000"/>
              </a:solidFill>
              <a:ea typeface="Calibri"/>
              <a:cs typeface="Calibri"/>
            </a:endParaRPr>
          </a:p>
          <a:p>
            <a:pPr marL="742950" lvl="1" indent="-285750">
              <a:lnSpc>
                <a:spcPct val="100000"/>
              </a:lnSpc>
              <a:spcBef>
                <a:spcPts val="0"/>
              </a:spcBef>
              <a:buFont typeface="Arial,Sans-Serif" panose="020B0604020202020204" pitchFamily="34" charset="0"/>
              <a:buChar char="•"/>
            </a:pPr>
            <a:r>
              <a:rPr lang="fr-FR" sz="1900">
                <a:solidFill>
                  <a:srgbClr val="000000"/>
                </a:solidFill>
                <a:ea typeface="Calibri"/>
                <a:cs typeface="Calibri"/>
              </a:rPr>
              <a:t>Une multifonctionnalité reconnue par les habitants : risques ; cadre de vie ; biodiversité ; verdissement</a:t>
            </a:r>
            <a:endParaRPr lang="en-US" sz="1900">
              <a:solidFill>
                <a:srgbClr val="000000"/>
              </a:solidFill>
              <a:ea typeface="Calibri"/>
              <a:cs typeface="Calibri"/>
            </a:endParaRPr>
          </a:p>
          <a:p>
            <a:pPr marL="742950" lvl="1" indent="-285750">
              <a:lnSpc>
                <a:spcPct val="100000"/>
              </a:lnSpc>
              <a:spcBef>
                <a:spcPts val="0"/>
              </a:spcBef>
              <a:buFont typeface="Arial,Sans-Serif" panose="020B0604020202020204" pitchFamily="34" charset="0"/>
              <a:buChar char="•"/>
            </a:pPr>
            <a:r>
              <a:rPr lang="fr-FR" sz="1900">
                <a:solidFill>
                  <a:srgbClr val="000000"/>
                </a:solidFill>
                <a:ea typeface="Calibri"/>
                <a:cs typeface="Calibri"/>
              </a:rPr>
              <a:t>Pas de corrélation entre les services liés à la protection face aux risques et les autres services (influence de l'échelle ?)</a:t>
            </a:r>
            <a:endParaRPr lang="en-US" sz="1700">
              <a:solidFill>
                <a:srgbClr val="000000"/>
              </a:solidFill>
              <a:ea typeface="Calibri"/>
              <a:cs typeface="Calibri"/>
            </a:endParaRPr>
          </a:p>
          <a:p>
            <a:pPr marL="742950" lvl="1" indent="-285750">
              <a:lnSpc>
                <a:spcPct val="100000"/>
              </a:lnSpc>
              <a:spcBef>
                <a:spcPts val="0"/>
              </a:spcBef>
              <a:buFont typeface="Arial,Sans-Serif" panose="020B0604020202020204" pitchFamily="34" charset="0"/>
              <a:buChar char="•"/>
            </a:pPr>
            <a:r>
              <a:rPr lang="fr-FR" sz="1900">
                <a:solidFill>
                  <a:srgbClr val="000000"/>
                </a:solidFill>
                <a:ea typeface="Calibri"/>
                <a:cs typeface="Calibri"/>
              </a:rPr>
              <a:t>Sur la GEPU : lien efficacité d'une </a:t>
            </a:r>
            <a:r>
              <a:rPr lang="fr-FR" sz="1900" err="1">
                <a:solidFill>
                  <a:srgbClr val="000000"/>
                </a:solidFill>
                <a:ea typeface="Calibri"/>
                <a:cs typeface="Calibri"/>
              </a:rPr>
              <a:t>SfN</a:t>
            </a:r>
            <a:r>
              <a:rPr lang="fr-FR" sz="1900">
                <a:solidFill>
                  <a:srgbClr val="000000"/>
                </a:solidFill>
                <a:ea typeface="Calibri"/>
                <a:cs typeface="Calibri"/>
              </a:rPr>
              <a:t> / efficacité d'un réseau de collecte</a:t>
            </a:r>
            <a:endParaRPr lang="en-US" sz="1900">
              <a:solidFill>
                <a:srgbClr val="000000"/>
              </a:solidFill>
              <a:ea typeface="Calibri"/>
              <a:cs typeface="Calibri"/>
            </a:endParaRPr>
          </a:p>
          <a:p>
            <a:pPr marL="742950" lvl="1" indent="-285750">
              <a:lnSpc>
                <a:spcPct val="100000"/>
              </a:lnSpc>
              <a:spcBef>
                <a:spcPts val="0"/>
              </a:spcBef>
              <a:buFont typeface="Arial,Sans-Serif" panose="020B0604020202020204" pitchFamily="34" charset="0"/>
              <a:buChar char="•"/>
            </a:pPr>
            <a:endParaRPr lang="fr-FR" sz="1900">
              <a:solidFill>
                <a:srgbClr val="000000"/>
              </a:solidFill>
              <a:ea typeface="Calibri"/>
              <a:cs typeface="Calibri"/>
            </a:endParaRPr>
          </a:p>
          <a:p>
            <a:pPr marL="285750" indent="-285750">
              <a:lnSpc>
                <a:spcPct val="100000"/>
              </a:lnSpc>
              <a:spcBef>
                <a:spcPts val="0"/>
              </a:spcBef>
              <a:buFont typeface="Arial,Sans-Serif" panose="020B0604020202020204" pitchFamily="34" charset="0"/>
              <a:buChar char="•"/>
            </a:pPr>
            <a:r>
              <a:rPr lang="fr-FR" sz="2300" b="1">
                <a:ea typeface="Calibri"/>
                <a:cs typeface="Calibri"/>
              </a:rPr>
              <a:t>L'information sur les aménagements de type </a:t>
            </a:r>
            <a:r>
              <a:rPr lang="fr-FR" sz="2300" b="1" err="1">
                <a:ea typeface="Calibri"/>
                <a:cs typeface="Calibri"/>
              </a:rPr>
              <a:t>SfN</a:t>
            </a:r>
            <a:r>
              <a:rPr lang="fr-FR" sz="2300" b="1">
                <a:ea typeface="Calibri"/>
                <a:cs typeface="Calibri"/>
              </a:rPr>
              <a:t> influence l'identification de </a:t>
            </a:r>
            <a:r>
              <a:rPr lang="fr-FR" sz="2300" b="1" err="1">
                <a:ea typeface="Calibri"/>
                <a:cs typeface="Calibri"/>
              </a:rPr>
              <a:t>co</a:t>
            </a:r>
            <a:r>
              <a:rPr lang="fr-FR" sz="2300" b="1">
                <a:ea typeface="Calibri"/>
                <a:cs typeface="Calibri"/>
              </a:rPr>
              <a:t>-bénéfices.</a:t>
            </a:r>
            <a:endParaRPr lang="fr-FR" sz="2300" b="1">
              <a:cs typeface="Calibri"/>
            </a:endParaRPr>
          </a:p>
          <a:p>
            <a:pPr marL="742950" lvl="1" indent="-285750">
              <a:lnSpc>
                <a:spcPct val="100000"/>
              </a:lnSpc>
              <a:spcBef>
                <a:spcPts val="0"/>
              </a:spcBef>
              <a:buFont typeface="Arial,Sans-Serif" panose="020B0604020202020204" pitchFamily="34" charset="0"/>
              <a:buChar char="•"/>
            </a:pPr>
            <a:r>
              <a:rPr lang="en-US" sz="1900" err="1">
                <a:solidFill>
                  <a:srgbClr val="000000"/>
                </a:solidFill>
                <a:ea typeface="Calibri"/>
                <a:cs typeface="Calibri"/>
              </a:rPr>
              <a:t>L’information</a:t>
            </a:r>
            <a:r>
              <a:rPr lang="en-US" sz="1900">
                <a:solidFill>
                  <a:srgbClr val="000000"/>
                </a:solidFill>
                <a:ea typeface="Calibri"/>
                <a:cs typeface="Calibri"/>
              </a:rPr>
              <a:t> </a:t>
            </a:r>
            <a:r>
              <a:rPr lang="en-US" sz="1900" err="1">
                <a:solidFill>
                  <a:srgbClr val="000000"/>
                </a:solidFill>
                <a:ea typeface="Calibri"/>
                <a:cs typeface="Calibri"/>
              </a:rPr>
              <a:t>modifie</a:t>
            </a:r>
            <a:r>
              <a:rPr lang="en-US" sz="1900">
                <a:solidFill>
                  <a:srgbClr val="000000"/>
                </a:solidFill>
                <a:ea typeface="Calibri"/>
                <a:cs typeface="Calibri"/>
              </a:rPr>
              <a:t> les </a:t>
            </a:r>
            <a:r>
              <a:rPr lang="en-US" sz="1900" err="1">
                <a:solidFill>
                  <a:srgbClr val="000000"/>
                </a:solidFill>
                <a:ea typeface="Calibri"/>
                <a:cs typeface="Calibri"/>
              </a:rPr>
              <a:t>représentations</a:t>
            </a:r>
            <a:r>
              <a:rPr lang="en-US" sz="1900">
                <a:solidFill>
                  <a:srgbClr val="000000"/>
                </a:solidFill>
                <a:ea typeface="Calibri"/>
                <a:cs typeface="Calibri"/>
              </a:rPr>
              <a:t> des </a:t>
            </a:r>
            <a:r>
              <a:rPr lang="en-US" sz="1900" err="1">
                <a:solidFill>
                  <a:srgbClr val="000000"/>
                </a:solidFill>
                <a:ea typeface="Calibri"/>
                <a:cs typeface="Calibri"/>
              </a:rPr>
              <a:t>aménagements</a:t>
            </a:r>
            <a:r>
              <a:rPr lang="en-US" sz="1900">
                <a:solidFill>
                  <a:srgbClr val="000000"/>
                </a:solidFill>
                <a:ea typeface="Calibri"/>
                <a:cs typeface="Calibri"/>
              </a:rPr>
              <a:t> de type </a:t>
            </a:r>
            <a:r>
              <a:rPr lang="en-US" sz="1900" err="1">
                <a:solidFill>
                  <a:srgbClr val="000000"/>
                </a:solidFill>
                <a:ea typeface="Calibri"/>
                <a:cs typeface="Calibri"/>
              </a:rPr>
              <a:t>SfN</a:t>
            </a:r>
            <a:endParaRPr lang="en-US" sz="1900">
              <a:solidFill>
                <a:srgbClr val="000000"/>
              </a:solidFill>
              <a:ea typeface="Calibri"/>
              <a:cs typeface="Calibri"/>
            </a:endParaRPr>
          </a:p>
          <a:p>
            <a:pPr marL="742950" lvl="1" indent="-285750">
              <a:lnSpc>
                <a:spcPct val="100000"/>
              </a:lnSpc>
              <a:spcBef>
                <a:spcPts val="0"/>
              </a:spcBef>
              <a:buFont typeface="Arial,Sans-Serif" panose="020B0604020202020204" pitchFamily="34" charset="0"/>
              <a:buChar char="•"/>
            </a:pPr>
            <a:r>
              <a:rPr lang="en-US" sz="1900" err="1">
                <a:solidFill>
                  <a:srgbClr val="000000"/>
                </a:solidFill>
                <a:ea typeface="Calibri"/>
                <a:cs typeface="Calibri"/>
              </a:rPr>
              <a:t>L’information</a:t>
            </a:r>
            <a:r>
              <a:rPr lang="en-US" sz="1900">
                <a:solidFill>
                  <a:srgbClr val="000000"/>
                </a:solidFill>
                <a:ea typeface="Calibri"/>
                <a:cs typeface="Calibri"/>
              </a:rPr>
              <a:t> </a:t>
            </a:r>
            <a:r>
              <a:rPr lang="en-US" sz="1900" err="1">
                <a:solidFill>
                  <a:srgbClr val="000000"/>
                </a:solidFill>
                <a:ea typeface="Calibri"/>
                <a:cs typeface="Calibri"/>
              </a:rPr>
              <a:t>amène</a:t>
            </a:r>
            <a:r>
              <a:rPr lang="en-US" sz="1900">
                <a:solidFill>
                  <a:srgbClr val="000000"/>
                </a:solidFill>
                <a:ea typeface="Calibri"/>
                <a:cs typeface="Calibri"/>
              </a:rPr>
              <a:t> à </a:t>
            </a:r>
            <a:r>
              <a:rPr lang="en-US" sz="1900" err="1">
                <a:solidFill>
                  <a:srgbClr val="000000"/>
                </a:solidFill>
                <a:ea typeface="Calibri"/>
                <a:cs typeface="Calibri"/>
              </a:rPr>
              <a:t>avoir</a:t>
            </a:r>
            <a:r>
              <a:rPr lang="en-US" sz="1900">
                <a:solidFill>
                  <a:srgbClr val="000000"/>
                </a:solidFill>
                <a:ea typeface="Calibri"/>
                <a:cs typeface="Calibri"/>
              </a:rPr>
              <a:t> </a:t>
            </a:r>
            <a:r>
              <a:rPr lang="en-US" sz="1900" err="1">
                <a:solidFill>
                  <a:srgbClr val="000000"/>
                </a:solidFill>
                <a:ea typeface="Calibri"/>
                <a:cs typeface="Calibri"/>
              </a:rPr>
              <a:t>davantage</a:t>
            </a:r>
            <a:r>
              <a:rPr lang="en-US" sz="1900">
                <a:solidFill>
                  <a:srgbClr val="000000"/>
                </a:solidFill>
                <a:ea typeface="Calibri"/>
                <a:cs typeface="Calibri"/>
              </a:rPr>
              <a:t> </a:t>
            </a:r>
            <a:r>
              <a:rPr lang="en-US" sz="1900" err="1">
                <a:solidFill>
                  <a:srgbClr val="000000"/>
                </a:solidFill>
                <a:ea typeface="Calibri"/>
                <a:cs typeface="Calibri"/>
              </a:rPr>
              <a:t>confiance</a:t>
            </a:r>
            <a:r>
              <a:rPr lang="en-US" sz="1900">
                <a:solidFill>
                  <a:srgbClr val="000000"/>
                </a:solidFill>
                <a:ea typeface="Calibri"/>
                <a:cs typeface="Calibri"/>
              </a:rPr>
              <a:t> </a:t>
            </a:r>
            <a:r>
              <a:rPr lang="en-US" sz="1900" err="1">
                <a:solidFill>
                  <a:srgbClr val="000000"/>
                </a:solidFill>
                <a:ea typeface="Calibri"/>
                <a:cs typeface="Calibri"/>
              </a:rPr>
              <a:t>en</a:t>
            </a:r>
            <a:r>
              <a:rPr lang="en-US" sz="1900">
                <a:solidFill>
                  <a:srgbClr val="000000"/>
                </a:solidFill>
                <a:ea typeface="Calibri"/>
                <a:cs typeface="Calibri"/>
              </a:rPr>
              <a:t> </a:t>
            </a:r>
            <a:r>
              <a:rPr lang="en-US" sz="1900" err="1">
                <a:solidFill>
                  <a:srgbClr val="000000"/>
                </a:solidFill>
                <a:ea typeface="Calibri"/>
                <a:cs typeface="Calibri"/>
              </a:rPr>
              <a:t>ces</a:t>
            </a:r>
            <a:r>
              <a:rPr lang="en-US" sz="1900">
                <a:solidFill>
                  <a:srgbClr val="000000"/>
                </a:solidFill>
                <a:ea typeface="Calibri"/>
                <a:cs typeface="Calibri"/>
              </a:rPr>
              <a:t> </a:t>
            </a:r>
            <a:r>
              <a:rPr lang="en-US" sz="1900" err="1">
                <a:solidFill>
                  <a:srgbClr val="000000"/>
                </a:solidFill>
                <a:ea typeface="Calibri"/>
                <a:cs typeface="Calibri"/>
              </a:rPr>
              <a:t>aménagements</a:t>
            </a:r>
            <a:endParaRPr lang="en-US" sz="1900">
              <a:solidFill>
                <a:srgbClr val="000000"/>
              </a:solidFill>
              <a:ea typeface="Calibri"/>
              <a:cs typeface="Calibri"/>
            </a:endParaRPr>
          </a:p>
          <a:p>
            <a:pPr marL="285750" indent="-285750">
              <a:lnSpc>
                <a:spcPct val="100000"/>
              </a:lnSpc>
              <a:spcBef>
                <a:spcPts val="0"/>
              </a:spcBef>
              <a:buFont typeface="Arial,Sans-Serif" panose="020B0604020202020204" pitchFamily="34" charset="0"/>
              <a:buChar char="•"/>
            </a:pPr>
            <a:endParaRPr lang="fr-FR" sz="1500">
              <a:solidFill>
                <a:srgbClr val="000000"/>
              </a:solidFill>
              <a:ea typeface="Calibri"/>
              <a:cs typeface="Calibri"/>
            </a:endParaRPr>
          </a:p>
          <a:p>
            <a:pPr marL="171450" indent="-171450">
              <a:buFont typeface="Calibri" panose="020B0604020202020204" pitchFamily="34" charset="0"/>
              <a:buChar char="-"/>
            </a:pPr>
            <a:endParaRPr lang="fr-FR">
              <a:solidFill>
                <a:srgbClr val="000000"/>
              </a:solidFill>
              <a:ea typeface="Calibri"/>
              <a:cs typeface="Calibri"/>
            </a:endParaRPr>
          </a:p>
        </p:txBody>
      </p:sp>
    </p:spTree>
    <p:extLst>
      <p:ext uri="{BB962C8B-B14F-4D97-AF65-F5344CB8AC3E}">
        <p14:creationId xmlns:p14="http://schemas.microsoft.com/office/powerpoint/2010/main" val="1582504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0F285A-A506-79A2-DB53-760573BF50AE}"/>
              </a:ext>
            </a:extLst>
          </p:cNvPr>
          <p:cNvSpPr>
            <a:spLocks noGrp="1"/>
          </p:cNvSpPr>
          <p:nvPr>
            <p:ph type="title"/>
          </p:nvPr>
        </p:nvSpPr>
        <p:spPr/>
        <p:txBody>
          <a:bodyPr/>
          <a:lstStyle/>
          <a:p>
            <a:r>
              <a:rPr lang="fr-FR"/>
              <a:t>Conclusion</a:t>
            </a:r>
          </a:p>
        </p:txBody>
      </p:sp>
      <p:sp>
        <p:nvSpPr>
          <p:cNvPr id="4" name="Sous-titre 3">
            <a:extLst>
              <a:ext uri="{FF2B5EF4-FFF2-40B4-BE49-F238E27FC236}">
                <a16:creationId xmlns:a16="http://schemas.microsoft.com/office/drawing/2014/main" id="{DAC7C279-C175-1116-35A8-A97D4878D47F}"/>
              </a:ext>
            </a:extLst>
          </p:cNvPr>
          <p:cNvSpPr>
            <a:spLocks noGrp="1"/>
          </p:cNvSpPr>
          <p:nvPr>
            <p:ph type="subTitle" idx="10"/>
          </p:nvPr>
        </p:nvSpPr>
        <p:spPr/>
        <p:txBody>
          <a:bodyPr vert="horz" lIns="91440" tIns="45720" rIns="91440" bIns="45720" rtlCol="0" anchor="t">
            <a:normAutofit/>
          </a:bodyPr>
          <a:lstStyle/>
          <a:p>
            <a:r>
              <a:rPr lang="fr-FR">
                <a:cs typeface="Calibri"/>
              </a:rPr>
              <a:t>Des relations significatives entre les différents facteurs</a:t>
            </a:r>
            <a:endParaRPr lang="fr-FR"/>
          </a:p>
        </p:txBody>
      </p:sp>
      <p:sp>
        <p:nvSpPr>
          <p:cNvPr id="6" name="Rectangle : coins arrondis 5">
            <a:extLst>
              <a:ext uri="{FF2B5EF4-FFF2-40B4-BE49-F238E27FC236}">
                <a16:creationId xmlns:a16="http://schemas.microsoft.com/office/drawing/2014/main" id="{C9A7BD56-18C1-6093-B26D-F170B82CF9A3}"/>
              </a:ext>
            </a:extLst>
          </p:cNvPr>
          <p:cNvSpPr/>
          <p:nvPr/>
        </p:nvSpPr>
        <p:spPr>
          <a:xfrm>
            <a:off x="3770727" y="1823118"/>
            <a:ext cx="1839515" cy="488156"/>
          </a:xfrm>
          <a:prstGeom prst="roundRect">
            <a:avLst/>
          </a:prstGeom>
          <a:solidFill>
            <a:schemeClr val="tx2">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a:solidFill>
                  <a:srgbClr val="1F3864"/>
                </a:solidFill>
                <a:cs typeface="Calibri"/>
              </a:rPr>
              <a:t>EFFICACITE</a:t>
            </a:r>
          </a:p>
        </p:txBody>
      </p:sp>
      <p:sp>
        <p:nvSpPr>
          <p:cNvPr id="8" name="Rectangle : coins arrondis 7">
            <a:extLst>
              <a:ext uri="{FF2B5EF4-FFF2-40B4-BE49-F238E27FC236}">
                <a16:creationId xmlns:a16="http://schemas.microsoft.com/office/drawing/2014/main" id="{87C454F7-8FB3-1AAE-BF09-7FE9AB34F8E0}"/>
              </a:ext>
            </a:extLst>
          </p:cNvPr>
          <p:cNvSpPr/>
          <p:nvPr/>
        </p:nvSpPr>
        <p:spPr>
          <a:xfrm>
            <a:off x="2514617" y="4168650"/>
            <a:ext cx="1839515" cy="488156"/>
          </a:xfrm>
          <a:prstGeom prst="roundRect">
            <a:avLst/>
          </a:prstGeom>
          <a:solidFill>
            <a:schemeClr val="tx2">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fr-FR" sz="1600">
                <a:solidFill>
                  <a:srgbClr val="1F3864"/>
                </a:solidFill>
                <a:cs typeface="Calibri"/>
              </a:rPr>
              <a:t>FONCTIONNALITES</a:t>
            </a:r>
            <a:endParaRPr lang="fr-FR" sz="1600">
              <a:solidFill>
                <a:srgbClr val="1F3864"/>
              </a:solidFill>
            </a:endParaRPr>
          </a:p>
        </p:txBody>
      </p:sp>
      <p:sp>
        <p:nvSpPr>
          <p:cNvPr id="10" name="Rectangle : coins arrondis 9">
            <a:extLst>
              <a:ext uri="{FF2B5EF4-FFF2-40B4-BE49-F238E27FC236}">
                <a16:creationId xmlns:a16="http://schemas.microsoft.com/office/drawing/2014/main" id="{D389D89F-5253-B500-AC9B-AFC2494C6E33}"/>
              </a:ext>
            </a:extLst>
          </p:cNvPr>
          <p:cNvSpPr/>
          <p:nvPr/>
        </p:nvSpPr>
        <p:spPr>
          <a:xfrm>
            <a:off x="5546741" y="4168650"/>
            <a:ext cx="1268016" cy="488156"/>
          </a:xfrm>
          <a:prstGeom prst="roundRect">
            <a:avLst/>
          </a:prstGeom>
          <a:solidFill>
            <a:schemeClr val="tx2">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fr-FR">
                <a:solidFill>
                  <a:srgbClr val="1F3864"/>
                </a:solidFill>
                <a:cs typeface="Calibri"/>
              </a:rPr>
              <a:t>RISQUE</a:t>
            </a:r>
          </a:p>
        </p:txBody>
      </p:sp>
      <p:sp>
        <p:nvSpPr>
          <p:cNvPr id="12" name="Rectangle : coins arrondis 11">
            <a:extLst>
              <a:ext uri="{FF2B5EF4-FFF2-40B4-BE49-F238E27FC236}">
                <a16:creationId xmlns:a16="http://schemas.microsoft.com/office/drawing/2014/main" id="{10172714-BEF3-0F91-4C64-2F59B650A389}"/>
              </a:ext>
            </a:extLst>
          </p:cNvPr>
          <p:cNvSpPr/>
          <p:nvPr/>
        </p:nvSpPr>
        <p:spPr>
          <a:xfrm>
            <a:off x="3794538" y="2918493"/>
            <a:ext cx="1839515" cy="488156"/>
          </a:xfrm>
          <a:prstGeom prst="roundRect">
            <a:avLst/>
          </a:prstGeom>
          <a:solidFill>
            <a:schemeClr val="tx2">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fr-FR">
                <a:solidFill>
                  <a:srgbClr val="1F3864"/>
                </a:solidFill>
                <a:cs typeface="Calibri"/>
              </a:rPr>
              <a:t>INFORMATION</a:t>
            </a:r>
          </a:p>
        </p:txBody>
      </p:sp>
      <p:sp>
        <p:nvSpPr>
          <p:cNvPr id="14" name="Rectangle : coins arrondis 13">
            <a:extLst>
              <a:ext uri="{FF2B5EF4-FFF2-40B4-BE49-F238E27FC236}">
                <a16:creationId xmlns:a16="http://schemas.microsoft.com/office/drawing/2014/main" id="{308776C7-59B5-DD44-D8F9-230A741A7722}"/>
              </a:ext>
            </a:extLst>
          </p:cNvPr>
          <p:cNvSpPr/>
          <p:nvPr/>
        </p:nvSpPr>
        <p:spPr>
          <a:xfrm>
            <a:off x="2259955" y="1650599"/>
            <a:ext cx="5030391" cy="3559968"/>
          </a:xfrm>
          <a:prstGeom prst="roundRect">
            <a:avLst/>
          </a:prstGeom>
          <a:no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solidFill>
                <a:srgbClr val="1F3864"/>
              </a:solidFill>
            </a:endParaRPr>
          </a:p>
        </p:txBody>
      </p:sp>
      <p:sp>
        <p:nvSpPr>
          <p:cNvPr id="16" name="ZoneTexte 15">
            <a:extLst>
              <a:ext uri="{FF2B5EF4-FFF2-40B4-BE49-F238E27FC236}">
                <a16:creationId xmlns:a16="http://schemas.microsoft.com/office/drawing/2014/main" id="{8EFC7180-FACC-DB40-9E0E-A10A374F3E40}"/>
              </a:ext>
            </a:extLst>
          </p:cNvPr>
          <p:cNvSpPr txBox="1"/>
          <p:nvPr/>
        </p:nvSpPr>
        <p:spPr>
          <a:xfrm>
            <a:off x="3949982" y="5025901"/>
            <a:ext cx="150018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1F3864"/>
                </a:solidFill>
                <a:cs typeface="Calibri"/>
              </a:rPr>
              <a:t>CADRE DE VIE</a:t>
            </a:r>
          </a:p>
        </p:txBody>
      </p:sp>
      <p:cxnSp>
        <p:nvCxnSpPr>
          <p:cNvPr id="18" name="Connecteur droit avec flèche 17">
            <a:extLst>
              <a:ext uri="{FF2B5EF4-FFF2-40B4-BE49-F238E27FC236}">
                <a16:creationId xmlns:a16="http://schemas.microsoft.com/office/drawing/2014/main" id="{4827281A-9953-0DB6-A7B0-B2B3BF2F66D1}"/>
              </a:ext>
            </a:extLst>
          </p:cNvPr>
          <p:cNvCxnSpPr/>
          <p:nvPr/>
        </p:nvCxnSpPr>
        <p:spPr>
          <a:xfrm>
            <a:off x="4652980" y="2312465"/>
            <a:ext cx="3571" cy="604837"/>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90DA519-332D-6D25-DED1-29F432FA2E9C}"/>
              </a:ext>
            </a:extLst>
          </p:cNvPr>
          <p:cNvCxnSpPr>
            <a:cxnSpLocks/>
          </p:cNvCxnSpPr>
          <p:nvPr/>
        </p:nvCxnSpPr>
        <p:spPr>
          <a:xfrm flipH="1">
            <a:off x="3186789" y="3407840"/>
            <a:ext cx="675085" cy="753665"/>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E81DF1D-F0E0-3B1D-A3D3-CF790A29DDBE}"/>
              </a:ext>
            </a:extLst>
          </p:cNvPr>
          <p:cNvCxnSpPr>
            <a:cxnSpLocks/>
          </p:cNvCxnSpPr>
          <p:nvPr/>
        </p:nvCxnSpPr>
        <p:spPr>
          <a:xfrm>
            <a:off x="5434823" y="3407840"/>
            <a:ext cx="717945" cy="753665"/>
          </a:xfrm>
          <a:prstGeom prst="straightConnector1">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640CD46C-47B3-FF11-D198-507B2E68529E}"/>
              </a:ext>
            </a:extLst>
          </p:cNvPr>
          <p:cNvCxnSpPr>
            <a:cxnSpLocks/>
          </p:cNvCxnSpPr>
          <p:nvPr/>
        </p:nvCxnSpPr>
        <p:spPr>
          <a:xfrm flipH="1">
            <a:off x="2965203" y="2193402"/>
            <a:ext cx="758428" cy="1985961"/>
          </a:xfrm>
          <a:prstGeom prst="straightConnector1">
            <a:avLst/>
          </a:prstGeom>
          <a:ln w="2857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103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88FB8-3F7B-BA2A-E77A-2559C241C696}"/>
              </a:ext>
            </a:extLst>
          </p:cNvPr>
          <p:cNvSpPr>
            <a:spLocks noGrp="1"/>
          </p:cNvSpPr>
          <p:nvPr>
            <p:ph type="ctrTitle"/>
          </p:nvPr>
        </p:nvSpPr>
        <p:spPr/>
        <p:txBody>
          <a:bodyPr>
            <a:noAutofit/>
          </a:bodyPr>
          <a:lstStyle/>
          <a:p>
            <a:r>
              <a:rPr lang="fr-FR" dirty="0">
                <a:ea typeface="+mj-lt"/>
                <a:cs typeface="+mj-lt"/>
              </a:rPr>
              <a:t>La </a:t>
            </a:r>
            <a:r>
              <a:rPr lang="fr-FR" dirty="0" err="1">
                <a:ea typeface="+mj-lt"/>
                <a:cs typeface="+mj-lt"/>
              </a:rPr>
              <a:t>desimperméabilisation</a:t>
            </a:r>
            <a:r>
              <a:rPr lang="fr-FR" dirty="0">
                <a:ea typeface="+mj-lt"/>
                <a:cs typeface="+mj-lt"/>
              </a:rPr>
              <a:t> des cours d’école à Strasbourg </a:t>
            </a:r>
            <a:endParaRPr lang="fr-FR" dirty="0"/>
          </a:p>
        </p:txBody>
      </p:sp>
    </p:spTree>
    <p:extLst>
      <p:ext uri="{BB962C8B-B14F-4D97-AF65-F5344CB8AC3E}">
        <p14:creationId xmlns:p14="http://schemas.microsoft.com/office/powerpoint/2010/main" val="2393313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t>Des programmes de végétalisation de l’espace urbain</a:t>
            </a:r>
          </a:p>
        </p:txBody>
      </p:sp>
      <p:sp>
        <p:nvSpPr>
          <p:cNvPr id="4" name="Sous-titre 3"/>
          <p:cNvSpPr>
            <a:spLocks noGrp="1"/>
          </p:cNvSpPr>
          <p:nvPr>
            <p:ph type="subTitle" idx="10"/>
          </p:nvPr>
        </p:nvSpPr>
        <p:spPr>
          <a:xfrm>
            <a:off x="1226605" y="1112959"/>
            <a:ext cx="7260128" cy="679018"/>
          </a:xfrm>
        </p:spPr>
        <p:txBody>
          <a:bodyPr vert="horz" lIns="91440" tIns="45720" rIns="91440" bIns="45720" rtlCol="0" anchor="t">
            <a:normAutofit/>
          </a:bodyPr>
          <a:lstStyle/>
          <a:p>
            <a:pPr marL="342900" indent="-342900">
              <a:buFont typeface="Arial" panose="020B0604020202020204" pitchFamily="34" charset="0"/>
              <a:buChar char="•"/>
            </a:pPr>
            <a:r>
              <a:rPr lang="fr-FR" b="1">
                <a:latin typeface="+mj-lt"/>
              </a:rPr>
              <a:t>A Strasbourg: un effet d’opportunité à l’échelle de la ville</a:t>
            </a:r>
          </a:p>
        </p:txBody>
      </p:sp>
      <p:pic>
        <p:nvPicPr>
          <p:cNvPr id="1026" name="Picture 2" descr="Une image contenant texte, diagramme, capture d’écran, ligne&#10;&#10;Description générée automatiquement">
            <a:extLst>
              <a:ext uri="{FF2B5EF4-FFF2-40B4-BE49-F238E27FC236}">
                <a16:creationId xmlns:a16="http://schemas.microsoft.com/office/drawing/2014/main" id="{298C52DE-2E23-4714-F7C7-505867C0E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52468"/>
            <a:ext cx="6858000" cy="4849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557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42379-5C02-3692-BE95-D957B98DC5CB}"/>
              </a:ext>
            </a:extLst>
          </p:cNvPr>
          <p:cNvSpPr>
            <a:spLocks noGrp="1"/>
          </p:cNvSpPr>
          <p:nvPr>
            <p:ph type="title"/>
          </p:nvPr>
        </p:nvSpPr>
        <p:spPr>
          <a:xfrm>
            <a:off x="237573" y="501104"/>
            <a:ext cx="7886700" cy="994172"/>
          </a:xfrm>
        </p:spPr>
        <p:txBody>
          <a:bodyPr/>
          <a:lstStyle/>
          <a:p>
            <a:r>
              <a:rPr lang="x-none" b="1" dirty="0">
                <a:solidFill>
                  <a:srgbClr val="31849B"/>
                </a:solidFill>
              </a:rPr>
              <a:t>Changement de paradigme dans les politiques publiques de gestion des inondations</a:t>
            </a:r>
          </a:p>
        </p:txBody>
      </p:sp>
      <p:sp>
        <p:nvSpPr>
          <p:cNvPr id="6" name="ZoneTexte 5">
            <a:extLst>
              <a:ext uri="{FF2B5EF4-FFF2-40B4-BE49-F238E27FC236}">
                <a16:creationId xmlns:a16="http://schemas.microsoft.com/office/drawing/2014/main" id="{2E44202E-5810-AF84-414E-E0A1F5F2B5EA}"/>
              </a:ext>
            </a:extLst>
          </p:cNvPr>
          <p:cNvSpPr txBox="1"/>
          <p:nvPr/>
        </p:nvSpPr>
        <p:spPr>
          <a:xfrm>
            <a:off x="645522" y="2135782"/>
            <a:ext cx="4855585" cy="1415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r"/>
            <a:r>
              <a:rPr lang="fr-FR" sz="2100" dirty="0"/>
              <a:t>Tournant environnemental des politiques de gestion des inondations</a:t>
            </a:r>
          </a:p>
          <a:p>
            <a:pPr algn="ctr" defTabSz="619125" hangingPunct="0"/>
            <a:endParaRPr lang="fr-FR" sz="1500" dirty="0">
              <a:solidFill>
                <a:srgbClr val="606060"/>
              </a:solidFill>
              <a:latin typeface="Gill Sans"/>
              <a:ea typeface="Gill Sans"/>
              <a:cs typeface="Gill Sans"/>
              <a:sym typeface="Gill Sans"/>
            </a:endParaRPr>
          </a:p>
          <a:p>
            <a:pPr algn="r" defTabSz="619125" hangingPunct="0"/>
            <a:r>
              <a:rPr lang="fr-FR" sz="1500" dirty="0" err="1">
                <a:solidFill>
                  <a:srgbClr val="606060"/>
                </a:solidFill>
                <a:latin typeface="Gill Sans"/>
                <a:ea typeface="Gill Sans"/>
                <a:cs typeface="Gill Sans"/>
                <a:sym typeface="Gill Sans"/>
              </a:rPr>
              <a:t>Guerrin</a:t>
            </a:r>
            <a:r>
              <a:rPr lang="fr-FR" sz="1500" dirty="0">
                <a:solidFill>
                  <a:srgbClr val="606060"/>
                </a:solidFill>
                <a:latin typeface="Gill Sans"/>
                <a:ea typeface="Gill Sans"/>
                <a:cs typeface="Gill Sans"/>
                <a:sym typeface="Gill Sans"/>
              </a:rPr>
              <a:t> &amp; Bouleau, 2014, </a:t>
            </a:r>
          </a:p>
          <a:p>
            <a:pPr algn="r" defTabSz="619125" hangingPunct="0"/>
            <a:r>
              <a:rPr lang="fr-FR" sz="1500" i="1" dirty="0">
                <a:solidFill>
                  <a:srgbClr val="606060"/>
                </a:solidFill>
                <a:latin typeface="Gill Sans"/>
                <a:ea typeface="Gill Sans"/>
                <a:cs typeface="Gill Sans"/>
                <a:sym typeface="Gill Sans"/>
              </a:rPr>
              <a:t>Revue Internationale de Politique Comparée</a:t>
            </a:r>
          </a:p>
        </p:txBody>
      </p:sp>
      <p:graphicFrame>
        <p:nvGraphicFramePr>
          <p:cNvPr id="3" name="Tableau 2">
            <a:extLst>
              <a:ext uri="{FF2B5EF4-FFF2-40B4-BE49-F238E27FC236}">
                <a16:creationId xmlns:a16="http://schemas.microsoft.com/office/drawing/2014/main" id="{AE5C0DA5-7C0E-6E78-EFF3-8792BAA17E24}"/>
              </a:ext>
            </a:extLst>
          </p:cNvPr>
          <p:cNvGraphicFramePr>
            <a:graphicFrameLocks noGrp="1"/>
          </p:cNvGraphicFramePr>
          <p:nvPr>
            <p:extLst>
              <p:ext uri="{D42A27DB-BD31-4B8C-83A1-F6EECF244321}">
                <p14:modId xmlns:p14="http://schemas.microsoft.com/office/powerpoint/2010/main" val="3015851638"/>
              </p:ext>
            </p:extLst>
          </p:nvPr>
        </p:nvGraphicFramePr>
        <p:xfrm>
          <a:off x="536665" y="3860251"/>
          <a:ext cx="5073298" cy="2496645"/>
        </p:xfrm>
        <a:graphic>
          <a:graphicData uri="http://schemas.openxmlformats.org/drawingml/2006/table">
            <a:tbl>
              <a:tblPr firstRow="1" firstCol="1" bandRow="1">
                <a:tableStyleId>{912C8C85-51F0-491E-9774-3900AFEF0FD7}</a:tableStyleId>
              </a:tblPr>
              <a:tblGrid>
                <a:gridCol w="1002060">
                  <a:extLst>
                    <a:ext uri="{9D8B030D-6E8A-4147-A177-3AD203B41FA5}">
                      <a16:colId xmlns:a16="http://schemas.microsoft.com/office/drawing/2014/main" val="20000"/>
                    </a:ext>
                  </a:extLst>
                </a:gridCol>
                <a:gridCol w="1941413">
                  <a:extLst>
                    <a:ext uri="{9D8B030D-6E8A-4147-A177-3AD203B41FA5}">
                      <a16:colId xmlns:a16="http://schemas.microsoft.com/office/drawing/2014/main" val="20001"/>
                    </a:ext>
                  </a:extLst>
                </a:gridCol>
                <a:gridCol w="2129825">
                  <a:extLst>
                    <a:ext uri="{9D8B030D-6E8A-4147-A177-3AD203B41FA5}">
                      <a16:colId xmlns:a16="http://schemas.microsoft.com/office/drawing/2014/main" val="20002"/>
                    </a:ext>
                  </a:extLst>
                </a:gridCol>
              </a:tblGrid>
              <a:tr h="313562">
                <a:tc>
                  <a:txBody>
                    <a:bodyPr/>
                    <a:lstStyle/>
                    <a:p>
                      <a:endParaRPr lang="fr-FR" sz="1100" dirty="0">
                        <a:latin typeface="Avenir Next" charset="0"/>
                        <a:ea typeface="Avenir Next" charset="0"/>
                        <a:cs typeface="Avenir Next" charset="0"/>
                      </a:endParaRPr>
                    </a:p>
                  </a:txBody>
                  <a:tcPr marL="34290" marR="34290" marT="17145" marB="17145" anchor="ctr">
                    <a:solidFill>
                      <a:schemeClr val="accent6"/>
                    </a:solidFill>
                  </a:tcPr>
                </a:tc>
                <a:tc>
                  <a:txBody>
                    <a:bodyPr/>
                    <a:lstStyle/>
                    <a:p>
                      <a:pPr marL="0" marR="0" indent="0" algn="ctr" defTabSz="825500" rtl="0" latinLnBrk="0">
                        <a:lnSpc>
                          <a:spcPct val="100000"/>
                        </a:lnSpc>
                        <a:spcBef>
                          <a:spcPts val="0"/>
                        </a:spcBef>
                        <a:spcAft>
                          <a:spcPts val="0"/>
                        </a:spcAft>
                        <a:buClrTx/>
                        <a:buSzTx/>
                        <a:buFontTx/>
                        <a:buNone/>
                        <a:tabLst/>
                      </a:pPr>
                      <a:r>
                        <a:rPr lang="fr-FR" sz="1200" b="1" u="none" strike="noStrike" cap="none" spc="0" baseline="0" dirty="0">
                          <a:ln>
                            <a:noFill/>
                          </a:ln>
                          <a:uFillTx/>
                          <a:sym typeface="Gill Sans"/>
                        </a:rPr>
                        <a:t>Protection (19th c.)</a:t>
                      </a:r>
                      <a:endParaRPr lang="fr-FR" sz="1200" b="1" i="0" u="none" strike="noStrike" cap="none" spc="0" baseline="0" dirty="0">
                        <a:ln>
                          <a:noFill/>
                        </a:ln>
                        <a:solidFill>
                          <a:schemeClr val="dk1"/>
                        </a:solidFill>
                        <a:uFillTx/>
                        <a:latin typeface="+mn-lt"/>
                        <a:ea typeface="+mn-ea"/>
                        <a:cs typeface="+mn-cs"/>
                        <a:sym typeface="Gill Sans"/>
                      </a:endParaRPr>
                    </a:p>
                  </a:txBody>
                  <a:tcPr marL="34290" marR="34290" marT="17145" marB="17145" anchor="ctr"/>
                </a:tc>
                <a:tc>
                  <a:txBody>
                    <a:bodyPr/>
                    <a:lstStyle/>
                    <a:p>
                      <a:pPr marL="0" marR="0" indent="0" algn="ctr" defTabSz="825500" rtl="0" latinLnBrk="0">
                        <a:lnSpc>
                          <a:spcPct val="100000"/>
                        </a:lnSpc>
                        <a:spcBef>
                          <a:spcPts val="0"/>
                        </a:spcBef>
                        <a:spcAft>
                          <a:spcPts val="0"/>
                        </a:spcAft>
                        <a:buClrTx/>
                        <a:buSzTx/>
                        <a:buFontTx/>
                        <a:buNone/>
                        <a:tabLst/>
                      </a:pPr>
                      <a:r>
                        <a:rPr lang="fr-FR" sz="1200" b="1" u="none" strike="noStrike" cap="none" spc="0" baseline="0" dirty="0">
                          <a:ln>
                            <a:noFill/>
                          </a:ln>
                          <a:uFillTx/>
                          <a:sym typeface="Gill Sans"/>
                        </a:rPr>
                        <a:t>Adaptation (20th c.)</a:t>
                      </a:r>
                      <a:endParaRPr lang="fr-FR" sz="1200" b="1" i="0" u="none" strike="noStrike" cap="none" spc="0" baseline="0" dirty="0">
                        <a:ln>
                          <a:noFill/>
                        </a:ln>
                        <a:solidFill>
                          <a:schemeClr val="dk1"/>
                        </a:solidFill>
                        <a:uFillTx/>
                        <a:latin typeface="+mn-lt"/>
                        <a:ea typeface="+mn-ea"/>
                        <a:cs typeface="+mn-cs"/>
                        <a:sym typeface="Gill Sans"/>
                      </a:endParaRPr>
                    </a:p>
                  </a:txBody>
                  <a:tcPr marL="34290" marR="34290" marT="17145" marB="17145" anchor="ctr"/>
                </a:tc>
                <a:extLst>
                  <a:ext uri="{0D108BD9-81ED-4DB2-BD59-A6C34878D82A}">
                    <a16:rowId xmlns:a16="http://schemas.microsoft.com/office/drawing/2014/main" val="10000"/>
                  </a:ext>
                </a:extLst>
              </a:tr>
              <a:tr h="491023">
                <a:tc>
                  <a:txBody>
                    <a:bodyPr/>
                    <a:lstStyle/>
                    <a:p>
                      <a:pPr marL="0" marR="0" indent="0" algn="ctr" defTabSz="825500" rtl="0" eaLnBrk="1" latinLnBrk="0" hangingPunct="1">
                        <a:lnSpc>
                          <a:spcPct val="100000"/>
                        </a:lnSpc>
                        <a:spcBef>
                          <a:spcPts val="0"/>
                        </a:spcBef>
                        <a:spcAft>
                          <a:spcPts val="0"/>
                        </a:spcAft>
                        <a:buClrTx/>
                        <a:buSzTx/>
                        <a:buFontTx/>
                        <a:buNone/>
                        <a:tabLst/>
                      </a:pPr>
                      <a:r>
                        <a:rPr lang="fr-FR" sz="1200" b="1" u="none" strike="noStrike" kern="1200" cap="none" spc="0" baseline="0" dirty="0">
                          <a:ln>
                            <a:noFill/>
                          </a:ln>
                          <a:solidFill>
                            <a:schemeClr val="bg1"/>
                          </a:solidFill>
                          <a:uFillTx/>
                          <a:latin typeface="+mn-lt"/>
                          <a:ea typeface="+mn-ea"/>
                          <a:cs typeface="+mn-cs"/>
                        </a:rPr>
                        <a:t>Définition du </a:t>
                      </a:r>
                    </a:p>
                    <a:p>
                      <a:pPr marL="0" marR="0" indent="0" algn="ctr" defTabSz="825500" rtl="0" eaLnBrk="1" latinLnBrk="0" hangingPunct="1">
                        <a:lnSpc>
                          <a:spcPct val="100000"/>
                        </a:lnSpc>
                        <a:spcBef>
                          <a:spcPts val="0"/>
                        </a:spcBef>
                        <a:spcAft>
                          <a:spcPts val="0"/>
                        </a:spcAft>
                        <a:buClrTx/>
                        <a:buSzTx/>
                        <a:buFontTx/>
                        <a:buNone/>
                        <a:tabLst/>
                      </a:pPr>
                      <a:r>
                        <a:rPr lang="fr-FR" sz="1200" b="1" u="none" strike="noStrike" kern="1200" cap="none" spc="0" baseline="0" dirty="0">
                          <a:ln>
                            <a:noFill/>
                          </a:ln>
                          <a:solidFill>
                            <a:schemeClr val="bg1"/>
                          </a:solidFill>
                          <a:uFillTx/>
                          <a:latin typeface="+mn-lt"/>
                          <a:ea typeface="+mn-ea"/>
                          <a:cs typeface="+mn-cs"/>
                        </a:rPr>
                        <a:t>problème</a:t>
                      </a:r>
                    </a:p>
                  </a:txBody>
                  <a:tcPr marL="34290" marR="34290" marT="17145" marB="17145" anchor="ctr">
                    <a:solidFill>
                      <a:schemeClr val="accent6"/>
                    </a:solidFill>
                  </a:tcPr>
                </a:tc>
                <a:tc>
                  <a:txBody>
                    <a:bodyPr/>
                    <a:lstStyle/>
                    <a:p>
                      <a:pPr algn="ctr"/>
                      <a:r>
                        <a:rPr lang="fr-FR" sz="1100" dirty="0"/>
                        <a:t>Mauvaise gestion des rivières</a:t>
                      </a:r>
                      <a:endParaRPr lang="fr-FR" sz="1100" dirty="0">
                        <a:latin typeface="Avenir Next" charset="0"/>
                        <a:ea typeface="Avenir Next" charset="0"/>
                        <a:cs typeface="Avenir Next" charset="0"/>
                      </a:endParaRPr>
                    </a:p>
                  </a:txBody>
                  <a:tcPr marL="34290" marR="34290" marT="17145" marB="17145" anchor="ctr"/>
                </a:tc>
                <a:tc>
                  <a:txBody>
                    <a:bodyPr/>
                    <a:lstStyle/>
                    <a:p>
                      <a:pPr algn="ctr"/>
                      <a:r>
                        <a:rPr lang="fr-FR" sz="1100" dirty="0"/>
                        <a:t>Phénomène naturel, </a:t>
                      </a:r>
                    </a:p>
                    <a:p>
                      <a:pPr algn="ctr"/>
                      <a:r>
                        <a:rPr lang="fr-FR" sz="1100" dirty="0"/>
                        <a:t>services écosystémiques</a:t>
                      </a:r>
                      <a:endParaRPr lang="fr-FR" sz="1100" dirty="0">
                        <a:latin typeface="Avenir Next" charset="0"/>
                        <a:ea typeface="Avenir Next" charset="0"/>
                        <a:cs typeface="Avenir Next" charset="0"/>
                      </a:endParaRPr>
                    </a:p>
                  </a:txBody>
                  <a:tcPr marL="34290" marR="34290" marT="17145" marB="17145" anchor="ctr"/>
                </a:tc>
                <a:extLst>
                  <a:ext uri="{0D108BD9-81ED-4DB2-BD59-A6C34878D82A}">
                    <a16:rowId xmlns:a16="http://schemas.microsoft.com/office/drawing/2014/main" val="10002"/>
                  </a:ext>
                </a:extLst>
              </a:tr>
              <a:tr h="320758">
                <a:tc>
                  <a:txBody>
                    <a:bodyPr/>
                    <a:lstStyle/>
                    <a:p>
                      <a:pPr marL="0" marR="0" indent="0" algn="ctr" defTabSz="825500" rtl="0" eaLnBrk="1" latinLnBrk="0" hangingPunct="1">
                        <a:lnSpc>
                          <a:spcPct val="100000"/>
                        </a:lnSpc>
                        <a:spcBef>
                          <a:spcPts val="0"/>
                        </a:spcBef>
                        <a:spcAft>
                          <a:spcPts val="0"/>
                        </a:spcAft>
                        <a:buClrTx/>
                        <a:buSzTx/>
                        <a:buFontTx/>
                        <a:buNone/>
                        <a:tabLst/>
                      </a:pPr>
                      <a:r>
                        <a:rPr lang="fr-FR" sz="1200" b="1" u="none" strike="noStrike" kern="1200" cap="none" spc="0" baseline="0" dirty="0">
                          <a:ln>
                            <a:noFill/>
                          </a:ln>
                          <a:solidFill>
                            <a:schemeClr val="bg1"/>
                          </a:solidFill>
                          <a:uFillTx/>
                          <a:latin typeface="+mn-lt"/>
                          <a:ea typeface="+mn-ea"/>
                          <a:cs typeface="+mn-cs"/>
                        </a:rPr>
                        <a:t>Vision</a:t>
                      </a:r>
                    </a:p>
                  </a:txBody>
                  <a:tcPr marL="34290" marR="34290" marT="17145" marB="17145" anchor="ctr">
                    <a:solidFill>
                      <a:schemeClr val="accent6"/>
                    </a:solidFill>
                  </a:tcPr>
                </a:tc>
                <a:tc>
                  <a:txBody>
                    <a:bodyPr/>
                    <a:lstStyle/>
                    <a:p>
                      <a:pPr algn="ctr"/>
                      <a:r>
                        <a:rPr lang="fr-FR" sz="1100" dirty="0"/>
                        <a:t>La technique peut empêcher l'eau de déborder</a:t>
                      </a:r>
                    </a:p>
                  </a:txBody>
                  <a:tcPr marL="34290" marR="34290" marT="17145" marB="17145" anchor="ctr"/>
                </a:tc>
                <a:tc>
                  <a:txBody>
                    <a:bodyPr/>
                    <a:lstStyle/>
                    <a:p>
                      <a:pPr algn="ctr"/>
                      <a:r>
                        <a:rPr lang="fr-FR" sz="1100" dirty="0"/>
                        <a:t>On ne peut empêcher les crues extrêmes</a:t>
                      </a:r>
                      <a:endParaRPr lang="fr-FR" sz="1100" dirty="0">
                        <a:latin typeface="Avenir Next" charset="0"/>
                        <a:ea typeface="Avenir Next" charset="0"/>
                        <a:cs typeface="Avenir Next" charset="0"/>
                      </a:endParaRPr>
                    </a:p>
                  </a:txBody>
                  <a:tcPr marL="34290" marR="34290" marT="17145" marB="17145" anchor="ctr"/>
                </a:tc>
                <a:extLst>
                  <a:ext uri="{0D108BD9-81ED-4DB2-BD59-A6C34878D82A}">
                    <a16:rowId xmlns:a16="http://schemas.microsoft.com/office/drawing/2014/main" val="1197732944"/>
                  </a:ext>
                </a:extLst>
              </a:tr>
              <a:tr h="491023">
                <a:tc>
                  <a:txBody>
                    <a:bodyPr/>
                    <a:lstStyle/>
                    <a:p>
                      <a:pPr marL="0" marR="0" indent="0" algn="ctr" defTabSz="825500" rtl="0" eaLnBrk="1" latinLnBrk="0" hangingPunct="1">
                        <a:lnSpc>
                          <a:spcPct val="100000"/>
                        </a:lnSpc>
                        <a:spcBef>
                          <a:spcPts val="0"/>
                        </a:spcBef>
                        <a:spcAft>
                          <a:spcPts val="0"/>
                        </a:spcAft>
                        <a:buClrTx/>
                        <a:buSzTx/>
                        <a:buFontTx/>
                        <a:buNone/>
                        <a:tabLst/>
                      </a:pPr>
                      <a:r>
                        <a:rPr lang="fr-FR" sz="1200" b="1" u="none" strike="noStrike" kern="1200" cap="none" spc="0" baseline="0" dirty="0">
                          <a:ln>
                            <a:noFill/>
                          </a:ln>
                          <a:solidFill>
                            <a:schemeClr val="bg1"/>
                          </a:solidFill>
                          <a:uFillTx/>
                          <a:latin typeface="+mn-lt"/>
                          <a:ea typeface="+mn-ea"/>
                          <a:cs typeface="+mn-cs"/>
                        </a:rPr>
                        <a:t>Action &amp;</a:t>
                      </a:r>
                    </a:p>
                    <a:p>
                      <a:pPr marL="0" marR="0" indent="0" algn="ctr" defTabSz="825500" rtl="0" eaLnBrk="1" latinLnBrk="0" hangingPunct="1">
                        <a:lnSpc>
                          <a:spcPct val="100000"/>
                        </a:lnSpc>
                        <a:spcBef>
                          <a:spcPts val="0"/>
                        </a:spcBef>
                        <a:spcAft>
                          <a:spcPts val="0"/>
                        </a:spcAft>
                        <a:buClrTx/>
                        <a:buSzTx/>
                        <a:buFontTx/>
                        <a:buNone/>
                        <a:tabLst/>
                      </a:pPr>
                      <a:r>
                        <a:rPr lang="fr-FR" sz="1200" b="1" u="none" strike="noStrike" kern="1200" cap="none" spc="0" baseline="0" dirty="0">
                          <a:ln>
                            <a:noFill/>
                          </a:ln>
                          <a:solidFill>
                            <a:schemeClr val="bg1"/>
                          </a:solidFill>
                          <a:uFillTx/>
                          <a:latin typeface="+mn-lt"/>
                          <a:ea typeface="+mn-ea"/>
                          <a:cs typeface="+mn-cs"/>
                        </a:rPr>
                        <a:t>Instruments</a:t>
                      </a:r>
                    </a:p>
                  </a:txBody>
                  <a:tcPr marL="34290" marR="34290" marT="17145" marB="17145" anchor="ctr">
                    <a:solidFill>
                      <a:schemeClr val="accent6"/>
                    </a:solidFill>
                  </a:tcPr>
                </a:tc>
                <a:tc>
                  <a:txBody>
                    <a:bodyPr/>
                    <a:lstStyle/>
                    <a:p>
                      <a:pPr algn="ctr"/>
                      <a:r>
                        <a:rPr lang="fr-FR" sz="1100" dirty="0"/>
                        <a:t>Barrages et digues</a:t>
                      </a:r>
                      <a:endParaRPr lang="fr-FR" sz="1100" dirty="0">
                        <a:latin typeface="Avenir Next" charset="0"/>
                        <a:ea typeface="Avenir Next" charset="0"/>
                        <a:cs typeface="Avenir Next" charset="0"/>
                      </a:endParaRPr>
                    </a:p>
                  </a:txBody>
                  <a:tcPr marL="34290" marR="34290" marT="17145" marB="17145" anchor="ctr"/>
                </a:tc>
                <a:tc>
                  <a:txBody>
                    <a:bodyPr/>
                    <a:lstStyle/>
                    <a:p>
                      <a:pPr algn="ctr"/>
                      <a:r>
                        <a:rPr lang="fr-FR" sz="1100" dirty="0"/>
                        <a:t>Préservation de zones d’expansion de crues,</a:t>
                      </a:r>
                      <a:r>
                        <a:rPr lang="fr-FR" sz="1100" baseline="0" dirty="0"/>
                        <a:t> </a:t>
                      </a:r>
                      <a:endParaRPr lang="fr-FR" sz="1100" dirty="0">
                        <a:latin typeface="Avenir Next" charset="0"/>
                      </a:endParaRPr>
                    </a:p>
                    <a:p>
                      <a:pPr lvl="0" algn="ctr">
                        <a:buNone/>
                      </a:pPr>
                      <a:r>
                        <a:rPr lang="fr-FR" sz="1100" baseline="0" dirty="0"/>
                        <a:t>restauration de cours d’eau</a:t>
                      </a:r>
                      <a:endParaRPr lang="fr-FR" sz="1100">
                        <a:latin typeface="Avenir Next"/>
                        <a:ea typeface="Avenir Next" charset="0"/>
                        <a:cs typeface="Avenir Next" charset="0"/>
                      </a:endParaRPr>
                    </a:p>
                  </a:txBody>
                  <a:tcPr marL="34290" marR="34290" marT="17145" marB="17145" anchor="ctr"/>
                </a:tc>
                <a:extLst>
                  <a:ext uri="{0D108BD9-81ED-4DB2-BD59-A6C34878D82A}">
                    <a16:rowId xmlns:a16="http://schemas.microsoft.com/office/drawing/2014/main" val="10003"/>
                  </a:ext>
                </a:extLst>
              </a:tr>
              <a:tr h="785280">
                <a:tc>
                  <a:txBody>
                    <a:bodyPr/>
                    <a:lstStyle/>
                    <a:p>
                      <a:pPr marL="0" marR="0" indent="0" algn="ctr" defTabSz="825500" rtl="0" eaLnBrk="1" latinLnBrk="0" hangingPunct="1">
                        <a:lnSpc>
                          <a:spcPct val="100000"/>
                        </a:lnSpc>
                        <a:spcBef>
                          <a:spcPts val="0"/>
                        </a:spcBef>
                        <a:spcAft>
                          <a:spcPts val="0"/>
                        </a:spcAft>
                        <a:buClrTx/>
                        <a:buSzTx/>
                        <a:buFontTx/>
                        <a:buNone/>
                        <a:tabLst/>
                      </a:pPr>
                      <a:r>
                        <a:rPr lang="fr-FR" sz="1200" b="1" u="none" strike="noStrike" kern="1200" cap="none" spc="0" baseline="0" dirty="0">
                          <a:ln>
                            <a:noFill/>
                          </a:ln>
                          <a:solidFill>
                            <a:schemeClr val="bg1"/>
                          </a:solidFill>
                          <a:uFillTx/>
                          <a:latin typeface="+mn-lt"/>
                          <a:ea typeface="+mn-ea"/>
                          <a:cs typeface="+mn-cs"/>
                        </a:rPr>
                        <a:t>Rôle de l’Etat</a:t>
                      </a:r>
                    </a:p>
                  </a:txBody>
                  <a:tcPr marL="34290" marR="34290" marT="17145" marB="17145" anchor="ctr">
                    <a:solidFill>
                      <a:schemeClr val="accent6"/>
                    </a:solidFill>
                  </a:tcPr>
                </a:tc>
                <a:tc>
                  <a:txBody>
                    <a:bodyPr/>
                    <a:lstStyle/>
                    <a:p>
                      <a:pPr algn="ctr"/>
                      <a:r>
                        <a:rPr lang="fr-FR" sz="1100" dirty="0"/>
                        <a:t>Responsable de la sécurité des citoyens</a:t>
                      </a:r>
                      <a:endParaRPr lang="fr-FR" sz="1100" baseline="0" dirty="0">
                        <a:latin typeface="Avenir Next" charset="0"/>
                        <a:ea typeface="Avenir Next" charset="0"/>
                        <a:cs typeface="Avenir Next" charset="0"/>
                      </a:endParaRPr>
                    </a:p>
                  </a:txBody>
                  <a:tcPr marL="34290" marR="34290" marT="17145" marB="17145" anchor="ctr">
                    <a:solidFill>
                      <a:schemeClr val="bg1"/>
                    </a:solidFill>
                  </a:tcPr>
                </a:tc>
                <a:tc>
                  <a:txBody>
                    <a:bodyPr/>
                    <a:lstStyle/>
                    <a:p>
                      <a:pPr algn="ctr"/>
                      <a:r>
                        <a:rPr lang="fr-FR" sz="1100" dirty="0"/>
                        <a:t>Incapable de protéger tout le monde des crues majeures</a:t>
                      </a:r>
                      <a:endParaRPr lang="fr-FR" sz="1100" dirty="0">
                        <a:latin typeface="Avenir Next" charset="0"/>
                        <a:ea typeface="Avenir Next" charset="0"/>
                        <a:cs typeface="Avenir Next" charset="0"/>
                      </a:endParaRPr>
                    </a:p>
                  </a:txBody>
                  <a:tcPr marL="34290" marR="34290" marT="17145" marB="17145" anchor="ctr"/>
                </a:tc>
                <a:extLst>
                  <a:ext uri="{0D108BD9-81ED-4DB2-BD59-A6C34878D82A}">
                    <a16:rowId xmlns:a16="http://schemas.microsoft.com/office/drawing/2014/main" val="10004"/>
                  </a:ext>
                </a:extLst>
              </a:tr>
            </a:tbl>
          </a:graphicData>
        </a:graphic>
      </p:graphicFrame>
      <p:pic>
        <p:nvPicPr>
          <p:cNvPr id="5" name="Image 4" descr="Une image contenant texte, capture d’écran, Police, document&#10;&#10;Description générée automatiquement">
            <a:extLst>
              <a:ext uri="{FF2B5EF4-FFF2-40B4-BE49-F238E27FC236}">
                <a16:creationId xmlns:a16="http://schemas.microsoft.com/office/drawing/2014/main" id="{11F0DEF5-784B-AEB1-D6C8-D3197ECA4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909" y="2140134"/>
            <a:ext cx="3185287" cy="4463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0047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9"/>
          <p:cNvPicPr>
            <a:picLocks noChangeAspect="1"/>
          </p:cNvPicPr>
          <p:nvPr/>
        </p:nvPicPr>
        <p:blipFill>
          <a:blip r:embed="rId3"/>
          <a:stretch>
            <a:fillRect/>
          </a:stretch>
        </p:blipFill>
        <p:spPr>
          <a:xfrm>
            <a:off x="6047921" y="3570246"/>
            <a:ext cx="2558788" cy="1823130"/>
          </a:xfrm>
          <a:prstGeom prst="rect">
            <a:avLst/>
          </a:prstGeom>
          <a:noFill/>
          <a:ln cap="flat">
            <a:noFill/>
          </a:ln>
        </p:spPr>
      </p:pic>
      <p:pic>
        <p:nvPicPr>
          <p:cNvPr id="5" name="Image 8"/>
          <p:cNvPicPr>
            <a:picLocks noChangeAspect="1"/>
          </p:cNvPicPr>
          <p:nvPr/>
        </p:nvPicPr>
        <p:blipFill>
          <a:blip r:embed="rId4"/>
          <a:stretch>
            <a:fillRect/>
          </a:stretch>
        </p:blipFill>
        <p:spPr>
          <a:xfrm>
            <a:off x="5876896" y="1588656"/>
            <a:ext cx="2729813" cy="1811163"/>
          </a:xfrm>
          <a:prstGeom prst="rect">
            <a:avLst/>
          </a:prstGeom>
          <a:noFill/>
          <a:ln cap="flat">
            <a:noFill/>
          </a:ln>
        </p:spPr>
      </p:pic>
      <p:sp>
        <p:nvSpPr>
          <p:cNvPr id="9" name="ZoneTexte 11"/>
          <p:cNvSpPr txBox="1"/>
          <p:nvPr/>
        </p:nvSpPr>
        <p:spPr>
          <a:xfrm>
            <a:off x="848331" y="1588656"/>
            <a:ext cx="5806994" cy="4058034"/>
          </a:xfrm>
          <a:prstGeom prst="rect">
            <a:avLst/>
          </a:prstGeom>
          <a:noFill/>
          <a:ln cap="flat">
            <a:noFill/>
          </a:ln>
        </p:spPr>
        <p:txBody>
          <a:bodyPr vert="horz" wrap="square" lIns="68580" tIns="34290" rIns="68580" bIns="34290" anchor="t" anchorCtr="0" compatLnSpc="1">
            <a:spAutoFit/>
          </a:bodyPr>
          <a:lstStyle/>
          <a:p>
            <a:pPr defTabSz="685800">
              <a:lnSpc>
                <a:spcPct val="80000"/>
              </a:lnSpc>
              <a:defRPr sz="1800" b="0" i="0" u="none" strike="noStrike" kern="0" cap="none" spc="0" baseline="0">
                <a:solidFill>
                  <a:srgbClr val="000000"/>
                </a:solidFill>
                <a:uFillTx/>
              </a:defRPr>
            </a:pPr>
            <a:r>
              <a:rPr lang="en-US">
                <a:solidFill>
                  <a:schemeClr val="tx2">
                    <a:lumMod val="75000"/>
                  </a:schemeClr>
                </a:solidFill>
              </a:rPr>
              <a:t>3 </a:t>
            </a:r>
            <a:r>
              <a:rPr lang="en-US" err="1">
                <a:solidFill>
                  <a:schemeClr val="tx2">
                    <a:lumMod val="75000"/>
                  </a:schemeClr>
                </a:solidFill>
              </a:rPr>
              <a:t>objectifs</a:t>
            </a:r>
            <a:r>
              <a:rPr lang="en-US">
                <a:solidFill>
                  <a:schemeClr val="tx2">
                    <a:lumMod val="75000"/>
                  </a:schemeClr>
                </a:solidFill>
              </a:rPr>
              <a:t> :   </a:t>
            </a: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r>
              <a:rPr lang="en-US" err="1">
                <a:solidFill>
                  <a:schemeClr val="tx2">
                    <a:lumMod val="75000"/>
                  </a:schemeClr>
                </a:solidFill>
              </a:rPr>
              <a:t>Réduire</a:t>
            </a:r>
            <a:r>
              <a:rPr lang="en-US">
                <a:solidFill>
                  <a:schemeClr val="tx2">
                    <a:lumMod val="75000"/>
                  </a:schemeClr>
                </a:solidFill>
              </a:rPr>
              <a:t> le </a:t>
            </a:r>
            <a:r>
              <a:rPr lang="en-US" err="1">
                <a:solidFill>
                  <a:schemeClr val="tx2">
                    <a:lumMod val="75000"/>
                  </a:schemeClr>
                </a:solidFill>
              </a:rPr>
              <a:t>risque</a:t>
            </a:r>
            <a:r>
              <a:rPr lang="en-US">
                <a:solidFill>
                  <a:schemeClr val="tx2">
                    <a:lumMod val="75000"/>
                  </a:schemeClr>
                </a:solidFill>
              </a:rPr>
              <a:t> </a:t>
            </a:r>
            <a:r>
              <a:rPr lang="en-US" err="1">
                <a:solidFill>
                  <a:schemeClr val="tx2">
                    <a:lumMod val="75000"/>
                  </a:schemeClr>
                </a:solidFill>
              </a:rPr>
              <a:t>d’inondation</a:t>
            </a:r>
            <a:r>
              <a:rPr lang="en-US">
                <a:solidFill>
                  <a:schemeClr val="tx2">
                    <a:lumMod val="75000"/>
                  </a:schemeClr>
                </a:solidFill>
              </a:rPr>
              <a:t> </a:t>
            </a: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r>
              <a:rPr lang="en-US" err="1">
                <a:solidFill>
                  <a:schemeClr val="tx2">
                    <a:lumMod val="75000"/>
                  </a:schemeClr>
                </a:solidFill>
              </a:rPr>
              <a:t>Réduire</a:t>
            </a:r>
            <a:r>
              <a:rPr lang="en-US">
                <a:solidFill>
                  <a:schemeClr val="tx2">
                    <a:lumMod val="75000"/>
                  </a:schemeClr>
                </a:solidFill>
              </a:rPr>
              <a:t> les </a:t>
            </a:r>
            <a:r>
              <a:rPr lang="en-US" err="1">
                <a:solidFill>
                  <a:schemeClr val="tx2">
                    <a:lumMod val="75000"/>
                  </a:schemeClr>
                </a:solidFill>
              </a:rPr>
              <a:t>effets</a:t>
            </a:r>
            <a:r>
              <a:rPr lang="en-US">
                <a:solidFill>
                  <a:schemeClr val="tx2">
                    <a:lumMod val="75000"/>
                  </a:schemeClr>
                </a:solidFill>
              </a:rPr>
              <a:t> de </a:t>
            </a:r>
            <a:r>
              <a:rPr lang="en-US" err="1">
                <a:solidFill>
                  <a:schemeClr val="tx2">
                    <a:lumMod val="75000"/>
                  </a:schemeClr>
                </a:solidFill>
              </a:rPr>
              <a:t>chaleur</a:t>
            </a:r>
            <a:r>
              <a:rPr lang="en-US">
                <a:solidFill>
                  <a:schemeClr val="tx2">
                    <a:lumMod val="75000"/>
                  </a:schemeClr>
                </a:solidFill>
              </a:rPr>
              <a:t> </a:t>
            </a:r>
            <a:r>
              <a:rPr lang="en-US" err="1">
                <a:solidFill>
                  <a:schemeClr val="tx2">
                    <a:lumMod val="75000"/>
                  </a:schemeClr>
                </a:solidFill>
              </a:rPr>
              <a:t>urbaine</a:t>
            </a:r>
            <a:r>
              <a:rPr lang="en-US">
                <a:solidFill>
                  <a:schemeClr val="tx2">
                    <a:lumMod val="75000"/>
                  </a:schemeClr>
                </a:solidFill>
              </a:rPr>
              <a:t>  </a:t>
            </a: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r>
              <a:rPr lang="en-US" err="1">
                <a:solidFill>
                  <a:schemeClr val="tx2">
                    <a:lumMod val="75000"/>
                  </a:schemeClr>
                </a:solidFill>
              </a:rPr>
              <a:t>Réintroduire</a:t>
            </a:r>
            <a:r>
              <a:rPr lang="en-US">
                <a:solidFill>
                  <a:schemeClr val="tx2">
                    <a:lumMod val="75000"/>
                  </a:schemeClr>
                </a:solidFill>
              </a:rPr>
              <a:t> des </a:t>
            </a:r>
            <a:r>
              <a:rPr lang="en-US" err="1">
                <a:solidFill>
                  <a:schemeClr val="tx2">
                    <a:lumMod val="75000"/>
                  </a:schemeClr>
                </a:solidFill>
              </a:rPr>
              <a:t>espaces</a:t>
            </a:r>
            <a:r>
              <a:rPr lang="en-US">
                <a:solidFill>
                  <a:schemeClr val="tx2">
                    <a:lumMod val="75000"/>
                  </a:schemeClr>
                </a:solidFill>
              </a:rPr>
              <a:t> </a:t>
            </a:r>
            <a:r>
              <a:rPr lang="en-US" err="1">
                <a:solidFill>
                  <a:schemeClr val="tx2">
                    <a:lumMod val="75000"/>
                  </a:schemeClr>
                </a:solidFill>
              </a:rPr>
              <a:t>végétalisés</a:t>
            </a:r>
            <a:endParaRPr lang="en-US">
              <a:solidFill>
                <a:schemeClr val="tx2">
                  <a:lumMod val="75000"/>
                </a:schemeClr>
              </a:solidFill>
            </a:endParaRPr>
          </a:p>
          <a:p>
            <a:pPr defTabSz="685800">
              <a:lnSpc>
                <a:spcPct val="80000"/>
              </a:lnSpc>
              <a:defRPr sz="1800" b="0" i="0" u="none" strike="noStrike" kern="0" cap="none" spc="0" baseline="0">
                <a:solidFill>
                  <a:srgbClr val="000000"/>
                </a:solidFill>
                <a:uFillTx/>
              </a:defRPr>
            </a:pPr>
            <a:endParaRPr lang="en-US">
              <a:solidFill>
                <a:schemeClr val="tx2">
                  <a:lumMod val="75000"/>
                </a:schemeClr>
              </a:solidFill>
            </a:endParaRPr>
          </a:p>
          <a:p>
            <a:pPr defTabSz="685800">
              <a:lnSpc>
                <a:spcPct val="80000"/>
              </a:lnSpc>
              <a:defRPr sz="1800" b="0" i="0" u="none" strike="noStrike" kern="0" cap="none" spc="0" baseline="0">
                <a:solidFill>
                  <a:srgbClr val="000000"/>
                </a:solidFill>
                <a:uFillTx/>
              </a:defRPr>
            </a:pPr>
            <a:r>
              <a:rPr lang="en-US" err="1">
                <a:solidFill>
                  <a:schemeClr val="tx2">
                    <a:lumMod val="75000"/>
                  </a:schemeClr>
                </a:solidFill>
              </a:rPr>
              <a:t>Différentes</a:t>
            </a:r>
            <a:r>
              <a:rPr lang="en-US">
                <a:solidFill>
                  <a:schemeClr val="tx2">
                    <a:lumMod val="75000"/>
                  </a:schemeClr>
                </a:solidFill>
              </a:rPr>
              <a:t> options techniques : </a:t>
            </a: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r>
              <a:rPr lang="en-US">
                <a:solidFill>
                  <a:schemeClr val="tx2">
                    <a:lumMod val="75000"/>
                  </a:schemeClr>
                </a:solidFill>
              </a:rPr>
              <a:t>Installer des </a:t>
            </a:r>
            <a:r>
              <a:rPr lang="en-US" err="1">
                <a:solidFill>
                  <a:schemeClr val="tx2">
                    <a:lumMod val="75000"/>
                  </a:schemeClr>
                </a:solidFill>
              </a:rPr>
              <a:t>pavés</a:t>
            </a:r>
            <a:r>
              <a:rPr lang="en-US">
                <a:solidFill>
                  <a:schemeClr val="tx2">
                    <a:lumMod val="75000"/>
                  </a:schemeClr>
                </a:solidFill>
              </a:rPr>
              <a:t> </a:t>
            </a:r>
            <a:r>
              <a:rPr lang="en-US" err="1">
                <a:solidFill>
                  <a:schemeClr val="tx2">
                    <a:lumMod val="75000"/>
                  </a:schemeClr>
                </a:solidFill>
              </a:rPr>
              <a:t>drainants</a:t>
            </a:r>
            <a:endParaRPr lang="en-US">
              <a:solidFill>
                <a:schemeClr val="tx2">
                  <a:lumMod val="75000"/>
                </a:schemeClr>
              </a:solidFill>
            </a:endParaRP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r>
              <a:rPr lang="en-US" err="1">
                <a:solidFill>
                  <a:schemeClr val="tx2">
                    <a:lumMod val="75000"/>
                  </a:schemeClr>
                </a:solidFill>
              </a:rPr>
              <a:t>Végétaliser</a:t>
            </a:r>
            <a:r>
              <a:rPr lang="en-US">
                <a:solidFill>
                  <a:schemeClr val="tx2">
                    <a:lumMod val="75000"/>
                  </a:schemeClr>
                </a:solidFill>
              </a:rPr>
              <a:t> les </a:t>
            </a:r>
            <a:r>
              <a:rPr lang="en-US" err="1">
                <a:solidFill>
                  <a:schemeClr val="tx2">
                    <a:lumMod val="75000"/>
                  </a:schemeClr>
                </a:solidFill>
              </a:rPr>
              <a:t>espaces</a:t>
            </a:r>
            <a:r>
              <a:rPr lang="en-US">
                <a:solidFill>
                  <a:schemeClr val="tx2">
                    <a:lumMod val="75000"/>
                  </a:schemeClr>
                </a:solidFill>
              </a:rPr>
              <a:t> </a:t>
            </a:r>
            <a:r>
              <a:rPr lang="en-US" err="1">
                <a:solidFill>
                  <a:schemeClr val="tx2">
                    <a:lumMod val="75000"/>
                  </a:schemeClr>
                </a:solidFill>
              </a:rPr>
              <a:t>urbains</a:t>
            </a:r>
            <a:endParaRPr lang="en-US">
              <a:solidFill>
                <a:schemeClr val="tx2">
                  <a:lumMod val="75000"/>
                </a:schemeClr>
              </a:solidFill>
            </a:endParaRP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r>
              <a:rPr lang="en-US" err="1">
                <a:solidFill>
                  <a:schemeClr val="tx2">
                    <a:lumMod val="75000"/>
                  </a:schemeClr>
                </a:solidFill>
              </a:rPr>
              <a:t>Ombrager</a:t>
            </a:r>
            <a:r>
              <a:rPr lang="en-US">
                <a:solidFill>
                  <a:schemeClr val="tx2">
                    <a:lumMod val="75000"/>
                  </a:schemeClr>
                </a:solidFill>
              </a:rPr>
              <a:t> </a:t>
            </a:r>
            <a:r>
              <a:rPr lang="en-US" err="1">
                <a:solidFill>
                  <a:schemeClr val="tx2">
                    <a:lumMod val="75000"/>
                  </a:schemeClr>
                </a:solidFill>
              </a:rPr>
              <a:t>l’espace</a:t>
            </a:r>
            <a:r>
              <a:rPr lang="en-US">
                <a:solidFill>
                  <a:schemeClr val="tx2">
                    <a:lumMod val="75000"/>
                  </a:schemeClr>
                </a:solidFill>
              </a:rPr>
              <a:t> public</a:t>
            </a: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r>
              <a:rPr lang="en-US">
                <a:solidFill>
                  <a:schemeClr val="tx2">
                    <a:lumMod val="75000"/>
                  </a:schemeClr>
                </a:solidFill>
              </a:rPr>
              <a:t>Conserver et </a:t>
            </a:r>
            <a:r>
              <a:rPr lang="en-US" err="1">
                <a:solidFill>
                  <a:schemeClr val="tx2">
                    <a:lumMod val="75000"/>
                  </a:schemeClr>
                </a:solidFill>
              </a:rPr>
              <a:t>gérer</a:t>
            </a:r>
            <a:r>
              <a:rPr lang="en-US">
                <a:solidFill>
                  <a:schemeClr val="tx2">
                    <a:lumMod val="75000"/>
                  </a:schemeClr>
                </a:solidFill>
              </a:rPr>
              <a:t> la </a:t>
            </a:r>
            <a:r>
              <a:rPr lang="en-US" err="1">
                <a:solidFill>
                  <a:schemeClr val="tx2">
                    <a:lumMod val="75000"/>
                  </a:schemeClr>
                </a:solidFill>
              </a:rPr>
              <a:t>ressource</a:t>
            </a:r>
            <a:r>
              <a:rPr lang="en-US">
                <a:solidFill>
                  <a:schemeClr val="tx2">
                    <a:lumMod val="75000"/>
                  </a:schemeClr>
                </a:solidFill>
              </a:rPr>
              <a:t> </a:t>
            </a:r>
            <a:r>
              <a:rPr lang="en-US" err="1">
                <a:solidFill>
                  <a:schemeClr val="tx2">
                    <a:lumMod val="75000"/>
                  </a:schemeClr>
                </a:solidFill>
              </a:rPr>
              <a:t>en</a:t>
            </a:r>
            <a:r>
              <a:rPr lang="en-US">
                <a:solidFill>
                  <a:schemeClr val="tx2">
                    <a:lumMod val="75000"/>
                  </a:schemeClr>
                </a:solidFill>
              </a:rPr>
              <a:t> eau</a:t>
            </a: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endParaRPr lang="en-US">
              <a:solidFill>
                <a:schemeClr val="tx2">
                  <a:lumMod val="75000"/>
                </a:schemeClr>
              </a:solidFill>
            </a:endParaRPr>
          </a:p>
          <a:p>
            <a:pPr marL="285750" indent="-285750" defTabSz="685800">
              <a:lnSpc>
                <a:spcPct val="80000"/>
              </a:lnSpc>
              <a:buFont typeface="Arial" panose="020B0604020202020204" pitchFamily="34" charset="0"/>
              <a:buChar char="•"/>
              <a:defRPr sz="1800" b="0" i="0" u="none" strike="noStrike" kern="0" cap="none" spc="0" baseline="0">
                <a:solidFill>
                  <a:srgbClr val="000000"/>
                </a:solidFill>
                <a:uFillTx/>
              </a:defRPr>
            </a:pPr>
            <a:endParaRPr lang="en-US">
              <a:solidFill>
                <a:schemeClr val="tx2">
                  <a:lumMod val="75000"/>
                </a:schemeClr>
              </a:solidFill>
            </a:endParaRPr>
          </a:p>
          <a:p>
            <a:pPr defTabSz="685800">
              <a:lnSpc>
                <a:spcPct val="80000"/>
              </a:lnSpc>
              <a:defRPr sz="1800" b="0" i="0" u="none" strike="noStrike" kern="0" cap="none" spc="0" baseline="0">
                <a:solidFill>
                  <a:srgbClr val="000000"/>
                </a:solidFill>
                <a:uFillTx/>
              </a:defRPr>
            </a:pPr>
            <a:r>
              <a:rPr lang="en-US" err="1">
                <a:solidFill>
                  <a:schemeClr val="tx2">
                    <a:lumMod val="75000"/>
                  </a:schemeClr>
                </a:solidFill>
              </a:rPr>
              <a:t>Dans</a:t>
            </a:r>
            <a:r>
              <a:rPr lang="en-US">
                <a:solidFill>
                  <a:schemeClr val="tx2">
                    <a:lumMod val="75000"/>
                  </a:schemeClr>
                </a:solidFill>
              </a:rPr>
              <a:t> les </a:t>
            </a:r>
            <a:r>
              <a:rPr lang="en-US" err="1">
                <a:solidFill>
                  <a:schemeClr val="tx2">
                    <a:lumMod val="75000"/>
                  </a:schemeClr>
                </a:solidFill>
              </a:rPr>
              <a:t>cours</a:t>
            </a:r>
            <a:r>
              <a:rPr lang="en-US">
                <a:solidFill>
                  <a:schemeClr val="tx2">
                    <a:lumMod val="75000"/>
                  </a:schemeClr>
                </a:solidFill>
              </a:rPr>
              <a:t> </a:t>
            </a:r>
            <a:r>
              <a:rPr lang="en-US" err="1">
                <a:solidFill>
                  <a:schemeClr val="tx2">
                    <a:lumMod val="75000"/>
                  </a:schemeClr>
                </a:solidFill>
              </a:rPr>
              <a:t>d’école</a:t>
            </a:r>
            <a:r>
              <a:rPr lang="en-US">
                <a:solidFill>
                  <a:schemeClr val="tx2">
                    <a:lumMod val="75000"/>
                  </a:schemeClr>
                </a:solidFill>
              </a:rPr>
              <a:t> :</a:t>
            </a:r>
          </a:p>
          <a:p>
            <a:pPr marL="342900" indent="-342900" defTabSz="685800">
              <a:lnSpc>
                <a:spcPct val="80000"/>
              </a:lnSpc>
              <a:buAutoNum type="arabicParenBoth"/>
              <a:defRPr sz="1800" b="0" i="0" u="none" strike="noStrike" kern="0" cap="none" spc="0" baseline="0">
                <a:solidFill>
                  <a:srgbClr val="000000"/>
                </a:solidFill>
                <a:uFillTx/>
              </a:defRPr>
            </a:pPr>
            <a:r>
              <a:rPr lang="en-US">
                <a:solidFill>
                  <a:schemeClr val="tx2">
                    <a:lumMod val="75000"/>
                  </a:schemeClr>
                </a:solidFill>
              </a:rPr>
              <a:t>Augmenter </a:t>
            </a:r>
            <a:r>
              <a:rPr lang="en-US" err="1">
                <a:solidFill>
                  <a:schemeClr val="tx2">
                    <a:lumMod val="75000"/>
                  </a:schemeClr>
                </a:solidFill>
              </a:rPr>
              <a:t>l’éducation</a:t>
            </a:r>
            <a:r>
              <a:rPr lang="en-US">
                <a:solidFill>
                  <a:schemeClr val="tx2">
                    <a:lumMod val="75000"/>
                  </a:schemeClr>
                </a:solidFill>
              </a:rPr>
              <a:t> </a:t>
            </a:r>
            <a:r>
              <a:rPr lang="en-US" i="1" err="1">
                <a:solidFill>
                  <a:schemeClr val="tx2">
                    <a:lumMod val="75000"/>
                  </a:schemeClr>
                </a:solidFill>
              </a:rPr>
              <a:t>dans</a:t>
            </a:r>
            <a:r>
              <a:rPr lang="en-US">
                <a:solidFill>
                  <a:schemeClr val="tx2">
                    <a:lumMod val="75000"/>
                  </a:schemeClr>
                </a:solidFill>
              </a:rPr>
              <a:t> et </a:t>
            </a:r>
            <a:r>
              <a:rPr lang="en-US" i="1">
                <a:solidFill>
                  <a:schemeClr val="tx2">
                    <a:lumMod val="75000"/>
                  </a:schemeClr>
                </a:solidFill>
              </a:rPr>
              <a:t>par</a:t>
            </a:r>
            <a:r>
              <a:rPr lang="en-US">
                <a:solidFill>
                  <a:schemeClr val="tx2">
                    <a:lumMod val="75000"/>
                  </a:schemeClr>
                </a:solidFill>
              </a:rPr>
              <a:t> la Nature </a:t>
            </a:r>
          </a:p>
          <a:p>
            <a:pPr marL="342900" indent="-342900" defTabSz="685800">
              <a:lnSpc>
                <a:spcPct val="80000"/>
              </a:lnSpc>
              <a:buAutoNum type="arabicParenBoth"/>
              <a:defRPr sz="1800" b="0" i="0" u="none" strike="noStrike" kern="0" cap="none" spc="0" baseline="0">
                <a:solidFill>
                  <a:srgbClr val="000000"/>
                </a:solidFill>
                <a:uFillTx/>
              </a:defRPr>
            </a:pPr>
            <a:r>
              <a:rPr lang="en-US" err="1">
                <a:solidFill>
                  <a:schemeClr val="tx2">
                    <a:lumMod val="75000"/>
                  </a:schemeClr>
                </a:solidFill>
              </a:rPr>
              <a:t>Promouvoir</a:t>
            </a:r>
            <a:r>
              <a:rPr lang="en-US">
                <a:solidFill>
                  <a:schemeClr val="tx2">
                    <a:lumMod val="75000"/>
                  </a:schemeClr>
                </a:solidFill>
              </a:rPr>
              <a:t> </a:t>
            </a:r>
            <a:r>
              <a:rPr lang="en-US" err="1">
                <a:solidFill>
                  <a:schemeClr val="tx2">
                    <a:lumMod val="75000"/>
                  </a:schemeClr>
                </a:solidFill>
              </a:rPr>
              <a:t>l’activité</a:t>
            </a:r>
            <a:r>
              <a:rPr lang="en-US">
                <a:solidFill>
                  <a:schemeClr val="tx2">
                    <a:lumMod val="75000"/>
                  </a:schemeClr>
                </a:solidFill>
              </a:rPr>
              <a:t> physique</a:t>
            </a:r>
          </a:p>
          <a:p>
            <a:pPr marL="342900" indent="-342900" defTabSz="685800">
              <a:lnSpc>
                <a:spcPct val="80000"/>
              </a:lnSpc>
              <a:buAutoNum type="arabicParenBoth"/>
              <a:defRPr sz="1800" b="0" i="0" u="none" strike="noStrike" kern="0" cap="none" spc="0" baseline="0">
                <a:solidFill>
                  <a:srgbClr val="000000"/>
                </a:solidFill>
                <a:uFillTx/>
              </a:defRPr>
            </a:pPr>
            <a:r>
              <a:rPr lang="en-US" err="1">
                <a:solidFill>
                  <a:schemeClr val="tx2">
                    <a:lumMod val="75000"/>
                  </a:schemeClr>
                </a:solidFill>
              </a:rPr>
              <a:t>Promouvoir</a:t>
            </a:r>
            <a:r>
              <a:rPr lang="en-US">
                <a:solidFill>
                  <a:schemeClr val="tx2">
                    <a:lumMod val="75000"/>
                  </a:schemeClr>
                </a:solidFill>
              </a:rPr>
              <a:t> </a:t>
            </a:r>
            <a:r>
              <a:rPr lang="en-US" err="1">
                <a:solidFill>
                  <a:schemeClr val="tx2">
                    <a:lumMod val="75000"/>
                  </a:schemeClr>
                </a:solidFill>
              </a:rPr>
              <a:t>l’accès</a:t>
            </a:r>
            <a:r>
              <a:rPr lang="en-US">
                <a:solidFill>
                  <a:schemeClr val="tx2">
                    <a:lumMod val="75000"/>
                  </a:schemeClr>
                </a:solidFill>
              </a:rPr>
              <a:t> à la culture et à la </a:t>
            </a:r>
            <a:r>
              <a:rPr lang="en-US" err="1">
                <a:solidFill>
                  <a:schemeClr val="tx2">
                    <a:lumMod val="75000"/>
                  </a:schemeClr>
                </a:solidFill>
              </a:rPr>
              <a:t>créativité</a:t>
            </a:r>
            <a:endParaRPr lang="en-US">
              <a:solidFill>
                <a:schemeClr val="tx2">
                  <a:lumMod val="75000"/>
                </a:schemeClr>
              </a:solidFill>
            </a:endParaRPr>
          </a:p>
          <a:p>
            <a:pPr marL="342900" indent="-342900" defTabSz="685800">
              <a:lnSpc>
                <a:spcPct val="80000"/>
              </a:lnSpc>
              <a:buAutoNum type="arabicParenBoth"/>
              <a:defRPr sz="1800" b="0" i="0" u="none" strike="noStrike" kern="0" cap="none" spc="0" baseline="0">
                <a:solidFill>
                  <a:srgbClr val="000000"/>
                </a:solidFill>
                <a:uFillTx/>
              </a:defRPr>
            </a:pPr>
            <a:r>
              <a:rPr lang="en-US" err="1">
                <a:solidFill>
                  <a:schemeClr val="tx2">
                    <a:lumMod val="75000"/>
                  </a:schemeClr>
                </a:solidFill>
              </a:rPr>
              <a:t>Rendre</a:t>
            </a:r>
            <a:r>
              <a:rPr lang="en-US">
                <a:solidFill>
                  <a:schemeClr val="tx2">
                    <a:lumMod val="75000"/>
                  </a:schemeClr>
                </a:solidFill>
              </a:rPr>
              <a:t> les </a:t>
            </a:r>
            <a:r>
              <a:rPr lang="en-US" err="1">
                <a:solidFill>
                  <a:schemeClr val="tx2">
                    <a:lumMod val="75000"/>
                  </a:schemeClr>
                </a:solidFill>
              </a:rPr>
              <a:t>espaces</a:t>
            </a:r>
            <a:r>
              <a:rPr lang="en-US">
                <a:solidFill>
                  <a:schemeClr val="tx2">
                    <a:lumMod val="75000"/>
                  </a:schemeClr>
                </a:solidFill>
              </a:rPr>
              <a:t> de </a:t>
            </a:r>
            <a:r>
              <a:rPr lang="en-US" err="1">
                <a:solidFill>
                  <a:schemeClr val="tx2">
                    <a:lumMod val="75000"/>
                  </a:schemeClr>
                </a:solidFill>
              </a:rPr>
              <a:t>jeux</a:t>
            </a:r>
            <a:r>
              <a:rPr lang="en-US">
                <a:solidFill>
                  <a:schemeClr val="tx2">
                    <a:lumMod val="75000"/>
                  </a:schemeClr>
                </a:solidFill>
              </a:rPr>
              <a:t> non </a:t>
            </a:r>
            <a:r>
              <a:rPr lang="en-US" err="1">
                <a:solidFill>
                  <a:schemeClr val="tx2">
                    <a:lumMod val="75000"/>
                  </a:schemeClr>
                </a:solidFill>
              </a:rPr>
              <a:t>genrés</a:t>
            </a:r>
            <a:endParaRPr lang="en-US">
              <a:solidFill>
                <a:schemeClr val="tx2">
                  <a:lumMod val="75000"/>
                </a:schemeClr>
              </a:solidFill>
            </a:endParaRPr>
          </a:p>
          <a:p>
            <a:pPr defTabSz="685800">
              <a:lnSpc>
                <a:spcPct val="80000"/>
              </a:lnSpc>
              <a:defRPr sz="1800" b="0" i="0" u="none" strike="noStrike" kern="0" cap="none" spc="0" baseline="0">
                <a:solidFill>
                  <a:srgbClr val="000000"/>
                </a:solidFill>
                <a:uFillTx/>
              </a:defRPr>
            </a:pPr>
            <a:endParaRPr lang="fr-FR">
              <a:solidFill>
                <a:schemeClr val="tx2">
                  <a:lumMod val="75000"/>
                </a:schemeClr>
              </a:solidFill>
              <a:latin typeface="Calibri"/>
            </a:endParaRPr>
          </a:p>
        </p:txBody>
      </p:sp>
      <p:sp>
        <p:nvSpPr>
          <p:cNvPr id="11" name="Titre 1">
            <a:extLst>
              <a:ext uri="{FF2B5EF4-FFF2-40B4-BE49-F238E27FC236}">
                <a16:creationId xmlns:a16="http://schemas.microsoft.com/office/drawing/2014/main" id="{04607FB3-7ADC-76F1-A2E8-98766EDDEFB6}"/>
              </a:ext>
            </a:extLst>
          </p:cNvPr>
          <p:cNvSpPr>
            <a:spLocks noGrp="1"/>
          </p:cNvSpPr>
          <p:nvPr>
            <p:ph type="title"/>
          </p:nvPr>
        </p:nvSpPr>
        <p:spPr>
          <a:xfrm>
            <a:off x="848331" y="149629"/>
            <a:ext cx="7662257" cy="888251"/>
          </a:xfrm>
        </p:spPr>
        <p:txBody>
          <a:bodyPr>
            <a:normAutofit fontScale="90000"/>
          </a:bodyPr>
          <a:lstStyle/>
          <a:p>
            <a:r>
              <a:rPr lang="fr-FR"/>
              <a:t>Des programmes de végétalisation de l’espace urbain</a:t>
            </a:r>
          </a:p>
        </p:txBody>
      </p:sp>
      <p:sp>
        <p:nvSpPr>
          <p:cNvPr id="12" name="Sous-titre 3">
            <a:extLst>
              <a:ext uri="{FF2B5EF4-FFF2-40B4-BE49-F238E27FC236}">
                <a16:creationId xmlns:a16="http://schemas.microsoft.com/office/drawing/2014/main" id="{B5D10DE3-26F9-BEC2-E479-58AF10D32379}"/>
              </a:ext>
            </a:extLst>
          </p:cNvPr>
          <p:cNvSpPr txBox="1">
            <a:spLocks/>
          </p:cNvSpPr>
          <p:nvPr/>
        </p:nvSpPr>
        <p:spPr>
          <a:xfrm>
            <a:off x="1250460" y="1038453"/>
            <a:ext cx="7260128" cy="6790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tx2"/>
                </a:solidFill>
                <a:latin typeface="+mj-lt"/>
              </a:rPr>
              <a:t>A Strasbourg : </a:t>
            </a:r>
            <a:r>
              <a:rPr lang="en-US" sz="2000" b="1" err="1">
                <a:solidFill>
                  <a:schemeClr val="tx2"/>
                </a:solidFill>
                <a:latin typeface="+mj-lt"/>
              </a:rPr>
              <a:t>différentes</a:t>
            </a:r>
            <a:r>
              <a:rPr lang="en-US" sz="2000" b="1">
                <a:solidFill>
                  <a:schemeClr val="tx2"/>
                </a:solidFill>
                <a:latin typeface="+mj-lt"/>
              </a:rPr>
              <a:t> options de </a:t>
            </a:r>
            <a:r>
              <a:rPr lang="en-US" sz="2000" b="1" err="1">
                <a:solidFill>
                  <a:schemeClr val="tx2"/>
                </a:solidFill>
                <a:latin typeface="+mj-lt"/>
              </a:rPr>
              <a:t>desimperméabilisation</a:t>
            </a:r>
            <a:endParaRPr lang="fr-FR" sz="2000" b="1">
              <a:solidFill>
                <a:schemeClr val="tx2"/>
              </a:solidFill>
              <a:latin typeface="+mj-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5"/>
          <p:cNvGrpSpPr>
            <a:grpSpLocks noChangeAspect="1"/>
          </p:cNvGrpSpPr>
          <p:nvPr/>
        </p:nvGrpSpPr>
        <p:grpSpPr>
          <a:xfrm>
            <a:off x="576541" y="3219629"/>
            <a:ext cx="2867906" cy="1857156"/>
            <a:chOff x="0" y="0"/>
            <a:chExt cx="1623695" cy="1083310"/>
          </a:xfrm>
        </p:grpSpPr>
        <p:pic>
          <p:nvPicPr>
            <p:cNvPr id="15" name="Picture 18" descr="Fichier:BlankMap-North America-Subdivisions.svg — Wikipédia"/>
            <p:cNvPicPr>
              <a:picLocks/>
            </p:cNvPicPr>
            <p:nvPr/>
          </p:nvPicPr>
          <p:blipFill>
            <a:blip r:embed="rId3" r:link="rId4" cstate="print">
              <a:extLst>
                <a:ext uri="{28A0092B-C50C-407E-A947-70E740481C1C}">
                  <a14:useLocalDpi xmlns:a14="http://schemas.microsoft.com/office/drawing/2010/main" val="0"/>
                </a:ext>
              </a:extLst>
            </a:blip>
            <a:srcRect l="21948" t="47182" r="16399" b="14313"/>
            <a:stretch>
              <a:fillRect/>
            </a:stretch>
          </p:blipFill>
          <p:spPr bwMode="auto">
            <a:xfrm>
              <a:off x="0" y="0"/>
              <a:ext cx="1623695" cy="1083310"/>
            </a:xfrm>
            <a:prstGeom prst="rect">
              <a:avLst/>
            </a:prstGeom>
            <a:noFill/>
            <a:ln>
              <a:noFill/>
            </a:ln>
          </p:spPr>
        </p:pic>
        <p:sp>
          <p:nvSpPr>
            <p:cNvPr id="16" name="Text Box 659"/>
            <p:cNvSpPr txBox="1"/>
            <p:nvPr/>
          </p:nvSpPr>
          <p:spPr>
            <a:xfrm>
              <a:off x="103161" y="307151"/>
              <a:ext cx="860611" cy="213360"/>
            </a:xfrm>
            <a:prstGeom prst="rect">
              <a:avLst/>
            </a:prstGeom>
            <a:noFill/>
            <a:ln w="6350">
              <a:noFill/>
            </a:ln>
          </p:spPr>
          <p:txBody>
            <a:bodyPr rot="0" spcFirstLastPara="0" vert="horz" wrap="square" lIns="51435" tIns="25718" rIns="51435" bIns="25718" numCol="1" spcCol="0" rtlCol="0" fromWordArt="0" anchor="t" anchorCtr="0" forceAA="0" compatLnSpc="1">
              <a:prstTxWarp prst="textNoShape">
                <a:avLst/>
              </a:prstTxWarp>
              <a:noAutofit/>
            </a:bodyPr>
            <a:lstStyle/>
            <a:p>
              <a:r>
                <a:rPr lang="es-ES" sz="619">
                  <a:solidFill>
                    <a:srgbClr val="7F7F7F"/>
                  </a:solidFill>
                  <a:latin typeface="Calibri Light"/>
                  <a:ea typeface="Times New Roman"/>
                </a:rPr>
                <a:t>San Francisco</a:t>
              </a:r>
              <a:endParaRPr lang="fr-FR" sz="1125">
                <a:latin typeface="Times New Roman"/>
                <a:ea typeface="Times New Roman"/>
              </a:endParaRPr>
            </a:p>
            <a:p>
              <a:r>
                <a:rPr lang="es-ES" sz="619">
                  <a:solidFill>
                    <a:srgbClr val="7F7F7F"/>
                  </a:solidFill>
                  <a:latin typeface="Times New Roman"/>
                  <a:ea typeface="Times New Roman"/>
                </a:rPr>
                <a:t> </a:t>
              </a:r>
              <a:endParaRPr lang="fr-FR" sz="1125">
                <a:latin typeface="Times New Roman"/>
                <a:ea typeface="Times New Roman"/>
              </a:endParaRPr>
            </a:p>
          </p:txBody>
        </p:sp>
        <p:sp>
          <p:nvSpPr>
            <p:cNvPr id="17" name="Oval 660"/>
            <p:cNvSpPr/>
            <p:nvPr/>
          </p:nvSpPr>
          <p:spPr>
            <a:xfrm>
              <a:off x="92598" y="428263"/>
              <a:ext cx="50800" cy="4508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p>
              <a:endParaRPr lang="fr-FR" sz="1013"/>
            </a:p>
          </p:txBody>
        </p:sp>
      </p:grpSp>
      <p:grpSp>
        <p:nvGrpSpPr>
          <p:cNvPr id="29" name="Group 34"/>
          <p:cNvGrpSpPr/>
          <p:nvPr/>
        </p:nvGrpSpPr>
        <p:grpSpPr>
          <a:xfrm>
            <a:off x="6228692" y="2560271"/>
            <a:ext cx="2756806" cy="2941670"/>
            <a:chOff x="3348615" y="-453873"/>
            <a:chExt cx="2185603" cy="2563630"/>
          </a:xfrm>
        </p:grpSpPr>
        <p:pic>
          <p:nvPicPr>
            <p:cNvPr id="30"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1" t="7859" r="3242" b="17350"/>
            <a:stretch/>
          </p:blipFill>
          <p:spPr bwMode="auto">
            <a:xfrm>
              <a:off x="3359978" y="888017"/>
              <a:ext cx="2174240" cy="1221740"/>
            </a:xfrm>
            <a:prstGeom prst="rect">
              <a:avLst/>
            </a:prstGeom>
            <a:ln>
              <a:noFill/>
            </a:ln>
            <a:extLst>
              <a:ext uri="{53640926-AAD7-44D8-BBD7-CCE9431645EC}">
                <a14:shadowObscured xmlns:a14="http://schemas.microsoft.com/office/drawing/2010/main"/>
              </a:ext>
            </a:extLst>
          </p:spPr>
        </p:pic>
        <p:pic>
          <p:nvPicPr>
            <p:cNvPr id="32"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b="19098"/>
            <a:stretch/>
          </p:blipFill>
          <p:spPr bwMode="auto">
            <a:xfrm>
              <a:off x="3348615" y="-453873"/>
              <a:ext cx="2174875" cy="1222375"/>
            </a:xfrm>
            <a:prstGeom prst="rect">
              <a:avLst/>
            </a:prstGeom>
            <a:ln>
              <a:noFill/>
            </a:ln>
            <a:extLst>
              <a:ext uri="{53640926-AAD7-44D8-BBD7-CCE9431645EC}">
                <a14:shadowObscured xmlns:a14="http://schemas.microsoft.com/office/drawing/2010/main"/>
              </a:ext>
            </a:extLst>
          </p:spPr>
        </p:pic>
      </p:grpSp>
      <p:pic>
        <p:nvPicPr>
          <p:cNvPr id="4" name="Picture 14" descr="Map&#10;&#10;Description automatically generated">
            <a:extLst>
              <a:ext uri="{FF2B5EF4-FFF2-40B4-BE49-F238E27FC236}">
                <a16:creationId xmlns:a16="http://schemas.microsoft.com/office/drawing/2014/main" id="{89EC49A5-86CB-5CCC-4FB7-BFFC4E9B46C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463105" y="3852812"/>
            <a:ext cx="2552851" cy="2530233"/>
          </a:xfrm>
          <a:prstGeom prst="rect">
            <a:avLst/>
          </a:prstGeom>
        </p:spPr>
      </p:pic>
      <p:sp>
        <p:nvSpPr>
          <p:cNvPr id="5" name="TextBox 4">
            <a:extLst>
              <a:ext uri="{FF2B5EF4-FFF2-40B4-BE49-F238E27FC236}">
                <a16:creationId xmlns:a16="http://schemas.microsoft.com/office/drawing/2014/main" id="{2FBFC72E-3DC8-F230-4A7B-AF10C716DE22}"/>
              </a:ext>
            </a:extLst>
          </p:cNvPr>
          <p:cNvSpPr txBox="1"/>
          <p:nvPr/>
        </p:nvSpPr>
        <p:spPr>
          <a:xfrm>
            <a:off x="4067382" y="3580494"/>
            <a:ext cx="1378443" cy="248209"/>
          </a:xfrm>
          <a:prstGeom prst="rect">
            <a:avLst/>
          </a:prstGeom>
          <a:noFill/>
        </p:spPr>
        <p:txBody>
          <a:bodyPr wrap="square" rtlCol="0">
            <a:spAutoFit/>
          </a:bodyPr>
          <a:lstStyle/>
          <a:p>
            <a:r>
              <a:rPr lang="en-US" sz="1013" b="1"/>
              <a:t>Watershed scale</a:t>
            </a:r>
          </a:p>
        </p:txBody>
      </p:sp>
      <p:sp>
        <p:nvSpPr>
          <p:cNvPr id="6" name="ZoneTexte 5">
            <a:extLst>
              <a:ext uri="{FF2B5EF4-FFF2-40B4-BE49-F238E27FC236}">
                <a16:creationId xmlns:a16="http://schemas.microsoft.com/office/drawing/2014/main" id="{62B41F5F-BF06-A6B3-FCB9-DB010350605E}"/>
              </a:ext>
            </a:extLst>
          </p:cNvPr>
          <p:cNvSpPr txBox="1"/>
          <p:nvPr/>
        </p:nvSpPr>
        <p:spPr>
          <a:xfrm>
            <a:off x="789970" y="2206205"/>
            <a:ext cx="4358592" cy="646331"/>
          </a:xfrm>
          <a:prstGeom prst="rect">
            <a:avLst/>
          </a:prstGeom>
          <a:solidFill>
            <a:schemeClr val="accent1">
              <a:lumMod val="20000"/>
              <a:lumOff val="80000"/>
            </a:schemeClr>
          </a:solidFill>
        </p:spPr>
        <p:txBody>
          <a:bodyPr wrap="square" rtlCol="0">
            <a:spAutoFit/>
          </a:bodyPr>
          <a:lstStyle/>
          <a:p>
            <a:r>
              <a:rPr lang="fr-FR" sz="1200" dirty="0"/>
              <a:t>121 km2</a:t>
            </a:r>
          </a:p>
          <a:p>
            <a:r>
              <a:rPr lang="fr-FR" sz="1200" dirty="0"/>
              <a:t>800 000 </a:t>
            </a:r>
            <a:r>
              <a:rPr lang="fr-FR" sz="1200" dirty="0" err="1"/>
              <a:t>inhabitants</a:t>
            </a:r>
            <a:r>
              <a:rPr lang="fr-FR" sz="1200" dirty="0"/>
              <a:t>  / Urban area : 2 million </a:t>
            </a:r>
            <a:r>
              <a:rPr lang="fr-FR" sz="1200" dirty="0" err="1"/>
              <a:t>inhabitants</a:t>
            </a:r>
            <a:endParaRPr lang="fr-FR" sz="1200" dirty="0"/>
          </a:p>
          <a:p>
            <a:r>
              <a:rPr lang="fr-FR" sz="1200" dirty="0"/>
              <a:t>City services : 9000 people</a:t>
            </a:r>
            <a:endParaRPr lang="x-none" sz="1200"/>
          </a:p>
        </p:txBody>
      </p:sp>
      <p:sp>
        <p:nvSpPr>
          <p:cNvPr id="9" name="Titre 1">
            <a:extLst>
              <a:ext uri="{FF2B5EF4-FFF2-40B4-BE49-F238E27FC236}">
                <a16:creationId xmlns:a16="http://schemas.microsoft.com/office/drawing/2014/main" id="{8AB3CD7D-9247-4FA4-E667-E639D4FE1695}"/>
              </a:ext>
            </a:extLst>
          </p:cNvPr>
          <p:cNvSpPr>
            <a:spLocks noGrp="1"/>
          </p:cNvSpPr>
          <p:nvPr>
            <p:ph type="title"/>
          </p:nvPr>
        </p:nvSpPr>
        <p:spPr>
          <a:xfrm>
            <a:off x="848331" y="282794"/>
            <a:ext cx="7662257" cy="888251"/>
          </a:xfrm>
        </p:spPr>
        <p:txBody>
          <a:bodyPr>
            <a:normAutofit fontScale="90000"/>
          </a:bodyPr>
          <a:lstStyle/>
          <a:p>
            <a:r>
              <a:rPr lang="fr-FR"/>
              <a:t>Des programmes de végétalisation de l’espace urbain</a:t>
            </a:r>
          </a:p>
        </p:txBody>
      </p:sp>
      <p:sp>
        <p:nvSpPr>
          <p:cNvPr id="10" name="Sous-titre 3">
            <a:extLst>
              <a:ext uri="{FF2B5EF4-FFF2-40B4-BE49-F238E27FC236}">
                <a16:creationId xmlns:a16="http://schemas.microsoft.com/office/drawing/2014/main" id="{765152D8-3D63-A154-A79C-25F53E1F6C7E}"/>
              </a:ext>
            </a:extLst>
          </p:cNvPr>
          <p:cNvSpPr txBox="1">
            <a:spLocks/>
          </p:cNvSpPr>
          <p:nvPr/>
        </p:nvSpPr>
        <p:spPr>
          <a:xfrm>
            <a:off x="715672" y="1255936"/>
            <a:ext cx="7973562" cy="679018"/>
          </a:xfr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t>A San Francisco : infrastructures vertes -&gt; Solutions fondées sur la nature </a:t>
            </a:r>
          </a:p>
        </p:txBody>
      </p:sp>
    </p:spTree>
    <p:extLst>
      <p:ext uri="{BB962C8B-B14F-4D97-AF65-F5344CB8AC3E}">
        <p14:creationId xmlns:p14="http://schemas.microsoft.com/office/powerpoint/2010/main" val="1508160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132AC-FDB4-57B0-F8D1-61FDC0845033}"/>
              </a:ext>
            </a:extLst>
          </p:cNvPr>
          <p:cNvSpPr>
            <a:spLocks noGrp="1"/>
          </p:cNvSpPr>
          <p:nvPr>
            <p:ph type="title"/>
          </p:nvPr>
        </p:nvSpPr>
        <p:spPr>
          <a:xfrm>
            <a:off x="455676" y="1104138"/>
            <a:ext cx="5170932" cy="1337310"/>
          </a:xfrm>
        </p:spPr>
        <p:txBody>
          <a:bodyPr vert="horz" lIns="68580" tIns="34290" rIns="68580" bIns="34290" rtlCol="0" anchor="b">
            <a:normAutofit/>
          </a:bodyPr>
          <a:lstStyle/>
          <a:p>
            <a:r>
              <a:rPr lang="en-US" sz="4050" dirty="0"/>
              <a:t>Green schoolyards program</a:t>
            </a:r>
          </a:p>
        </p:txBody>
      </p:sp>
      <p:pic>
        <p:nvPicPr>
          <p:cNvPr id="9" name="Image 8" descr="Une image contenant logo, conception, Graphique, Police&#10;&#10;Description générée automatiquement">
            <a:extLst>
              <a:ext uri="{FF2B5EF4-FFF2-40B4-BE49-F238E27FC236}">
                <a16:creationId xmlns:a16="http://schemas.microsoft.com/office/drawing/2014/main" id="{BFC076FD-A4F8-A31E-54A1-A0B9E54DEAC8}"/>
              </a:ext>
            </a:extLst>
          </p:cNvPr>
          <p:cNvPicPr>
            <a:picLocks noChangeAspect="1"/>
          </p:cNvPicPr>
          <p:nvPr/>
        </p:nvPicPr>
        <p:blipFill>
          <a:blip r:embed="rId3"/>
          <a:stretch>
            <a:fillRect/>
          </a:stretch>
        </p:blipFill>
        <p:spPr>
          <a:xfrm>
            <a:off x="6004583" y="1104138"/>
            <a:ext cx="2797256" cy="2572477"/>
          </a:xfrm>
          <a:prstGeom prst="rect">
            <a:avLst/>
          </a:prstGeom>
        </p:spPr>
      </p:pic>
      <p:pic>
        <p:nvPicPr>
          <p:cNvPr id="4" name="Image 3">
            <a:extLst>
              <a:ext uri="{FF2B5EF4-FFF2-40B4-BE49-F238E27FC236}">
                <a16:creationId xmlns:a16="http://schemas.microsoft.com/office/drawing/2014/main" id="{4AD0A5F7-CDC5-BD87-A72A-B6E24196C035}"/>
              </a:ext>
            </a:extLst>
          </p:cNvPr>
          <p:cNvPicPr>
            <a:picLocks noChangeAspect="1"/>
          </p:cNvPicPr>
          <p:nvPr/>
        </p:nvPicPr>
        <p:blipFill>
          <a:blip r:embed="rId4"/>
          <a:stretch>
            <a:fillRect/>
          </a:stretch>
        </p:blipFill>
        <p:spPr>
          <a:xfrm>
            <a:off x="4847447" y="4766593"/>
            <a:ext cx="4286033" cy="1179293"/>
          </a:xfrm>
          <a:prstGeom prst="rect">
            <a:avLst/>
          </a:prstGeom>
        </p:spPr>
      </p:pic>
      <p:sp>
        <p:nvSpPr>
          <p:cNvPr id="11" name="ZoneTexte 10">
            <a:extLst>
              <a:ext uri="{FF2B5EF4-FFF2-40B4-BE49-F238E27FC236}">
                <a16:creationId xmlns:a16="http://schemas.microsoft.com/office/drawing/2014/main" id="{BB95E28B-5919-6ABD-BC41-FDE75DCC5B25}"/>
              </a:ext>
            </a:extLst>
          </p:cNvPr>
          <p:cNvSpPr txBox="1"/>
          <p:nvPr/>
        </p:nvSpPr>
        <p:spPr>
          <a:xfrm>
            <a:off x="6314797" y="3562292"/>
            <a:ext cx="2487042" cy="466281"/>
          </a:xfrm>
          <a:prstGeom prst="rect">
            <a:avLst/>
          </a:prstGeom>
          <a:noFill/>
        </p:spPr>
        <p:txBody>
          <a:bodyPr wrap="square">
            <a:spAutoFit/>
          </a:bodyPr>
          <a:lstStyle/>
          <a:p>
            <a:pPr algn="ctr">
              <a:lnSpc>
                <a:spcPct val="90000"/>
              </a:lnSpc>
              <a:spcAft>
                <a:spcPts val="750"/>
              </a:spcAft>
            </a:pPr>
            <a:r>
              <a:rPr lang="fr-FR" sz="1350"/>
              <a:t>San Francisco </a:t>
            </a:r>
            <a:r>
              <a:rPr lang="fr-FR" sz="1350" err="1"/>
              <a:t>Unified</a:t>
            </a:r>
            <a:r>
              <a:rPr lang="fr-FR" sz="1350"/>
              <a:t> </a:t>
            </a:r>
            <a:r>
              <a:rPr lang="fr-FR" sz="1350" err="1"/>
              <a:t>School</a:t>
            </a:r>
            <a:r>
              <a:rPr lang="fr-FR" sz="1350"/>
              <a:t> District (SFUSD)</a:t>
            </a:r>
            <a:endParaRPr lang="x-none" sz="1350"/>
          </a:p>
        </p:txBody>
      </p:sp>
      <p:pic>
        <p:nvPicPr>
          <p:cNvPr id="25" name="Image 24">
            <a:extLst>
              <a:ext uri="{FF2B5EF4-FFF2-40B4-BE49-F238E27FC236}">
                <a16:creationId xmlns:a16="http://schemas.microsoft.com/office/drawing/2014/main" id="{A933D40D-F4A4-1626-53F9-2885C07E07B2}"/>
              </a:ext>
            </a:extLst>
          </p:cNvPr>
          <p:cNvPicPr>
            <a:picLocks noChangeAspect="1"/>
          </p:cNvPicPr>
          <p:nvPr/>
        </p:nvPicPr>
        <p:blipFill>
          <a:blip r:embed="rId5"/>
          <a:stretch>
            <a:fillRect/>
          </a:stretch>
        </p:blipFill>
        <p:spPr>
          <a:xfrm>
            <a:off x="561054" y="2531714"/>
            <a:ext cx="3342052" cy="217016"/>
          </a:xfrm>
          <a:prstGeom prst="rect">
            <a:avLst/>
          </a:prstGeom>
        </p:spPr>
      </p:pic>
    </p:spTree>
    <p:extLst>
      <p:ext uri="{BB962C8B-B14F-4D97-AF65-F5344CB8AC3E}">
        <p14:creationId xmlns:p14="http://schemas.microsoft.com/office/powerpoint/2010/main" val="2802269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132AC-FDB4-57B0-F8D1-61FDC0845033}"/>
              </a:ext>
            </a:extLst>
          </p:cNvPr>
          <p:cNvSpPr>
            <a:spLocks noGrp="1"/>
          </p:cNvSpPr>
          <p:nvPr>
            <p:ph type="title"/>
          </p:nvPr>
        </p:nvSpPr>
        <p:spPr>
          <a:xfrm>
            <a:off x="480060" y="1104138"/>
            <a:ext cx="5170932" cy="1337310"/>
          </a:xfrm>
        </p:spPr>
        <p:txBody>
          <a:bodyPr vert="horz" lIns="68580" tIns="34290" rIns="68580" bIns="34290" rtlCol="0" anchor="b">
            <a:normAutofit fontScale="90000"/>
          </a:bodyPr>
          <a:lstStyle/>
          <a:p>
            <a:r>
              <a:rPr lang="en-US" sz="4050"/>
              <a:t>Green schoolyards program in San Francisco</a:t>
            </a:r>
          </a:p>
        </p:txBody>
      </p:sp>
      <p:sp>
        <p:nvSpPr>
          <p:cNvPr id="6" name="ZoneTexte 5">
            <a:extLst>
              <a:ext uri="{FF2B5EF4-FFF2-40B4-BE49-F238E27FC236}">
                <a16:creationId xmlns:a16="http://schemas.microsoft.com/office/drawing/2014/main" id="{2F655F11-12EB-2F64-AC45-98002D1F6F9E}"/>
              </a:ext>
            </a:extLst>
          </p:cNvPr>
          <p:cNvSpPr txBox="1"/>
          <p:nvPr/>
        </p:nvSpPr>
        <p:spPr>
          <a:xfrm>
            <a:off x="480060" y="2887218"/>
            <a:ext cx="5170932" cy="2612898"/>
          </a:xfrm>
          <a:prstGeom prst="rect">
            <a:avLst/>
          </a:prstGeom>
        </p:spPr>
        <p:txBody>
          <a:bodyPr vert="horz" lIns="68580" tIns="34290" rIns="68580" bIns="34290" rtlCol="0">
            <a:normAutofit/>
          </a:bodyPr>
          <a:lstStyle/>
          <a:p>
            <a:pPr indent="-171450">
              <a:lnSpc>
                <a:spcPct val="90000"/>
              </a:lnSpc>
              <a:spcAft>
                <a:spcPts val="750"/>
              </a:spcAft>
              <a:buFont typeface="Arial" panose="020B0604020202020204" pitchFamily="34" charset="0"/>
              <a:buChar char="•"/>
            </a:pPr>
            <a:r>
              <a:rPr lang="en-US" sz="1650"/>
              <a:t>Grants to Green Schoolyards :</a:t>
            </a:r>
          </a:p>
        </p:txBody>
      </p:sp>
      <p:pic>
        <p:nvPicPr>
          <p:cNvPr id="9" name="Image 8" descr="Une image contenant logo, conception, Graphique, Police&#10;&#10;Description générée automatiquement">
            <a:extLst>
              <a:ext uri="{FF2B5EF4-FFF2-40B4-BE49-F238E27FC236}">
                <a16:creationId xmlns:a16="http://schemas.microsoft.com/office/drawing/2014/main" id="{BFC076FD-A4F8-A31E-54A1-A0B9E54DEAC8}"/>
              </a:ext>
            </a:extLst>
          </p:cNvPr>
          <p:cNvPicPr>
            <a:picLocks noChangeAspect="1"/>
          </p:cNvPicPr>
          <p:nvPr/>
        </p:nvPicPr>
        <p:blipFill>
          <a:blip r:embed="rId3"/>
          <a:stretch>
            <a:fillRect/>
          </a:stretch>
        </p:blipFill>
        <p:spPr>
          <a:xfrm>
            <a:off x="6004583" y="1104138"/>
            <a:ext cx="2797256" cy="2572477"/>
          </a:xfrm>
          <a:prstGeom prst="rect">
            <a:avLst/>
          </a:prstGeom>
        </p:spPr>
      </p:pic>
      <p:pic>
        <p:nvPicPr>
          <p:cNvPr id="4" name="Image 3">
            <a:extLst>
              <a:ext uri="{FF2B5EF4-FFF2-40B4-BE49-F238E27FC236}">
                <a16:creationId xmlns:a16="http://schemas.microsoft.com/office/drawing/2014/main" id="{4AD0A5F7-CDC5-BD87-A72A-B6E24196C035}"/>
              </a:ext>
            </a:extLst>
          </p:cNvPr>
          <p:cNvPicPr>
            <a:picLocks noChangeAspect="1"/>
          </p:cNvPicPr>
          <p:nvPr/>
        </p:nvPicPr>
        <p:blipFill>
          <a:blip r:embed="rId4"/>
          <a:stretch>
            <a:fillRect/>
          </a:stretch>
        </p:blipFill>
        <p:spPr>
          <a:xfrm>
            <a:off x="4847447" y="4766593"/>
            <a:ext cx="4286033" cy="1179293"/>
          </a:xfrm>
          <a:prstGeom prst="rect">
            <a:avLst/>
          </a:prstGeom>
        </p:spPr>
      </p:pic>
      <p:sp>
        <p:nvSpPr>
          <p:cNvPr id="11" name="ZoneTexte 10">
            <a:extLst>
              <a:ext uri="{FF2B5EF4-FFF2-40B4-BE49-F238E27FC236}">
                <a16:creationId xmlns:a16="http://schemas.microsoft.com/office/drawing/2014/main" id="{BB95E28B-5919-6ABD-BC41-FDE75DCC5B25}"/>
              </a:ext>
            </a:extLst>
          </p:cNvPr>
          <p:cNvSpPr txBox="1"/>
          <p:nvPr/>
        </p:nvSpPr>
        <p:spPr>
          <a:xfrm>
            <a:off x="6314797" y="3562292"/>
            <a:ext cx="2487042" cy="653256"/>
          </a:xfrm>
          <a:prstGeom prst="rect">
            <a:avLst/>
          </a:prstGeom>
          <a:noFill/>
        </p:spPr>
        <p:txBody>
          <a:bodyPr wrap="square">
            <a:spAutoFit/>
          </a:bodyPr>
          <a:lstStyle/>
          <a:p>
            <a:pPr algn="ctr">
              <a:lnSpc>
                <a:spcPct val="90000"/>
              </a:lnSpc>
              <a:spcAft>
                <a:spcPts val="750"/>
              </a:spcAft>
            </a:pPr>
            <a:r>
              <a:rPr lang="fr-FR" sz="1350"/>
              <a:t>San Francisco </a:t>
            </a:r>
            <a:r>
              <a:rPr lang="fr-FR" sz="1350" err="1"/>
              <a:t>Unified</a:t>
            </a:r>
            <a:r>
              <a:rPr lang="fr-FR" sz="1350"/>
              <a:t> </a:t>
            </a:r>
            <a:r>
              <a:rPr lang="fr-FR" sz="1350" err="1"/>
              <a:t>School</a:t>
            </a:r>
            <a:r>
              <a:rPr lang="fr-FR" sz="1350"/>
              <a:t> District (SFUSD) : 49 000 </a:t>
            </a:r>
            <a:r>
              <a:rPr lang="fr-FR" sz="1350" err="1"/>
              <a:t>students</a:t>
            </a:r>
            <a:r>
              <a:rPr lang="fr-FR" sz="1350"/>
              <a:t> </a:t>
            </a:r>
            <a:r>
              <a:rPr lang="fr-FR" sz="1350" err="1"/>
              <a:t>every</a:t>
            </a:r>
            <a:r>
              <a:rPr lang="fr-FR" sz="1350"/>
              <a:t> </a:t>
            </a:r>
            <a:r>
              <a:rPr lang="fr-FR" sz="1350" err="1"/>
              <a:t>year</a:t>
            </a:r>
            <a:r>
              <a:rPr lang="fr-FR" sz="1350"/>
              <a:t>.</a:t>
            </a:r>
            <a:endParaRPr lang="x-none" sz="1350"/>
          </a:p>
        </p:txBody>
      </p:sp>
      <p:cxnSp>
        <p:nvCxnSpPr>
          <p:cNvPr id="13" name="Connecteur droit avec flèche 12">
            <a:extLst>
              <a:ext uri="{FF2B5EF4-FFF2-40B4-BE49-F238E27FC236}">
                <a16:creationId xmlns:a16="http://schemas.microsoft.com/office/drawing/2014/main" id="{229E4B28-66A2-CF00-D3BF-1C3F14308AC0}"/>
              </a:ext>
            </a:extLst>
          </p:cNvPr>
          <p:cNvCxnSpPr>
            <a:cxnSpLocks/>
          </p:cNvCxnSpPr>
          <p:nvPr/>
        </p:nvCxnSpPr>
        <p:spPr>
          <a:xfrm flipV="1">
            <a:off x="7549637" y="4287384"/>
            <a:ext cx="0" cy="597856"/>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pic>
        <p:nvPicPr>
          <p:cNvPr id="19" name="Image 18" descr="Une image contenant texte, capture d’écran, panorama&#10;&#10;Description générée automatiquement">
            <a:extLst>
              <a:ext uri="{FF2B5EF4-FFF2-40B4-BE49-F238E27FC236}">
                <a16:creationId xmlns:a16="http://schemas.microsoft.com/office/drawing/2014/main" id="{2C0B32A4-BBC7-E292-258E-34C20F61C94B}"/>
              </a:ext>
            </a:extLst>
          </p:cNvPr>
          <p:cNvPicPr>
            <a:picLocks noChangeAspect="1"/>
          </p:cNvPicPr>
          <p:nvPr/>
        </p:nvPicPr>
        <p:blipFill>
          <a:blip r:embed="rId5"/>
          <a:stretch>
            <a:fillRect/>
          </a:stretch>
        </p:blipFill>
        <p:spPr>
          <a:xfrm>
            <a:off x="950607" y="3398648"/>
            <a:ext cx="4229839" cy="968975"/>
          </a:xfrm>
          <a:prstGeom prst="rect">
            <a:avLst/>
          </a:prstGeom>
        </p:spPr>
      </p:pic>
      <p:sp>
        <p:nvSpPr>
          <p:cNvPr id="22" name="ZoneTexte 21">
            <a:extLst>
              <a:ext uri="{FF2B5EF4-FFF2-40B4-BE49-F238E27FC236}">
                <a16:creationId xmlns:a16="http://schemas.microsoft.com/office/drawing/2014/main" id="{90ABD606-9949-4D85-AA38-82ADD4BCFBB4}"/>
              </a:ext>
            </a:extLst>
          </p:cNvPr>
          <p:cNvSpPr txBox="1"/>
          <p:nvPr/>
        </p:nvSpPr>
        <p:spPr>
          <a:xfrm>
            <a:off x="234081" y="4530450"/>
            <a:ext cx="4613366" cy="1223412"/>
          </a:xfrm>
          <a:prstGeom prst="rect">
            <a:avLst/>
          </a:prstGeom>
          <a:noFill/>
        </p:spPr>
        <p:txBody>
          <a:bodyPr wrap="square" rtlCol="0">
            <a:spAutoFit/>
          </a:bodyPr>
          <a:lstStyle/>
          <a:p>
            <a:pPr marL="214313" indent="-214313">
              <a:buFontTx/>
              <a:buChar char="-"/>
            </a:pPr>
            <a:r>
              <a:rPr lang="fr-FR" sz="1050" dirty="0">
                <a:solidFill>
                  <a:srgbClr val="0A0A0A"/>
                </a:solidFill>
                <a:highlight>
                  <a:srgbClr val="FCFCFC"/>
                </a:highlight>
                <a:latin typeface="Libre Franklin" pitchFamily="2" charset="77"/>
              </a:rPr>
              <a:t>Funds the design and construction of green </a:t>
            </a:r>
            <a:r>
              <a:rPr lang="fr-FR" sz="1050" dirty="0" err="1">
                <a:solidFill>
                  <a:srgbClr val="0A0A0A"/>
                </a:solidFill>
                <a:highlight>
                  <a:srgbClr val="FCFCFC"/>
                </a:highlight>
                <a:latin typeface="Libre Franklin" pitchFamily="2" charset="77"/>
              </a:rPr>
              <a:t>stormwater</a:t>
            </a:r>
            <a:r>
              <a:rPr lang="fr-FR" sz="1050" dirty="0">
                <a:solidFill>
                  <a:srgbClr val="0A0A0A"/>
                </a:solidFill>
                <a:highlight>
                  <a:srgbClr val="FCFCFC"/>
                </a:highlight>
                <a:latin typeface="Libre Franklin" pitchFamily="2" charset="77"/>
              </a:rPr>
              <a:t> infrastructure on public and </a:t>
            </a:r>
            <a:r>
              <a:rPr lang="fr-FR" sz="1050" dirty="0" err="1">
                <a:solidFill>
                  <a:srgbClr val="0A0A0A"/>
                </a:solidFill>
                <a:highlight>
                  <a:srgbClr val="FCFCFC"/>
                </a:highlight>
                <a:latin typeface="Libre Franklin" pitchFamily="2" charset="77"/>
              </a:rPr>
              <a:t>private</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properties</a:t>
            </a:r>
            <a:endParaRPr lang="fr-FR" sz="1050" dirty="0">
              <a:solidFill>
                <a:srgbClr val="0A0A0A"/>
              </a:solidFill>
              <a:highlight>
                <a:srgbClr val="FCFCFC"/>
              </a:highlight>
              <a:latin typeface="Libre Franklin" pitchFamily="2" charset="77"/>
            </a:endParaRPr>
          </a:p>
          <a:p>
            <a:pPr marL="214313" indent="-214313">
              <a:buFontTx/>
              <a:buChar char="-"/>
            </a:pPr>
            <a:r>
              <a:rPr lang="fr-FR" sz="1050" dirty="0">
                <a:solidFill>
                  <a:srgbClr val="0A0A0A"/>
                </a:solidFill>
                <a:highlight>
                  <a:srgbClr val="FCFCFC"/>
                </a:highlight>
                <a:latin typeface="Libre Franklin" pitchFamily="2" charset="77"/>
              </a:rPr>
              <a:t>Main goal : </a:t>
            </a:r>
            <a:r>
              <a:rPr lang="fr-FR" sz="1050" dirty="0" err="1">
                <a:solidFill>
                  <a:srgbClr val="0A0A0A"/>
                </a:solidFill>
                <a:highlight>
                  <a:srgbClr val="FCFCFC"/>
                </a:highlight>
                <a:latin typeface="Libre Franklin" pitchFamily="2" charset="77"/>
              </a:rPr>
              <a:t>reducing</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stormwater</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runoff</a:t>
            </a:r>
            <a:endParaRPr lang="fr-FR" sz="1050" dirty="0">
              <a:solidFill>
                <a:srgbClr val="0A0A0A"/>
              </a:solidFill>
              <a:highlight>
                <a:srgbClr val="FCFCFC"/>
              </a:highlight>
              <a:latin typeface="Libre Franklin" pitchFamily="2" charset="77"/>
            </a:endParaRPr>
          </a:p>
          <a:p>
            <a:pPr marL="214313" indent="-214313">
              <a:buFontTx/>
              <a:buChar char="-"/>
            </a:pPr>
            <a:r>
              <a:rPr lang="fr-FR" sz="1050" dirty="0">
                <a:solidFill>
                  <a:srgbClr val="0A0A0A"/>
                </a:solidFill>
                <a:highlight>
                  <a:srgbClr val="FCFCFC"/>
                </a:highlight>
                <a:latin typeface="Libre Franklin" pitchFamily="2" charset="77"/>
              </a:rPr>
              <a:t>Funds : </a:t>
            </a:r>
            <a:r>
              <a:rPr lang="fr-FR" sz="1050" dirty="0" err="1">
                <a:solidFill>
                  <a:srgbClr val="0A0A0A"/>
                </a:solidFill>
                <a:highlight>
                  <a:srgbClr val="FCFCFC"/>
                </a:highlight>
                <a:latin typeface="Libre Franklin" pitchFamily="2" charset="77"/>
              </a:rPr>
              <a:t>permeable</a:t>
            </a:r>
            <a:r>
              <a:rPr lang="fr-FR" sz="1050" dirty="0">
                <a:solidFill>
                  <a:srgbClr val="0A0A0A"/>
                </a:solidFill>
                <a:highlight>
                  <a:srgbClr val="FCFCFC"/>
                </a:highlight>
                <a:latin typeface="Libre Franklin" pitchFamily="2" charset="77"/>
              </a:rPr>
              <a:t> pavement, </a:t>
            </a:r>
            <a:r>
              <a:rPr lang="fr-FR" sz="1050" dirty="0" err="1">
                <a:solidFill>
                  <a:srgbClr val="0A0A0A"/>
                </a:solidFill>
                <a:highlight>
                  <a:srgbClr val="FCFCFC"/>
                </a:highlight>
                <a:latin typeface="Libre Franklin" pitchFamily="2" charset="77"/>
              </a:rPr>
              <a:t>bioretention</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rainwater</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harvesting</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rain</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gardens</a:t>
            </a:r>
            <a:r>
              <a:rPr lang="fr-FR" sz="1050" dirty="0">
                <a:solidFill>
                  <a:srgbClr val="0A0A0A"/>
                </a:solidFill>
                <a:highlight>
                  <a:srgbClr val="FCFCFC"/>
                </a:highlight>
                <a:latin typeface="Libre Franklin" pitchFamily="2" charset="77"/>
              </a:rPr>
              <a:t>, and </a:t>
            </a:r>
            <a:r>
              <a:rPr lang="fr-FR" sz="1050" dirty="0" err="1">
                <a:solidFill>
                  <a:srgbClr val="0A0A0A"/>
                </a:solidFill>
                <a:highlight>
                  <a:srgbClr val="FCFCFC"/>
                </a:highlight>
                <a:latin typeface="Libre Franklin" pitchFamily="2" charset="77"/>
              </a:rPr>
              <a:t>vegetated</a:t>
            </a:r>
            <a:r>
              <a:rPr lang="fr-FR" sz="1050" dirty="0">
                <a:solidFill>
                  <a:srgbClr val="0A0A0A"/>
                </a:solidFill>
                <a:highlight>
                  <a:srgbClr val="FCFCFC"/>
                </a:highlight>
                <a:latin typeface="Libre Franklin" pitchFamily="2" charset="77"/>
              </a:rPr>
              <a:t> roofs. </a:t>
            </a:r>
          </a:p>
          <a:p>
            <a:pPr marL="214313" indent="-214313">
              <a:buFontTx/>
              <a:buChar char="-"/>
            </a:pP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Requirements</a:t>
            </a:r>
            <a:r>
              <a:rPr lang="fr-FR" sz="1050" dirty="0">
                <a:solidFill>
                  <a:srgbClr val="0A0A0A"/>
                </a:solidFill>
                <a:highlight>
                  <a:srgbClr val="FCFCFC"/>
                </a:highlight>
                <a:latin typeface="Libre Franklin" pitchFamily="2" charset="77"/>
              </a:rPr>
              <a:t> : must capture </a:t>
            </a:r>
            <a:r>
              <a:rPr lang="fr-FR" sz="1050" dirty="0" err="1">
                <a:solidFill>
                  <a:srgbClr val="0A0A0A"/>
                </a:solidFill>
                <a:highlight>
                  <a:srgbClr val="FCFCFC"/>
                </a:highlight>
                <a:latin typeface="Libre Franklin" pitchFamily="2" charset="77"/>
              </a:rPr>
              <a:t>stormwater</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runoff</a:t>
            </a:r>
            <a:r>
              <a:rPr lang="fr-FR" sz="1050" dirty="0">
                <a:solidFill>
                  <a:srgbClr val="0A0A0A"/>
                </a:solidFill>
                <a:highlight>
                  <a:srgbClr val="FCFCFC"/>
                </a:highlight>
                <a:latin typeface="Libre Franklin" pitchFamily="2" charset="77"/>
              </a:rPr>
              <a:t> </a:t>
            </a:r>
            <a:r>
              <a:rPr lang="fr-FR" sz="1050" dirty="0" err="1">
                <a:solidFill>
                  <a:srgbClr val="0A0A0A"/>
                </a:solidFill>
                <a:highlight>
                  <a:srgbClr val="FCFCFC"/>
                </a:highlight>
                <a:latin typeface="Libre Franklin" pitchFamily="2" charset="77"/>
              </a:rPr>
              <a:t>from</a:t>
            </a:r>
            <a:r>
              <a:rPr lang="fr-FR" sz="1050" dirty="0">
                <a:solidFill>
                  <a:srgbClr val="0A0A0A"/>
                </a:solidFill>
                <a:highlight>
                  <a:srgbClr val="FCFCFC"/>
                </a:highlight>
                <a:latin typeface="Libre Franklin" pitchFamily="2" charset="77"/>
              </a:rPr>
              <a:t> at least 0.5 acres of </a:t>
            </a:r>
            <a:r>
              <a:rPr lang="fr-FR" sz="1050" dirty="0" err="1">
                <a:solidFill>
                  <a:srgbClr val="0A0A0A"/>
                </a:solidFill>
                <a:highlight>
                  <a:srgbClr val="FCFCFC"/>
                </a:highlight>
                <a:latin typeface="Libre Franklin" pitchFamily="2" charset="77"/>
              </a:rPr>
              <a:t>impervious</a:t>
            </a:r>
            <a:r>
              <a:rPr lang="fr-FR" sz="1050" dirty="0">
                <a:solidFill>
                  <a:srgbClr val="0A0A0A"/>
                </a:solidFill>
                <a:highlight>
                  <a:srgbClr val="FCFCFC"/>
                </a:highlight>
                <a:latin typeface="Libre Franklin" pitchFamily="2" charset="77"/>
              </a:rPr>
              <a:t> surface and can </a:t>
            </a:r>
            <a:r>
              <a:rPr lang="fr-FR" sz="1050" dirty="0" err="1">
                <a:solidFill>
                  <a:srgbClr val="0A0A0A"/>
                </a:solidFill>
                <a:highlight>
                  <a:srgbClr val="FCFCFC"/>
                </a:highlight>
                <a:latin typeface="Libre Franklin" pitchFamily="2" charset="77"/>
              </a:rPr>
              <a:t>receive</a:t>
            </a:r>
            <a:r>
              <a:rPr lang="fr-FR" sz="1050" dirty="0">
                <a:solidFill>
                  <a:srgbClr val="0A0A0A"/>
                </a:solidFill>
                <a:highlight>
                  <a:srgbClr val="FCFCFC"/>
                </a:highlight>
                <a:latin typeface="Libre Franklin" pitchFamily="2" charset="77"/>
              </a:rPr>
              <a:t> up to $2M per </a:t>
            </a:r>
            <a:r>
              <a:rPr lang="fr-FR" sz="1050" dirty="0" err="1">
                <a:solidFill>
                  <a:srgbClr val="0A0A0A"/>
                </a:solidFill>
                <a:highlight>
                  <a:srgbClr val="FCFCFC"/>
                </a:highlight>
                <a:latin typeface="Libre Franklin" pitchFamily="2" charset="77"/>
              </a:rPr>
              <a:t>project</a:t>
            </a:r>
            <a:r>
              <a:rPr lang="fr-FR" sz="1050" dirty="0">
                <a:solidFill>
                  <a:srgbClr val="0A0A0A"/>
                </a:solidFill>
                <a:highlight>
                  <a:srgbClr val="FCFCFC"/>
                </a:highlight>
                <a:latin typeface="Libre Franklin" pitchFamily="2" charset="77"/>
              </a:rPr>
              <a:t>. </a:t>
            </a:r>
          </a:p>
        </p:txBody>
      </p:sp>
      <p:pic>
        <p:nvPicPr>
          <p:cNvPr id="3" name="Image 2">
            <a:extLst>
              <a:ext uri="{FF2B5EF4-FFF2-40B4-BE49-F238E27FC236}">
                <a16:creationId xmlns:a16="http://schemas.microsoft.com/office/drawing/2014/main" id="{F8F2371F-78FB-0C6C-9EDB-8AAC063A27D5}"/>
              </a:ext>
            </a:extLst>
          </p:cNvPr>
          <p:cNvPicPr>
            <a:picLocks noChangeAspect="1"/>
          </p:cNvPicPr>
          <p:nvPr/>
        </p:nvPicPr>
        <p:blipFill>
          <a:blip r:embed="rId6"/>
          <a:stretch>
            <a:fillRect/>
          </a:stretch>
        </p:blipFill>
        <p:spPr>
          <a:xfrm>
            <a:off x="616359" y="2531714"/>
            <a:ext cx="3342052" cy="217016"/>
          </a:xfrm>
          <a:prstGeom prst="rect">
            <a:avLst/>
          </a:prstGeom>
        </p:spPr>
      </p:pic>
    </p:spTree>
    <p:extLst>
      <p:ext uri="{BB962C8B-B14F-4D97-AF65-F5344CB8AC3E}">
        <p14:creationId xmlns:p14="http://schemas.microsoft.com/office/powerpoint/2010/main" val="133113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0" y="650042"/>
            <a:ext cx="8298681" cy="783704"/>
          </a:xfrm>
        </p:spPr>
        <p:txBody>
          <a:bodyPr anchorCtr="1">
            <a:noAutofit/>
          </a:bodyPr>
          <a:lstStyle/>
          <a:p>
            <a:pPr lvl="0"/>
            <a:r>
              <a:rPr lang="fr-FR" sz="3200" dirty="0"/>
              <a:t>Participation publique dans les projets de végétalisation des cours d’école</a:t>
            </a:r>
          </a:p>
        </p:txBody>
      </p:sp>
      <p:pic>
        <p:nvPicPr>
          <p:cNvPr id="9" name="Image 10"/>
          <p:cNvPicPr>
            <a:picLocks noChangeAspect="1"/>
          </p:cNvPicPr>
          <p:nvPr/>
        </p:nvPicPr>
        <p:blipFill>
          <a:blip r:embed="rId3"/>
          <a:stretch>
            <a:fillRect/>
          </a:stretch>
        </p:blipFill>
        <p:spPr>
          <a:xfrm>
            <a:off x="2543311" y="2260773"/>
            <a:ext cx="6429341" cy="3705947"/>
          </a:xfrm>
          <a:prstGeom prst="rect">
            <a:avLst/>
          </a:prstGeom>
          <a:noFill/>
          <a:ln cap="flat">
            <a:noFill/>
          </a:ln>
        </p:spPr>
      </p:pic>
      <p:sp>
        <p:nvSpPr>
          <p:cNvPr id="11" name="Sous-titre 3">
            <a:extLst>
              <a:ext uri="{FF2B5EF4-FFF2-40B4-BE49-F238E27FC236}">
                <a16:creationId xmlns:a16="http://schemas.microsoft.com/office/drawing/2014/main" id="{F11D9859-D392-8F3B-4DB1-8EEA06873FFC}"/>
              </a:ext>
            </a:extLst>
          </p:cNvPr>
          <p:cNvSpPr txBox="1">
            <a:spLocks/>
          </p:cNvSpPr>
          <p:nvPr/>
        </p:nvSpPr>
        <p:spPr>
          <a:xfrm>
            <a:off x="1038553" y="1581755"/>
            <a:ext cx="7260128" cy="6790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tx2"/>
                </a:solidFill>
                <a:latin typeface="+mj-lt"/>
              </a:rPr>
              <a:t>In Strasbourg: Changes over time and participation forms</a:t>
            </a:r>
            <a:endParaRPr lang="fr-FR" sz="2000" b="1" dirty="0">
              <a:solidFill>
                <a:schemeClr val="tx2"/>
              </a:solidFill>
              <a:latin typeface="+mj-lt"/>
            </a:endParaRPr>
          </a:p>
        </p:txBody>
      </p:sp>
      <p:sp>
        <p:nvSpPr>
          <p:cNvPr id="17" name="ZoneTexte 16">
            <a:extLst>
              <a:ext uri="{FF2B5EF4-FFF2-40B4-BE49-F238E27FC236}">
                <a16:creationId xmlns:a16="http://schemas.microsoft.com/office/drawing/2014/main" id="{7D7BE307-3E50-0B33-F2FA-95C9F5D714D5}"/>
              </a:ext>
            </a:extLst>
          </p:cNvPr>
          <p:cNvSpPr txBox="1"/>
          <p:nvPr/>
        </p:nvSpPr>
        <p:spPr>
          <a:xfrm>
            <a:off x="171348" y="2725084"/>
            <a:ext cx="2484403" cy="2554545"/>
          </a:xfrm>
          <a:prstGeom prst="rect">
            <a:avLst/>
          </a:prstGeom>
          <a:noFill/>
        </p:spPr>
        <p:txBody>
          <a:bodyPr wrap="square" rtlCol="0">
            <a:spAutoFit/>
          </a:bodyPr>
          <a:lstStyle/>
          <a:p>
            <a:r>
              <a:rPr lang="en-US" sz="1600">
                <a:solidFill>
                  <a:schemeClr val="accent1">
                    <a:lumMod val="50000"/>
                  </a:schemeClr>
                </a:solidFill>
              </a:rPr>
              <a:t>School committee</a:t>
            </a:r>
          </a:p>
          <a:p>
            <a:r>
              <a:rPr lang="en-US" sz="1600">
                <a:solidFill>
                  <a:schemeClr val="accent1">
                    <a:lumMod val="50000"/>
                  </a:schemeClr>
                </a:solidFill>
              </a:rPr>
              <a:t>(“</a:t>
            </a:r>
            <a:r>
              <a:rPr lang="en-US" sz="1600" err="1">
                <a:solidFill>
                  <a:schemeClr val="accent1">
                    <a:lumMod val="50000"/>
                  </a:schemeClr>
                </a:solidFill>
              </a:rPr>
              <a:t>Comité</a:t>
            </a:r>
            <a:r>
              <a:rPr lang="en-US" sz="1600">
                <a:solidFill>
                  <a:schemeClr val="accent1">
                    <a:lumMod val="50000"/>
                  </a:schemeClr>
                </a:solidFill>
              </a:rPr>
              <a:t> de </a:t>
            </a:r>
            <a:r>
              <a:rPr lang="en-US" sz="1600" err="1">
                <a:solidFill>
                  <a:schemeClr val="accent1">
                    <a:lumMod val="50000"/>
                  </a:schemeClr>
                </a:solidFill>
              </a:rPr>
              <a:t>cour</a:t>
            </a:r>
            <a:r>
              <a:rPr lang="en-US" sz="1600">
                <a:solidFill>
                  <a:schemeClr val="accent1">
                    <a:lumMod val="50000"/>
                  </a:schemeClr>
                </a:solidFill>
              </a:rPr>
              <a:t>”)</a:t>
            </a:r>
          </a:p>
          <a:p>
            <a:pPr marL="285750" indent="-285750">
              <a:buFont typeface="Arial" panose="020B0604020202020204" pitchFamily="34" charset="0"/>
              <a:buChar char="•"/>
            </a:pPr>
            <a:r>
              <a:rPr lang="en-US" sz="1600">
                <a:solidFill>
                  <a:schemeClr val="accent1">
                    <a:lumMod val="50000"/>
                  </a:schemeClr>
                </a:solidFill>
              </a:rPr>
              <a:t>2 pupils</a:t>
            </a:r>
          </a:p>
          <a:p>
            <a:pPr marL="285750" indent="-285750">
              <a:buFont typeface="Arial" panose="020B0604020202020204" pitchFamily="34" charset="0"/>
              <a:buChar char="•"/>
            </a:pPr>
            <a:r>
              <a:rPr lang="en-US" sz="1600">
                <a:solidFill>
                  <a:schemeClr val="accent1">
                    <a:lumMod val="50000"/>
                  </a:schemeClr>
                </a:solidFill>
              </a:rPr>
              <a:t>2 parents' representatives</a:t>
            </a:r>
          </a:p>
          <a:p>
            <a:pPr marL="285750" indent="-285750">
              <a:buFont typeface="Arial" panose="020B0604020202020204" pitchFamily="34" charset="0"/>
              <a:buChar char="•"/>
            </a:pPr>
            <a:r>
              <a:rPr lang="en-US" sz="1600">
                <a:solidFill>
                  <a:schemeClr val="accent1">
                    <a:lumMod val="50000"/>
                  </a:schemeClr>
                </a:solidFill>
              </a:rPr>
              <a:t>1 technical manager</a:t>
            </a:r>
          </a:p>
          <a:p>
            <a:pPr marL="285750" indent="-285750">
              <a:buFont typeface="Arial" panose="020B0604020202020204" pitchFamily="34" charset="0"/>
              <a:buChar char="•"/>
            </a:pPr>
            <a:r>
              <a:rPr lang="en-US" sz="1600">
                <a:solidFill>
                  <a:schemeClr val="accent1">
                    <a:lumMod val="50000"/>
                  </a:schemeClr>
                </a:solidFill>
              </a:rPr>
              <a:t>2 after-school care representatives</a:t>
            </a:r>
          </a:p>
          <a:p>
            <a:pPr marL="285750" indent="-285750">
              <a:buFont typeface="Arial" panose="020B0604020202020204" pitchFamily="34" charset="0"/>
              <a:buChar char="•"/>
            </a:pPr>
            <a:r>
              <a:rPr lang="en-US" sz="1600">
                <a:solidFill>
                  <a:schemeClr val="accent1">
                    <a:lumMod val="50000"/>
                  </a:schemeClr>
                </a:solidFill>
              </a:rPr>
              <a:t>2 school teachers’ representatives</a:t>
            </a:r>
            <a:endParaRPr lang="fr-FR" sz="1600">
              <a:solidFill>
                <a:schemeClr val="accent1">
                  <a:lumMod val="50000"/>
                </a:schemeClr>
              </a:solidFill>
            </a:endParaRPr>
          </a:p>
        </p:txBody>
      </p:sp>
      <p:sp>
        <p:nvSpPr>
          <p:cNvPr id="18" name="Rectangle 17">
            <a:extLst>
              <a:ext uri="{FF2B5EF4-FFF2-40B4-BE49-F238E27FC236}">
                <a16:creationId xmlns:a16="http://schemas.microsoft.com/office/drawing/2014/main" id="{5E76C4EB-55CC-DD80-FF80-0E3CBBF2C0E6}"/>
              </a:ext>
            </a:extLst>
          </p:cNvPr>
          <p:cNvSpPr/>
          <p:nvPr/>
        </p:nvSpPr>
        <p:spPr>
          <a:xfrm>
            <a:off x="138922" y="2725083"/>
            <a:ext cx="2357844" cy="266403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1BD51-F7A2-6DF0-3365-E4EF38BCC2FF}"/>
              </a:ext>
            </a:extLst>
          </p:cNvPr>
          <p:cNvSpPr>
            <a:spLocks noGrp="1"/>
          </p:cNvSpPr>
          <p:nvPr>
            <p:ph type="title"/>
          </p:nvPr>
        </p:nvSpPr>
        <p:spPr>
          <a:xfrm>
            <a:off x="848330" y="414712"/>
            <a:ext cx="7662257" cy="888251"/>
          </a:xfrm>
        </p:spPr>
        <p:txBody>
          <a:bodyPr>
            <a:noAutofit/>
          </a:bodyPr>
          <a:lstStyle/>
          <a:p>
            <a:r>
              <a:rPr lang="fr-FR" sz="3200" dirty="0"/>
              <a:t>Participation publique dans les projets de végétalisation des cours d’école</a:t>
            </a:r>
          </a:p>
        </p:txBody>
      </p:sp>
      <p:sp>
        <p:nvSpPr>
          <p:cNvPr id="3" name="Espace réservé du texte 2">
            <a:extLst>
              <a:ext uri="{FF2B5EF4-FFF2-40B4-BE49-F238E27FC236}">
                <a16:creationId xmlns:a16="http://schemas.microsoft.com/office/drawing/2014/main" id="{3E7F21F5-034E-05EB-7F71-6D45DAB0341C}"/>
              </a:ext>
            </a:extLst>
          </p:cNvPr>
          <p:cNvSpPr>
            <a:spLocks noGrp="1"/>
          </p:cNvSpPr>
          <p:nvPr>
            <p:ph type="body" idx="1"/>
          </p:nvPr>
        </p:nvSpPr>
        <p:spPr>
          <a:xfrm>
            <a:off x="1250458" y="1926962"/>
            <a:ext cx="7260129" cy="4006733"/>
          </a:xfrm>
        </p:spPr>
        <p:txBody>
          <a:bodyPr/>
          <a:lstStyle/>
          <a:p>
            <a:r>
              <a:rPr lang="fr-FR"/>
              <a:t>« </a:t>
            </a:r>
            <a:r>
              <a:rPr lang="fr-FR">
                <a:effectLst/>
              </a:rPr>
              <a:t>The </a:t>
            </a:r>
            <a:r>
              <a:rPr lang="fr-FR" err="1">
                <a:effectLst/>
              </a:rPr>
              <a:t>success</a:t>
            </a:r>
            <a:r>
              <a:rPr lang="fr-FR">
                <a:effectLst/>
              </a:rPr>
              <a:t> of green </a:t>
            </a:r>
            <a:r>
              <a:rPr lang="fr-FR" err="1">
                <a:effectLst/>
              </a:rPr>
              <a:t>schoolyard</a:t>
            </a:r>
            <a:r>
              <a:rPr lang="fr-FR">
                <a:effectLst/>
              </a:rPr>
              <a:t> transformations </a:t>
            </a:r>
            <a:r>
              <a:rPr lang="fr-FR" err="1">
                <a:effectLst/>
              </a:rPr>
              <a:t>rests</a:t>
            </a:r>
            <a:r>
              <a:rPr lang="fr-FR">
                <a:effectLst/>
              </a:rPr>
              <a:t> in part on the </a:t>
            </a:r>
            <a:r>
              <a:rPr lang="fr-FR" err="1">
                <a:effectLst/>
              </a:rPr>
              <a:t>degree</a:t>
            </a:r>
            <a:r>
              <a:rPr lang="fr-FR">
                <a:effectLst/>
              </a:rPr>
              <a:t> to </a:t>
            </a:r>
            <a:r>
              <a:rPr lang="fr-FR" err="1">
                <a:effectLst/>
              </a:rPr>
              <a:t>which</a:t>
            </a:r>
            <a:r>
              <a:rPr lang="fr-FR">
                <a:effectLst/>
              </a:rPr>
              <a:t> the </a:t>
            </a:r>
            <a:r>
              <a:rPr lang="fr-FR" err="1">
                <a:effectLst/>
              </a:rPr>
              <a:t>school</a:t>
            </a:r>
            <a:r>
              <a:rPr lang="fr-FR">
                <a:effectLst/>
              </a:rPr>
              <a:t> </a:t>
            </a:r>
            <a:r>
              <a:rPr lang="fr-FR" err="1">
                <a:effectLst/>
              </a:rPr>
              <a:t>community</a:t>
            </a:r>
            <a:r>
              <a:rPr lang="fr-FR">
                <a:effectLst/>
              </a:rPr>
              <a:t> </a:t>
            </a:r>
            <a:r>
              <a:rPr lang="fr-FR" err="1">
                <a:effectLst/>
              </a:rPr>
              <a:t>is</a:t>
            </a:r>
            <a:r>
              <a:rPr lang="fr-FR">
                <a:effectLst/>
              </a:rPr>
              <a:t> </a:t>
            </a:r>
            <a:r>
              <a:rPr lang="fr-FR" err="1">
                <a:effectLst/>
              </a:rPr>
              <a:t>engaged</a:t>
            </a:r>
            <a:r>
              <a:rPr lang="fr-FR">
                <a:effectLst/>
              </a:rPr>
              <a:t> in the design process »</a:t>
            </a:r>
          </a:p>
          <a:p>
            <a:pPr algn="ctr">
              <a:lnSpc>
                <a:spcPct val="100000"/>
              </a:lnSpc>
              <a:spcBef>
                <a:spcPts val="400"/>
              </a:spcBef>
              <a:spcAft>
                <a:spcPts val="600"/>
              </a:spcAft>
            </a:pPr>
            <a:r>
              <a:rPr lang="fr-FR" b="1">
                <a:effectLst/>
              </a:rPr>
              <a:t>« </a:t>
            </a:r>
            <a:r>
              <a:rPr lang="fr-FR" b="1" err="1">
                <a:effectLst/>
              </a:rPr>
              <a:t>participatory</a:t>
            </a:r>
            <a:r>
              <a:rPr lang="fr-FR" b="1">
                <a:effectLst/>
              </a:rPr>
              <a:t> design  »</a:t>
            </a:r>
            <a:endParaRPr lang="fr-FR">
              <a:effectLst/>
            </a:endParaRPr>
          </a:p>
          <a:p>
            <a:pPr marL="285750" indent="-285750" algn="ctr">
              <a:lnSpc>
                <a:spcPct val="100000"/>
              </a:lnSpc>
              <a:spcBef>
                <a:spcPts val="600"/>
              </a:spcBef>
              <a:spcAft>
                <a:spcPts val="600"/>
              </a:spcAft>
              <a:buFont typeface="Arial" panose="020B0604020202020204" pitchFamily="34" charset="0"/>
              <a:buChar char="•"/>
            </a:pPr>
            <a:r>
              <a:rPr lang="fr-FR">
                <a:effectLst/>
              </a:rPr>
              <a:t> </a:t>
            </a:r>
            <a:r>
              <a:rPr lang="fr-FR" err="1"/>
              <a:t>U</a:t>
            </a:r>
            <a:r>
              <a:rPr lang="fr-FR" err="1">
                <a:effectLst/>
              </a:rPr>
              <a:t>nderstand</a:t>
            </a:r>
            <a:r>
              <a:rPr lang="fr-FR">
                <a:effectLst/>
              </a:rPr>
              <a:t> how </a:t>
            </a:r>
            <a:r>
              <a:rPr lang="fr-FR" err="1">
                <a:effectLst/>
              </a:rPr>
              <a:t>they</a:t>
            </a:r>
            <a:r>
              <a:rPr lang="fr-FR">
                <a:effectLst/>
              </a:rPr>
              <a:t> </a:t>
            </a:r>
            <a:r>
              <a:rPr lang="fr-FR" err="1">
                <a:effectLst/>
              </a:rPr>
              <a:t>students</a:t>
            </a:r>
            <a:r>
              <a:rPr lang="fr-FR">
                <a:effectLst/>
              </a:rPr>
              <a:t> </a:t>
            </a:r>
            <a:r>
              <a:rPr lang="fr-FR"/>
              <a:t>and </a:t>
            </a:r>
            <a:r>
              <a:rPr lang="fr-FR" err="1"/>
              <a:t>teachers</a:t>
            </a:r>
            <a:r>
              <a:rPr lang="fr-FR"/>
              <a:t> are </a:t>
            </a:r>
            <a:r>
              <a:rPr lang="fr-FR" err="1">
                <a:effectLst/>
              </a:rPr>
              <a:t>using</a:t>
            </a:r>
            <a:r>
              <a:rPr lang="fr-FR">
                <a:effectLst/>
              </a:rPr>
              <a:t> </a:t>
            </a:r>
            <a:r>
              <a:rPr lang="fr-FR" err="1">
                <a:effectLst/>
              </a:rPr>
              <a:t>their</a:t>
            </a:r>
            <a:r>
              <a:rPr lang="fr-FR">
                <a:effectLst/>
              </a:rPr>
              <a:t> grounds, and how </a:t>
            </a:r>
            <a:r>
              <a:rPr lang="fr-FR" err="1">
                <a:effectLst/>
              </a:rPr>
              <a:t>they</a:t>
            </a:r>
            <a:r>
              <a:rPr lang="fr-FR">
                <a:effectLst/>
              </a:rPr>
              <a:t> </a:t>
            </a:r>
            <a:r>
              <a:rPr lang="fr-FR" err="1">
                <a:effectLst/>
              </a:rPr>
              <a:t>would</a:t>
            </a:r>
            <a:r>
              <a:rPr lang="fr-FR">
                <a:effectLst/>
              </a:rPr>
              <a:t> like to </a:t>
            </a:r>
            <a:r>
              <a:rPr lang="fr-FR" err="1">
                <a:effectLst/>
              </a:rPr>
              <a:t>further</a:t>
            </a:r>
            <a:r>
              <a:rPr lang="fr-FR">
                <a:effectLst/>
              </a:rPr>
              <a:t> engage </a:t>
            </a:r>
            <a:r>
              <a:rPr lang="fr-FR" err="1">
                <a:effectLst/>
              </a:rPr>
              <a:t>with</a:t>
            </a:r>
            <a:r>
              <a:rPr lang="fr-FR">
                <a:effectLst/>
              </a:rPr>
              <a:t> </a:t>
            </a:r>
            <a:r>
              <a:rPr lang="fr-FR" err="1">
                <a:effectLst/>
              </a:rPr>
              <a:t>their</a:t>
            </a:r>
            <a:r>
              <a:rPr lang="fr-FR">
                <a:effectLst/>
              </a:rPr>
              <a:t> </a:t>
            </a:r>
            <a:r>
              <a:rPr lang="fr-FR" err="1">
                <a:effectLst/>
              </a:rPr>
              <a:t>landscape</a:t>
            </a:r>
            <a:r>
              <a:rPr lang="fr-FR">
                <a:effectLst/>
              </a:rPr>
              <a:t> in the future. </a:t>
            </a:r>
          </a:p>
          <a:p>
            <a:pPr marL="285750" indent="-285750" algn="ctr">
              <a:lnSpc>
                <a:spcPct val="100000"/>
              </a:lnSpc>
              <a:spcBef>
                <a:spcPts val="600"/>
              </a:spcBef>
              <a:spcAft>
                <a:spcPts val="600"/>
              </a:spcAft>
              <a:buFont typeface="Arial" panose="020B0604020202020204" pitchFamily="34" charset="0"/>
              <a:buChar char="•"/>
            </a:pPr>
            <a:r>
              <a:rPr lang="fr-FR" err="1"/>
              <a:t>Ensure</a:t>
            </a:r>
            <a:r>
              <a:rPr lang="fr-FR"/>
              <a:t> the </a:t>
            </a:r>
            <a:r>
              <a:rPr lang="fr-FR" err="1"/>
              <a:t>accuracy</a:t>
            </a:r>
            <a:r>
              <a:rPr lang="fr-FR"/>
              <a:t> of the design </a:t>
            </a:r>
            <a:r>
              <a:rPr lang="fr-FR" err="1"/>
              <a:t>related</a:t>
            </a:r>
            <a:r>
              <a:rPr lang="fr-FR"/>
              <a:t> to the expectations &amp; uses</a:t>
            </a:r>
            <a:endParaRPr lang="fr-FR">
              <a:effectLst/>
            </a:endParaRPr>
          </a:p>
          <a:p>
            <a:pPr marL="285750" indent="-285750" algn="ctr">
              <a:lnSpc>
                <a:spcPct val="100000"/>
              </a:lnSpc>
              <a:spcBef>
                <a:spcPts val="600"/>
              </a:spcBef>
              <a:spcAft>
                <a:spcPts val="600"/>
              </a:spcAft>
              <a:buFont typeface="Arial" panose="020B0604020202020204" pitchFamily="34" charset="0"/>
              <a:buChar char="•"/>
            </a:pPr>
            <a:r>
              <a:rPr lang="fr-FR" err="1"/>
              <a:t>S</a:t>
            </a:r>
            <a:r>
              <a:rPr lang="fr-FR" err="1">
                <a:effectLst/>
              </a:rPr>
              <a:t>tewardship</a:t>
            </a:r>
            <a:r>
              <a:rPr lang="fr-FR">
                <a:effectLst/>
              </a:rPr>
              <a:t> : </a:t>
            </a:r>
            <a:r>
              <a:rPr lang="fr-FR" err="1">
                <a:effectLst/>
              </a:rPr>
              <a:t>contributes</a:t>
            </a:r>
            <a:r>
              <a:rPr lang="fr-FR">
                <a:effectLst/>
              </a:rPr>
              <a:t> to </a:t>
            </a:r>
            <a:r>
              <a:rPr lang="fr-FR" err="1">
                <a:effectLst/>
              </a:rPr>
              <a:t>keeping</a:t>
            </a:r>
            <a:r>
              <a:rPr lang="fr-FR">
                <a:effectLst/>
              </a:rPr>
              <a:t> the site </a:t>
            </a:r>
            <a:r>
              <a:rPr lang="fr-FR" err="1">
                <a:effectLst/>
              </a:rPr>
              <a:t>well</a:t>
            </a:r>
            <a:r>
              <a:rPr lang="fr-FR">
                <a:effectLst/>
              </a:rPr>
              <a:t> </a:t>
            </a:r>
            <a:r>
              <a:rPr lang="fr-FR" err="1">
                <a:effectLst/>
              </a:rPr>
              <a:t>maintained</a:t>
            </a:r>
            <a:r>
              <a:rPr lang="fr-FR">
                <a:effectLst/>
              </a:rPr>
              <a:t> in the future </a:t>
            </a:r>
          </a:p>
          <a:p>
            <a:pPr algn="ctr">
              <a:lnSpc>
                <a:spcPct val="100000"/>
              </a:lnSpc>
              <a:spcAft>
                <a:spcPts val="1200"/>
              </a:spcAft>
            </a:pPr>
            <a:endParaRPr lang="fr-FR">
              <a:effectLst/>
            </a:endParaRPr>
          </a:p>
        </p:txBody>
      </p:sp>
      <p:sp>
        <p:nvSpPr>
          <p:cNvPr id="4" name="Sous-titre 3">
            <a:extLst>
              <a:ext uri="{FF2B5EF4-FFF2-40B4-BE49-F238E27FC236}">
                <a16:creationId xmlns:a16="http://schemas.microsoft.com/office/drawing/2014/main" id="{2652CF97-9C4C-F539-40CF-0E979306BC46}"/>
              </a:ext>
            </a:extLst>
          </p:cNvPr>
          <p:cNvSpPr>
            <a:spLocks noGrp="1"/>
          </p:cNvSpPr>
          <p:nvPr>
            <p:ph type="subTitle" idx="10"/>
          </p:nvPr>
        </p:nvSpPr>
        <p:spPr>
          <a:xfrm>
            <a:off x="1250458" y="1390617"/>
            <a:ext cx="7260128" cy="679018"/>
          </a:xfrm>
        </p:spPr>
        <p:txBody>
          <a:bodyPr/>
          <a:lstStyle/>
          <a:p>
            <a:pPr marL="342900" indent="-342900">
              <a:buFont typeface="Arial" panose="020B0604020202020204" pitchFamily="34" charset="0"/>
              <a:buChar char="•"/>
            </a:pPr>
            <a:r>
              <a:rPr lang="fr-FR"/>
              <a:t>In San Francisco : </a:t>
            </a:r>
            <a:r>
              <a:rPr lang="fr-FR" err="1"/>
              <a:t>engaging</a:t>
            </a:r>
            <a:r>
              <a:rPr lang="fr-FR"/>
              <a:t> the </a:t>
            </a:r>
            <a:r>
              <a:rPr lang="fr-FR" err="1"/>
              <a:t>school</a:t>
            </a:r>
            <a:r>
              <a:rPr lang="fr-FR"/>
              <a:t> </a:t>
            </a:r>
            <a:r>
              <a:rPr lang="fr-FR" err="1"/>
              <a:t>community</a:t>
            </a:r>
            <a:r>
              <a:rPr lang="fr-FR"/>
              <a:t> in the design</a:t>
            </a:r>
          </a:p>
        </p:txBody>
      </p:sp>
      <p:sp>
        <p:nvSpPr>
          <p:cNvPr id="5" name="Rectangle 4">
            <a:extLst>
              <a:ext uri="{FF2B5EF4-FFF2-40B4-BE49-F238E27FC236}">
                <a16:creationId xmlns:a16="http://schemas.microsoft.com/office/drawing/2014/main" id="{EAE6B319-3B39-D6D9-2864-25D5E8D99BE9}"/>
              </a:ext>
            </a:extLst>
          </p:cNvPr>
          <p:cNvSpPr/>
          <p:nvPr/>
        </p:nvSpPr>
        <p:spPr>
          <a:xfrm>
            <a:off x="306233" y="3722194"/>
            <a:ext cx="1268390" cy="11540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2400"/>
              <a:t>1</a:t>
            </a:r>
            <a:endParaRPr lang="x-none"/>
          </a:p>
          <a:p>
            <a:pPr algn="ctr"/>
            <a:r>
              <a:rPr lang="fr-FR" sz="1400" i="1">
                <a:effectLst/>
                <a:latin typeface="Times New Roman" panose="02020603050405020304" pitchFamily="18" charset="0"/>
              </a:rPr>
              <a:t>Diagnostic</a:t>
            </a:r>
            <a:endParaRPr lang="fr-FR" i="1">
              <a:effectLst/>
              <a:latin typeface="Times New Roman" panose="02020603050405020304" pitchFamily="18" charset="0"/>
            </a:endParaRPr>
          </a:p>
          <a:p>
            <a:pPr algn="ctr"/>
            <a:r>
              <a:rPr lang="fr-FR" sz="1000" err="1">
                <a:effectLst/>
                <a:latin typeface="Times New Roman" panose="02020603050405020304" pitchFamily="18" charset="0"/>
              </a:rPr>
              <a:t>Understand</a:t>
            </a:r>
            <a:r>
              <a:rPr lang="fr-FR" sz="1000">
                <a:effectLst/>
                <a:latin typeface="Times New Roman" panose="02020603050405020304" pitchFamily="18" charset="0"/>
              </a:rPr>
              <a:t> the use of the </a:t>
            </a:r>
            <a:r>
              <a:rPr lang="fr-FR" sz="1000" err="1">
                <a:effectLst/>
                <a:latin typeface="Times New Roman" panose="02020603050405020304" pitchFamily="18" charset="0"/>
              </a:rPr>
              <a:t>ground</a:t>
            </a:r>
            <a:endParaRPr lang="fr-FR" sz="1000">
              <a:effectLst/>
              <a:latin typeface="Times New Roman" panose="02020603050405020304" pitchFamily="18" charset="0"/>
            </a:endParaRPr>
          </a:p>
        </p:txBody>
      </p:sp>
      <p:sp>
        <p:nvSpPr>
          <p:cNvPr id="8" name="Rectangle 7">
            <a:extLst>
              <a:ext uri="{FF2B5EF4-FFF2-40B4-BE49-F238E27FC236}">
                <a16:creationId xmlns:a16="http://schemas.microsoft.com/office/drawing/2014/main" id="{0DA1F4DB-CF84-620B-2674-068472C51A72}"/>
              </a:ext>
            </a:extLst>
          </p:cNvPr>
          <p:cNvSpPr/>
          <p:nvPr/>
        </p:nvSpPr>
        <p:spPr>
          <a:xfrm>
            <a:off x="1760878" y="4277214"/>
            <a:ext cx="1268390" cy="11540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2400"/>
              <a:t>2</a:t>
            </a:r>
            <a:endParaRPr lang="x-none"/>
          </a:p>
          <a:p>
            <a:pPr algn="ctr"/>
            <a:r>
              <a:rPr lang="fr-FR" sz="1400" i="1">
                <a:effectLst/>
                <a:latin typeface="Times New Roman" panose="02020603050405020304" pitchFamily="18" charset="0"/>
              </a:rPr>
              <a:t>Sharing the objectives</a:t>
            </a:r>
          </a:p>
          <a:p>
            <a:pPr algn="ctr"/>
            <a:r>
              <a:rPr lang="fr-FR" sz="1000" err="1">
                <a:effectLst/>
                <a:latin typeface="Times New Roman" panose="02020603050405020304" pitchFamily="18" charset="0"/>
              </a:rPr>
              <a:t>School</a:t>
            </a:r>
            <a:r>
              <a:rPr lang="fr-FR" sz="1000">
                <a:effectLst/>
                <a:latin typeface="Times New Roman" panose="02020603050405020304" pitchFamily="18" charset="0"/>
              </a:rPr>
              <a:t> </a:t>
            </a:r>
            <a:r>
              <a:rPr lang="fr-FR" sz="1000" err="1">
                <a:effectLst/>
                <a:latin typeface="Times New Roman" panose="02020603050405020304" pitchFamily="18" charset="0"/>
              </a:rPr>
              <a:t>community</a:t>
            </a:r>
            <a:r>
              <a:rPr lang="fr-FR" sz="1000">
                <a:latin typeface="Times New Roman" panose="02020603050405020304" pitchFamily="18" charset="0"/>
              </a:rPr>
              <a:t> &amp; </a:t>
            </a:r>
            <a:r>
              <a:rPr lang="fr-FR" sz="1000">
                <a:effectLst/>
                <a:latin typeface="Times New Roman" panose="02020603050405020304" pitchFamily="18" charset="0"/>
              </a:rPr>
              <a:t>parent</a:t>
            </a:r>
          </a:p>
        </p:txBody>
      </p:sp>
      <p:sp>
        <p:nvSpPr>
          <p:cNvPr id="9" name="Rectangle 8">
            <a:extLst>
              <a:ext uri="{FF2B5EF4-FFF2-40B4-BE49-F238E27FC236}">
                <a16:creationId xmlns:a16="http://schemas.microsoft.com/office/drawing/2014/main" id="{171B87EB-DF92-1DCD-8453-186421A7D590}"/>
              </a:ext>
            </a:extLst>
          </p:cNvPr>
          <p:cNvSpPr/>
          <p:nvPr/>
        </p:nvSpPr>
        <p:spPr>
          <a:xfrm>
            <a:off x="3227201" y="4753306"/>
            <a:ext cx="1268390" cy="11709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2400"/>
              <a:t>3 </a:t>
            </a:r>
            <a:endParaRPr lang="fr-FR" sz="2400" i="1">
              <a:effectLst/>
              <a:latin typeface="Times New Roman" panose="02020603050405020304" pitchFamily="18" charset="0"/>
            </a:endParaRPr>
          </a:p>
          <a:p>
            <a:pPr algn="ctr"/>
            <a:r>
              <a:rPr lang="fr-FR" sz="1400" i="1">
                <a:effectLst/>
                <a:latin typeface="Times New Roman" panose="02020603050405020304" pitchFamily="18" charset="0"/>
              </a:rPr>
              <a:t>Participative design meeting</a:t>
            </a:r>
          </a:p>
          <a:p>
            <a:pPr algn="ctr"/>
            <a:r>
              <a:rPr lang="fr-FR" sz="1100">
                <a:latin typeface="Times New Roman" panose="02020603050405020304" pitchFamily="18" charset="0"/>
              </a:rPr>
              <a:t>Brainstorming</a:t>
            </a:r>
            <a:endParaRPr lang="fr-FR" sz="1100">
              <a:effectLst/>
              <a:latin typeface="Times New Roman" panose="02020603050405020304" pitchFamily="18" charset="0"/>
            </a:endParaRPr>
          </a:p>
        </p:txBody>
      </p:sp>
      <p:pic>
        <p:nvPicPr>
          <p:cNvPr id="11" name="Image 10" descr="Une image contenant habits, personne, chaussures, texte&#10;&#10;Description générée automatiquement">
            <a:extLst>
              <a:ext uri="{FF2B5EF4-FFF2-40B4-BE49-F238E27FC236}">
                <a16:creationId xmlns:a16="http://schemas.microsoft.com/office/drawing/2014/main" id="{FACA2E3E-EE91-DD36-0AEF-464FF578D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313" y="4277214"/>
            <a:ext cx="1538344" cy="1330460"/>
          </a:xfrm>
          <a:prstGeom prst="rect">
            <a:avLst/>
          </a:prstGeom>
        </p:spPr>
      </p:pic>
      <p:sp>
        <p:nvSpPr>
          <p:cNvPr id="14" name="Rectangle 13">
            <a:extLst>
              <a:ext uri="{FF2B5EF4-FFF2-40B4-BE49-F238E27FC236}">
                <a16:creationId xmlns:a16="http://schemas.microsoft.com/office/drawing/2014/main" id="{820C2825-6C5B-97BF-9E33-BAEDFBFD2C67}"/>
              </a:ext>
            </a:extLst>
          </p:cNvPr>
          <p:cNvSpPr/>
          <p:nvPr/>
        </p:nvSpPr>
        <p:spPr>
          <a:xfrm>
            <a:off x="4701102" y="5338782"/>
            <a:ext cx="1268390" cy="10820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2400"/>
              <a:t>4 </a:t>
            </a:r>
            <a:endParaRPr lang="fr-FR" sz="2400" i="1">
              <a:effectLst/>
              <a:latin typeface="Times New Roman" panose="02020603050405020304" pitchFamily="18" charset="0"/>
            </a:endParaRPr>
          </a:p>
          <a:p>
            <a:pPr algn="ctr"/>
            <a:r>
              <a:rPr lang="fr-FR" sz="1400" i="1">
                <a:effectLst/>
                <a:latin typeface="Times New Roman" panose="02020603050405020304" pitchFamily="18" charset="0"/>
              </a:rPr>
              <a:t>Project proposition </a:t>
            </a:r>
            <a:r>
              <a:rPr lang="fr-FR" sz="1100">
                <a:latin typeface="Times New Roman" panose="02020603050405020304" pitchFamily="18" charset="0"/>
              </a:rPr>
              <a:t>Brainstorming</a:t>
            </a:r>
            <a:endParaRPr lang="fr-FR" sz="1100">
              <a:effectLst/>
              <a:latin typeface="Times New Roman" panose="02020603050405020304" pitchFamily="18" charset="0"/>
            </a:endParaRPr>
          </a:p>
        </p:txBody>
      </p:sp>
      <p:sp>
        <p:nvSpPr>
          <p:cNvPr id="16" name="ZoneTexte 15">
            <a:extLst>
              <a:ext uri="{FF2B5EF4-FFF2-40B4-BE49-F238E27FC236}">
                <a16:creationId xmlns:a16="http://schemas.microsoft.com/office/drawing/2014/main" id="{748DBA2F-E846-2D92-45A5-99EF72FCF6B5}"/>
              </a:ext>
            </a:extLst>
          </p:cNvPr>
          <p:cNvSpPr txBox="1"/>
          <p:nvPr/>
        </p:nvSpPr>
        <p:spPr>
          <a:xfrm>
            <a:off x="5908201" y="5723410"/>
            <a:ext cx="2602385" cy="938719"/>
          </a:xfrm>
          <a:prstGeom prst="rect">
            <a:avLst/>
          </a:prstGeom>
          <a:noFill/>
        </p:spPr>
        <p:txBody>
          <a:bodyPr wrap="square">
            <a:spAutoFit/>
          </a:bodyPr>
          <a:lstStyle/>
          <a:p>
            <a:pPr algn="ctr"/>
            <a:r>
              <a:rPr lang="fr-FR" sz="1100" i="1">
                <a:effectLst/>
              </a:rPr>
              <a:t>expert </a:t>
            </a:r>
            <a:r>
              <a:rPr lang="fr-FR" sz="1100" i="1" err="1">
                <a:effectLst/>
              </a:rPr>
              <a:t>landscape</a:t>
            </a:r>
            <a:r>
              <a:rPr lang="fr-FR" sz="1100" i="1">
                <a:effectLst/>
              </a:rPr>
              <a:t> </a:t>
            </a:r>
            <a:r>
              <a:rPr lang="fr-FR" sz="1100" i="1" err="1">
                <a:effectLst/>
              </a:rPr>
              <a:t>architect</a:t>
            </a:r>
            <a:r>
              <a:rPr lang="fr-FR" sz="1100" i="1">
                <a:effectLst/>
              </a:rPr>
              <a:t> Birgit </a:t>
            </a:r>
            <a:r>
              <a:rPr lang="fr-FR" sz="1100" i="1" err="1">
                <a:effectLst/>
              </a:rPr>
              <a:t>Teichmann</a:t>
            </a:r>
            <a:r>
              <a:rPr lang="fr-FR" sz="1100" i="1">
                <a:effectLst/>
              </a:rPr>
              <a:t> </a:t>
            </a:r>
            <a:r>
              <a:rPr lang="fr-FR" sz="1100" i="1" err="1">
                <a:effectLst/>
              </a:rPr>
              <a:t>from</a:t>
            </a:r>
            <a:r>
              <a:rPr lang="fr-FR" sz="1100" i="1">
                <a:effectLst/>
              </a:rPr>
              <a:t> </a:t>
            </a:r>
            <a:r>
              <a:rPr lang="fr-FR" sz="1100" i="1" err="1">
                <a:effectLst/>
              </a:rPr>
              <a:t>Teichmann</a:t>
            </a:r>
            <a:r>
              <a:rPr lang="fr-FR" sz="1100" i="1">
                <a:effectLst/>
              </a:rPr>
              <a:t> </a:t>
            </a:r>
            <a:r>
              <a:rPr lang="fr-FR" sz="1100" i="1" err="1">
                <a:effectLst/>
              </a:rPr>
              <a:t>LandschaftsArchitekten</a:t>
            </a:r>
            <a:r>
              <a:rPr lang="fr-FR" sz="1100" i="1">
                <a:effectLst/>
              </a:rPr>
              <a:t> in Berlin, Germany, + </a:t>
            </a:r>
            <a:br>
              <a:rPr lang="fr-FR" sz="1100">
                <a:effectLst/>
              </a:rPr>
            </a:br>
            <a:r>
              <a:rPr lang="fr-FR" sz="1100">
                <a:effectLst/>
              </a:rPr>
              <a:t>Green </a:t>
            </a:r>
            <a:r>
              <a:rPr lang="fr-FR" sz="1100" err="1">
                <a:effectLst/>
              </a:rPr>
              <a:t>Schoolyards</a:t>
            </a:r>
            <a:r>
              <a:rPr lang="fr-FR" sz="1100">
                <a:effectLst/>
              </a:rPr>
              <a:t> America + </a:t>
            </a:r>
            <a:r>
              <a:rPr lang="fr-FR" sz="1100" err="1">
                <a:effectLst/>
              </a:rPr>
              <a:t>engineers</a:t>
            </a:r>
            <a:r>
              <a:rPr lang="fr-FR" sz="1100">
                <a:effectLst/>
              </a:rPr>
              <a:t> </a:t>
            </a:r>
          </a:p>
        </p:txBody>
      </p:sp>
      <p:pic>
        <p:nvPicPr>
          <p:cNvPr id="18" name="Image 17" descr="Une image contenant personne, Dessin d’enfant, intérieur, dessin&#10;&#10;Description générée automatiquement">
            <a:extLst>
              <a:ext uri="{FF2B5EF4-FFF2-40B4-BE49-F238E27FC236}">
                <a16:creationId xmlns:a16="http://schemas.microsoft.com/office/drawing/2014/main" id="{9DE027D1-592C-9B41-C618-C99955FFF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15" y="5596497"/>
            <a:ext cx="2196792" cy="1192544"/>
          </a:xfrm>
          <a:prstGeom prst="rect">
            <a:avLst/>
          </a:prstGeom>
        </p:spPr>
      </p:pic>
    </p:spTree>
    <p:extLst>
      <p:ext uri="{BB962C8B-B14F-4D97-AF65-F5344CB8AC3E}">
        <p14:creationId xmlns:p14="http://schemas.microsoft.com/office/powerpoint/2010/main" val="109275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4"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ea typeface="+mj-lt"/>
                <a:cs typeface="+mj-lt"/>
              </a:rPr>
              <a:t>Des enquêtes en SHS à Strasbourg</a:t>
            </a:r>
            <a:endParaRPr lang="fr-FR"/>
          </a:p>
        </p:txBody>
      </p:sp>
      <p:pic>
        <p:nvPicPr>
          <p:cNvPr id="3" name="Image 2">
            <a:extLst>
              <a:ext uri="{FF2B5EF4-FFF2-40B4-BE49-F238E27FC236}">
                <a16:creationId xmlns:a16="http://schemas.microsoft.com/office/drawing/2014/main" id="{06257C8B-9AE3-4D98-C8CE-BD11926BBA78}"/>
              </a:ext>
            </a:extLst>
          </p:cNvPr>
          <p:cNvPicPr>
            <a:picLocks noChangeAspect="1"/>
          </p:cNvPicPr>
          <p:nvPr/>
        </p:nvPicPr>
        <p:blipFill>
          <a:blip r:embed="rId2"/>
          <a:stretch>
            <a:fillRect/>
          </a:stretch>
        </p:blipFill>
        <p:spPr>
          <a:xfrm>
            <a:off x="21847" y="2507779"/>
            <a:ext cx="3214049" cy="4350221"/>
          </a:xfrm>
          <a:prstGeom prst="rect">
            <a:avLst/>
          </a:prstGeom>
          <a:noFill/>
          <a:ln cap="flat">
            <a:noFill/>
          </a:ln>
        </p:spPr>
      </p:pic>
      <p:pic>
        <p:nvPicPr>
          <p:cNvPr id="4" name="Image 3">
            <a:extLst>
              <a:ext uri="{FF2B5EF4-FFF2-40B4-BE49-F238E27FC236}">
                <a16:creationId xmlns:a16="http://schemas.microsoft.com/office/drawing/2014/main" id="{8C2565C3-8CBE-C7BB-0F84-31893473EF75}"/>
              </a:ext>
            </a:extLst>
          </p:cNvPr>
          <p:cNvPicPr>
            <a:picLocks noChangeAspect="1"/>
          </p:cNvPicPr>
          <p:nvPr/>
        </p:nvPicPr>
        <p:blipFill>
          <a:blip r:embed="rId3"/>
          <a:stretch>
            <a:fillRect/>
          </a:stretch>
        </p:blipFill>
        <p:spPr>
          <a:xfrm>
            <a:off x="5992385" y="985999"/>
            <a:ext cx="3089179" cy="2007947"/>
          </a:xfrm>
          <a:prstGeom prst="rect">
            <a:avLst/>
          </a:prstGeom>
          <a:noFill/>
          <a:ln cap="flat">
            <a:noFill/>
          </a:ln>
        </p:spPr>
      </p:pic>
      <p:pic>
        <p:nvPicPr>
          <p:cNvPr id="9" name="Image 8" descr="C:\Users\jonas\OneDrive\Bureau\Stage M2\Carto\carte bruit finale.png">
            <a:extLst>
              <a:ext uri="{FF2B5EF4-FFF2-40B4-BE49-F238E27FC236}">
                <a16:creationId xmlns:a16="http://schemas.microsoft.com/office/drawing/2014/main" id="{95C1E532-9E0A-AFA3-2053-754C94C6DFD9}"/>
              </a:ext>
            </a:extLst>
          </p:cNvPr>
          <p:cNvPicPr>
            <a:picLocks noChangeAspect="1"/>
          </p:cNvPicPr>
          <p:nvPr/>
        </p:nvPicPr>
        <p:blipFill>
          <a:blip r:embed="rId4"/>
          <a:srcRect/>
          <a:stretch>
            <a:fillRect/>
          </a:stretch>
        </p:blipFill>
        <p:spPr>
          <a:xfrm>
            <a:off x="5929951" y="3910427"/>
            <a:ext cx="3214049" cy="2210936"/>
          </a:xfrm>
          <a:prstGeom prst="rect">
            <a:avLst/>
          </a:prstGeom>
          <a:noFill/>
          <a:ln cap="flat">
            <a:noFill/>
          </a:ln>
        </p:spPr>
      </p:pic>
      <p:pic>
        <p:nvPicPr>
          <p:cNvPr id="12" name="Picture 1" descr="C:\Users\jonas\AppData\Local\Microsoft\Windows\INetCache\Content.Word\carto qualité de l'air.png">
            <a:extLst>
              <a:ext uri="{FF2B5EF4-FFF2-40B4-BE49-F238E27FC236}">
                <a16:creationId xmlns:a16="http://schemas.microsoft.com/office/drawing/2014/main" id="{C0BB4391-1049-5302-6B53-E084E38766B8}"/>
              </a:ext>
            </a:extLst>
          </p:cNvPr>
          <p:cNvPicPr>
            <a:picLocks noChangeAspect="1"/>
          </p:cNvPicPr>
          <p:nvPr/>
        </p:nvPicPr>
        <p:blipFill>
          <a:blip r:embed="rId5"/>
          <a:srcRect/>
          <a:stretch>
            <a:fillRect/>
          </a:stretch>
        </p:blipFill>
        <p:spPr>
          <a:xfrm>
            <a:off x="3072392" y="2748830"/>
            <a:ext cx="2835714" cy="3746936"/>
          </a:xfrm>
          <a:prstGeom prst="rect">
            <a:avLst/>
          </a:prstGeom>
          <a:noFill/>
          <a:ln cap="flat">
            <a:noFill/>
          </a:ln>
        </p:spPr>
      </p:pic>
      <p:sp>
        <p:nvSpPr>
          <p:cNvPr id="6" name="Subtitle 2">
            <a:extLst>
              <a:ext uri="{FF2B5EF4-FFF2-40B4-BE49-F238E27FC236}">
                <a16:creationId xmlns:a16="http://schemas.microsoft.com/office/drawing/2014/main" id="{A5426562-2EDF-F24D-8D98-8B4C934A96B7}"/>
              </a:ext>
            </a:extLst>
          </p:cNvPr>
          <p:cNvSpPr txBox="1">
            <a:spLocks/>
          </p:cNvSpPr>
          <p:nvPr/>
        </p:nvSpPr>
        <p:spPr>
          <a:xfrm>
            <a:off x="776627" y="949274"/>
            <a:ext cx="5259432" cy="1766150"/>
          </a:xfrm>
          <a:prstGeom prst="rect">
            <a:avLst/>
          </a:prstGeom>
          <a:noFill/>
          <a:ln>
            <a:solidFill>
              <a:schemeClr val="bg1"/>
            </a:solidFill>
          </a:ln>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a:solidFill>
                  <a:prstClr val="black"/>
                </a:solidFill>
                <a:ea typeface="+mn-lt"/>
                <a:cs typeface="+mn-lt"/>
                <a:sym typeface="Calibri"/>
              </a:rPr>
              <a:t>2 </a:t>
            </a:r>
            <a:r>
              <a:rPr lang="en-US" err="1">
                <a:solidFill>
                  <a:prstClr val="black"/>
                </a:solidFill>
                <a:ea typeface="+mn-lt"/>
                <a:cs typeface="+mn-lt"/>
                <a:sym typeface="Calibri"/>
              </a:rPr>
              <a:t>cours</a:t>
            </a:r>
            <a:r>
              <a:rPr lang="en-US">
                <a:solidFill>
                  <a:prstClr val="black"/>
                </a:solidFill>
                <a:ea typeface="+mn-lt"/>
                <a:cs typeface="+mn-lt"/>
                <a:sym typeface="Calibri"/>
              </a:rPr>
              <a:t> </a:t>
            </a:r>
            <a:r>
              <a:rPr lang="en-US" err="1">
                <a:solidFill>
                  <a:prstClr val="black"/>
                </a:solidFill>
                <a:ea typeface="+mn-lt"/>
                <a:cs typeface="+mn-lt"/>
                <a:sym typeface="Calibri"/>
              </a:rPr>
              <a:t>d’école</a:t>
            </a:r>
            <a:r>
              <a:rPr lang="en-US">
                <a:solidFill>
                  <a:prstClr val="black"/>
                </a:solidFill>
                <a:ea typeface="+mn-lt"/>
                <a:cs typeface="+mn-lt"/>
                <a:sym typeface="Calibri"/>
              </a:rPr>
              <a:t> – </a:t>
            </a:r>
            <a:r>
              <a:rPr lang="en-US" err="1">
                <a:solidFill>
                  <a:prstClr val="black"/>
                </a:solidFill>
                <a:ea typeface="+mn-lt"/>
                <a:cs typeface="+mn-lt"/>
                <a:sym typeface="Calibri"/>
              </a:rPr>
              <a:t>Choix</a:t>
            </a:r>
            <a:r>
              <a:rPr lang="en-US">
                <a:solidFill>
                  <a:prstClr val="black"/>
                </a:solidFill>
                <a:ea typeface="+mn-lt"/>
                <a:cs typeface="+mn-lt"/>
                <a:sym typeface="Calibri"/>
              </a:rPr>
              <a:t> </a:t>
            </a:r>
            <a:r>
              <a:rPr lang="en-US" err="1">
                <a:solidFill>
                  <a:prstClr val="black"/>
                </a:solidFill>
                <a:ea typeface="+mn-lt"/>
                <a:cs typeface="+mn-lt"/>
                <a:sym typeface="Calibri"/>
              </a:rPr>
              <a:t>basé</a:t>
            </a:r>
            <a:r>
              <a:rPr lang="en-US">
                <a:solidFill>
                  <a:prstClr val="black"/>
                </a:solidFill>
                <a:ea typeface="+mn-lt"/>
                <a:cs typeface="+mn-lt"/>
                <a:sym typeface="Calibri"/>
              </a:rPr>
              <a:t> sur des </a:t>
            </a:r>
            <a:r>
              <a:rPr lang="en-US" err="1">
                <a:solidFill>
                  <a:prstClr val="black"/>
                </a:solidFill>
                <a:ea typeface="+mn-lt"/>
                <a:cs typeface="+mn-lt"/>
                <a:sym typeface="Calibri"/>
              </a:rPr>
              <a:t>enjeux</a:t>
            </a:r>
            <a:r>
              <a:rPr lang="en-US">
                <a:solidFill>
                  <a:prstClr val="black"/>
                </a:solidFill>
                <a:ea typeface="+mn-lt"/>
                <a:cs typeface="+mn-lt"/>
                <a:sym typeface="Calibri"/>
              </a:rPr>
              <a:t> de santé et de </a:t>
            </a:r>
            <a:r>
              <a:rPr lang="en-US" err="1">
                <a:solidFill>
                  <a:prstClr val="black"/>
                </a:solidFill>
                <a:ea typeface="+mn-lt"/>
                <a:cs typeface="+mn-lt"/>
                <a:sym typeface="Calibri"/>
              </a:rPr>
              <a:t>biodiversité</a:t>
            </a:r>
            <a:r>
              <a:rPr lang="en-US">
                <a:solidFill>
                  <a:prstClr val="black"/>
                </a:solidFill>
                <a:ea typeface="+mn-lt"/>
                <a:cs typeface="+mn-lt"/>
                <a:sym typeface="Calibri"/>
              </a:rPr>
              <a:t>  :</a:t>
            </a:r>
          </a:p>
          <a:p>
            <a:pPr marL="285750" indent="-285750">
              <a:lnSpc>
                <a:spcPct val="100000"/>
              </a:lnSpc>
              <a:spcBef>
                <a:spcPts val="0"/>
              </a:spcBef>
              <a:buFont typeface="Arial" panose="020B0604020202020204" pitchFamily="34" charset="0"/>
              <a:buChar char="•"/>
            </a:pPr>
            <a:r>
              <a:rPr lang="en-US" err="1">
                <a:solidFill>
                  <a:prstClr val="black"/>
                </a:solidFill>
                <a:ea typeface="+mn-lt"/>
                <a:cs typeface="+mn-lt"/>
                <a:sym typeface="Calibri"/>
              </a:rPr>
              <a:t>Présence</a:t>
            </a:r>
            <a:r>
              <a:rPr lang="en-US">
                <a:solidFill>
                  <a:prstClr val="black"/>
                </a:solidFill>
                <a:ea typeface="+mn-lt"/>
                <a:cs typeface="+mn-lt"/>
                <a:sym typeface="Calibri"/>
              </a:rPr>
              <a:t> </a:t>
            </a:r>
            <a:r>
              <a:rPr lang="en-US" err="1">
                <a:solidFill>
                  <a:prstClr val="black"/>
                </a:solidFill>
                <a:ea typeface="+mn-lt"/>
                <a:cs typeface="+mn-lt"/>
                <a:sym typeface="Calibri"/>
              </a:rPr>
              <a:t>d’espaces</a:t>
            </a:r>
            <a:r>
              <a:rPr lang="en-US">
                <a:solidFill>
                  <a:prstClr val="black"/>
                </a:solidFill>
                <a:ea typeface="+mn-lt"/>
                <a:cs typeface="+mn-lt"/>
                <a:sym typeface="Calibri"/>
              </a:rPr>
              <a:t> verts</a:t>
            </a:r>
          </a:p>
          <a:p>
            <a:pPr marL="285750" indent="-285750">
              <a:lnSpc>
                <a:spcPct val="100000"/>
              </a:lnSpc>
              <a:spcBef>
                <a:spcPts val="0"/>
              </a:spcBef>
              <a:buFont typeface="Arial" panose="020B0604020202020204" pitchFamily="34" charset="0"/>
              <a:buChar char="•"/>
            </a:pPr>
            <a:r>
              <a:rPr lang="en-US" err="1">
                <a:solidFill>
                  <a:prstClr val="black"/>
                </a:solidFill>
                <a:ea typeface="+mn-lt"/>
                <a:cs typeface="+mn-lt"/>
                <a:sym typeface="Calibri"/>
              </a:rPr>
              <a:t>Qualité</a:t>
            </a:r>
            <a:r>
              <a:rPr lang="en-US">
                <a:solidFill>
                  <a:prstClr val="black"/>
                </a:solidFill>
                <a:ea typeface="+mn-lt"/>
                <a:cs typeface="+mn-lt"/>
                <a:sym typeface="Calibri"/>
              </a:rPr>
              <a:t> de </a:t>
            </a:r>
            <a:r>
              <a:rPr lang="en-US" err="1">
                <a:solidFill>
                  <a:prstClr val="black"/>
                </a:solidFill>
                <a:ea typeface="+mn-lt"/>
                <a:cs typeface="+mn-lt"/>
                <a:sym typeface="Calibri"/>
              </a:rPr>
              <a:t>l’air</a:t>
            </a:r>
            <a:endParaRPr lang="en-US">
              <a:solidFill>
                <a:prstClr val="black"/>
              </a:solidFill>
              <a:ea typeface="+mn-lt"/>
              <a:cs typeface="+mn-lt"/>
              <a:sym typeface="Calibri"/>
            </a:endParaRPr>
          </a:p>
          <a:p>
            <a:pPr marL="285750" indent="-285750">
              <a:lnSpc>
                <a:spcPct val="100000"/>
              </a:lnSpc>
              <a:spcBef>
                <a:spcPts val="0"/>
              </a:spcBef>
              <a:buFont typeface="Arial" panose="020B0604020202020204" pitchFamily="34" charset="0"/>
              <a:buChar char="•"/>
            </a:pPr>
            <a:r>
              <a:rPr lang="en-US" err="1">
                <a:solidFill>
                  <a:prstClr val="black"/>
                </a:solidFill>
                <a:ea typeface="+mn-lt"/>
                <a:cs typeface="+mn-lt"/>
                <a:sym typeface="Calibri"/>
              </a:rPr>
              <a:t>Ilôts</a:t>
            </a:r>
            <a:r>
              <a:rPr lang="en-US">
                <a:solidFill>
                  <a:prstClr val="black"/>
                </a:solidFill>
                <a:ea typeface="+mn-lt"/>
                <a:cs typeface="+mn-lt"/>
                <a:sym typeface="Calibri"/>
              </a:rPr>
              <a:t> de </a:t>
            </a:r>
            <a:r>
              <a:rPr lang="en-US" err="1">
                <a:solidFill>
                  <a:prstClr val="black"/>
                </a:solidFill>
                <a:ea typeface="+mn-lt"/>
                <a:cs typeface="+mn-lt"/>
                <a:sym typeface="Calibri"/>
              </a:rPr>
              <a:t>chaleur</a:t>
            </a:r>
            <a:r>
              <a:rPr lang="en-US">
                <a:solidFill>
                  <a:prstClr val="black"/>
                </a:solidFill>
                <a:ea typeface="+mn-lt"/>
                <a:cs typeface="+mn-lt"/>
                <a:sym typeface="Calibri"/>
              </a:rPr>
              <a:t> </a:t>
            </a:r>
            <a:r>
              <a:rPr lang="en-US" err="1">
                <a:solidFill>
                  <a:prstClr val="black"/>
                </a:solidFill>
                <a:ea typeface="+mn-lt"/>
                <a:cs typeface="+mn-lt"/>
                <a:sym typeface="Calibri"/>
              </a:rPr>
              <a:t>urbaine</a:t>
            </a:r>
            <a:endParaRPr lang="en-US">
              <a:solidFill>
                <a:prstClr val="black"/>
              </a:solidFill>
              <a:ea typeface="+mn-lt"/>
              <a:cs typeface="+mn-lt"/>
              <a:sym typeface="Calibri"/>
            </a:endParaRPr>
          </a:p>
          <a:p>
            <a:pPr marL="285750" indent="-285750">
              <a:lnSpc>
                <a:spcPct val="100000"/>
              </a:lnSpc>
              <a:spcBef>
                <a:spcPts val="0"/>
              </a:spcBef>
              <a:buFont typeface="Arial" panose="020B0604020202020204" pitchFamily="34" charset="0"/>
              <a:buChar char="•"/>
            </a:pPr>
            <a:r>
              <a:rPr lang="en-US" err="1">
                <a:solidFill>
                  <a:prstClr val="black"/>
                </a:solidFill>
                <a:cs typeface="Calibri"/>
              </a:rPr>
              <a:t>Présence</a:t>
            </a:r>
            <a:r>
              <a:rPr lang="en-US">
                <a:solidFill>
                  <a:prstClr val="black"/>
                </a:solidFill>
                <a:cs typeface="Calibri"/>
              </a:rPr>
              <a:t> de </a:t>
            </a:r>
            <a:r>
              <a:rPr lang="en-US" err="1">
                <a:solidFill>
                  <a:prstClr val="black"/>
                </a:solidFill>
                <a:cs typeface="Calibri"/>
              </a:rPr>
              <a:t>grandes</a:t>
            </a:r>
            <a:r>
              <a:rPr lang="en-US">
                <a:solidFill>
                  <a:prstClr val="black"/>
                </a:solidFill>
                <a:cs typeface="Calibri"/>
              </a:rPr>
              <a:t> infrastructures </a:t>
            </a:r>
            <a:r>
              <a:rPr lang="en-US" err="1">
                <a:solidFill>
                  <a:prstClr val="black"/>
                </a:solidFill>
                <a:cs typeface="Calibri"/>
              </a:rPr>
              <a:t>routières</a:t>
            </a:r>
            <a:endParaRPr lang="en-US">
              <a:solidFill>
                <a:prstClr val="black"/>
              </a:solidFill>
              <a:cs typeface="Calibri"/>
            </a:endParaRPr>
          </a:p>
        </p:txBody>
      </p:sp>
    </p:spTree>
    <p:extLst>
      <p:ext uri="{BB962C8B-B14F-4D97-AF65-F5344CB8AC3E}">
        <p14:creationId xmlns:p14="http://schemas.microsoft.com/office/powerpoint/2010/main" val="564918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E0E5D-240A-FFA2-0470-84E69D9E09B0}"/>
              </a:ext>
            </a:extLst>
          </p:cNvPr>
          <p:cNvSpPr txBox="1">
            <a:spLocks noGrp="1"/>
          </p:cNvSpPr>
          <p:nvPr>
            <p:ph type="title"/>
          </p:nvPr>
        </p:nvSpPr>
        <p:spPr>
          <a:xfrm>
            <a:off x="-356195" y="182591"/>
            <a:ext cx="6750004" cy="994169"/>
          </a:xfrm>
        </p:spPr>
        <p:txBody>
          <a:bodyPr anchorCtr="1"/>
          <a:lstStyle/>
          <a:p>
            <a:pPr lvl="0"/>
            <a:r>
              <a:rPr lang="fr-FR"/>
              <a:t>Des enquêtes SHS à Strasbourg</a:t>
            </a:r>
          </a:p>
        </p:txBody>
      </p:sp>
      <p:sp>
        <p:nvSpPr>
          <p:cNvPr id="3" name="Espace réservé du texte 2">
            <a:extLst>
              <a:ext uri="{FF2B5EF4-FFF2-40B4-BE49-F238E27FC236}">
                <a16:creationId xmlns:a16="http://schemas.microsoft.com/office/drawing/2014/main" id="{39D47CE4-EFEB-4334-03C6-0A24700A20BB}"/>
              </a:ext>
            </a:extLst>
          </p:cNvPr>
          <p:cNvSpPr txBox="1">
            <a:spLocks noGrp="1"/>
          </p:cNvSpPr>
          <p:nvPr>
            <p:ph type="body" idx="1"/>
          </p:nvPr>
        </p:nvSpPr>
        <p:spPr>
          <a:xfrm>
            <a:off x="638244" y="1121522"/>
            <a:ext cx="3868337" cy="617933"/>
          </a:xfrm>
        </p:spPr>
        <p:txBody>
          <a:bodyPr anchorCtr="1">
            <a:normAutofit/>
          </a:bodyPr>
          <a:lstStyle/>
          <a:p>
            <a:pPr lvl="0" algn="ctr"/>
            <a:r>
              <a:rPr lang="fr-FR" sz="2000">
                <a:solidFill>
                  <a:schemeClr val="tx2"/>
                </a:solidFill>
              </a:rPr>
              <a:t>Ecole maternelle Louis Pasteur</a:t>
            </a:r>
          </a:p>
        </p:txBody>
      </p:sp>
      <p:sp>
        <p:nvSpPr>
          <p:cNvPr id="5" name="Espace réservé du texte 4">
            <a:extLst>
              <a:ext uri="{FF2B5EF4-FFF2-40B4-BE49-F238E27FC236}">
                <a16:creationId xmlns:a16="http://schemas.microsoft.com/office/drawing/2014/main" id="{7E6BC4C1-D70E-4616-0E51-C92A59578535}"/>
              </a:ext>
            </a:extLst>
          </p:cNvPr>
          <p:cNvSpPr txBox="1">
            <a:spLocks noGrp="1"/>
          </p:cNvSpPr>
          <p:nvPr>
            <p:ph idx="2"/>
          </p:nvPr>
        </p:nvSpPr>
        <p:spPr>
          <a:xfrm>
            <a:off x="4901434" y="1176760"/>
            <a:ext cx="3887388" cy="617933"/>
          </a:xfrm>
        </p:spPr>
        <p:txBody>
          <a:bodyPr anchor="b" anchorCtr="1">
            <a:normAutofit/>
          </a:bodyPr>
          <a:lstStyle/>
          <a:p>
            <a:pPr marL="0" indent="0" algn="ctr">
              <a:buNone/>
            </a:pPr>
            <a:r>
              <a:rPr lang="fr-FR" sz="2000" b="1">
                <a:solidFill>
                  <a:schemeClr val="tx2"/>
                </a:solidFill>
              </a:rPr>
              <a:t>Groupe scolaire Gustave </a:t>
            </a:r>
            <a:r>
              <a:rPr lang="fr-FR" sz="2000" b="1" err="1">
                <a:solidFill>
                  <a:schemeClr val="tx2"/>
                </a:solidFill>
              </a:rPr>
              <a:t>Stoskopf</a:t>
            </a:r>
            <a:endParaRPr lang="fr-FR" sz="2000" b="1">
              <a:solidFill>
                <a:schemeClr val="tx2"/>
              </a:solidFill>
            </a:endParaRPr>
          </a:p>
        </p:txBody>
      </p:sp>
      <p:pic>
        <p:nvPicPr>
          <p:cNvPr id="7" name="Image 11">
            <a:extLst>
              <a:ext uri="{FF2B5EF4-FFF2-40B4-BE49-F238E27FC236}">
                <a16:creationId xmlns:a16="http://schemas.microsoft.com/office/drawing/2014/main" id="{82C8732B-0C2D-6F0C-71AF-6EEC07CB1710}"/>
              </a:ext>
            </a:extLst>
          </p:cNvPr>
          <p:cNvPicPr>
            <a:picLocks noChangeAspect="1"/>
          </p:cNvPicPr>
          <p:nvPr/>
        </p:nvPicPr>
        <p:blipFill>
          <a:blip r:embed="rId2"/>
          <a:stretch>
            <a:fillRect/>
          </a:stretch>
        </p:blipFill>
        <p:spPr>
          <a:xfrm>
            <a:off x="5225810" y="1845395"/>
            <a:ext cx="3238635" cy="2055734"/>
          </a:xfrm>
          <a:prstGeom prst="rect">
            <a:avLst/>
          </a:prstGeom>
          <a:noFill/>
          <a:ln cap="flat">
            <a:noFill/>
          </a:ln>
        </p:spPr>
      </p:pic>
      <p:pic>
        <p:nvPicPr>
          <p:cNvPr id="8" name="Picture 8" descr="Ecole Maternelle Louis Pasteur (Strasbourg) — Archi-Wiki">
            <a:extLst>
              <a:ext uri="{FF2B5EF4-FFF2-40B4-BE49-F238E27FC236}">
                <a16:creationId xmlns:a16="http://schemas.microsoft.com/office/drawing/2014/main" id="{7FC1596B-B191-4045-4075-BDB49C62B1E2}"/>
              </a:ext>
            </a:extLst>
          </p:cNvPr>
          <p:cNvPicPr>
            <a:picLocks noChangeAspect="1"/>
          </p:cNvPicPr>
          <p:nvPr/>
        </p:nvPicPr>
        <p:blipFill>
          <a:blip r:embed="rId3"/>
          <a:srcRect/>
          <a:stretch>
            <a:fillRect/>
          </a:stretch>
        </p:blipFill>
        <p:spPr>
          <a:xfrm>
            <a:off x="916790" y="1896090"/>
            <a:ext cx="3311248" cy="2055734"/>
          </a:xfrm>
          <a:prstGeom prst="rect">
            <a:avLst/>
          </a:prstGeom>
          <a:noFill/>
          <a:ln cap="flat">
            <a:noFill/>
          </a:ln>
        </p:spPr>
      </p:pic>
      <p:sp>
        <p:nvSpPr>
          <p:cNvPr id="12" name="ZoneTexte 11">
            <a:extLst>
              <a:ext uri="{FF2B5EF4-FFF2-40B4-BE49-F238E27FC236}">
                <a16:creationId xmlns:a16="http://schemas.microsoft.com/office/drawing/2014/main" id="{D83E1144-E8A9-01E2-A40E-A6866BB8C141}"/>
              </a:ext>
            </a:extLst>
          </p:cNvPr>
          <p:cNvSpPr txBox="1"/>
          <p:nvPr/>
        </p:nvSpPr>
        <p:spPr>
          <a:xfrm>
            <a:off x="4817248" y="3952581"/>
            <a:ext cx="4235960" cy="2862322"/>
          </a:xfrm>
          <a:prstGeom prst="rect">
            <a:avLst/>
          </a:prstGeom>
          <a:noFill/>
        </p:spPr>
        <p:txBody>
          <a:bodyPr wrap="square" rtlCol="0">
            <a:spAutoFit/>
          </a:bodyPr>
          <a:lstStyle/>
          <a:p>
            <a:pPr marL="285750" lvl="0" indent="-285750">
              <a:buFont typeface="Arial" panose="020B0604020202020204" pitchFamily="34" charset="0"/>
              <a:buChar char="•"/>
            </a:pPr>
            <a:r>
              <a:rPr lang="en-US" err="1">
                <a:solidFill>
                  <a:schemeClr val="tx2"/>
                </a:solidFill>
              </a:rPr>
              <a:t>Espace</a:t>
            </a:r>
            <a:r>
              <a:rPr lang="en-US">
                <a:solidFill>
                  <a:schemeClr val="tx2"/>
                </a:solidFill>
              </a:rPr>
              <a:t> vert à </a:t>
            </a:r>
            <a:r>
              <a:rPr lang="en-US" err="1">
                <a:solidFill>
                  <a:schemeClr val="tx2"/>
                </a:solidFill>
              </a:rPr>
              <a:t>proximité</a:t>
            </a:r>
            <a:r>
              <a:rPr lang="en-US">
                <a:solidFill>
                  <a:schemeClr val="tx2"/>
                </a:solidFill>
              </a:rPr>
              <a:t> (10% de la surface </a:t>
            </a:r>
            <a:r>
              <a:rPr lang="en-US" err="1">
                <a:solidFill>
                  <a:schemeClr val="tx2"/>
                </a:solidFill>
              </a:rPr>
              <a:t>couverte</a:t>
            </a:r>
            <a:r>
              <a:rPr lang="en-US">
                <a:solidFill>
                  <a:schemeClr val="tx2"/>
                </a:solidFill>
              </a:rPr>
              <a:t> </a:t>
            </a:r>
            <a:r>
              <a:rPr lang="en-US" err="1">
                <a:solidFill>
                  <a:schemeClr val="tx2"/>
                </a:solidFill>
              </a:rPr>
              <a:t>dans</a:t>
            </a:r>
            <a:r>
              <a:rPr lang="en-US">
                <a:solidFill>
                  <a:schemeClr val="tx2"/>
                </a:solidFill>
              </a:rPr>
              <a:t> un </a:t>
            </a:r>
            <a:r>
              <a:rPr lang="en-US" err="1">
                <a:solidFill>
                  <a:schemeClr val="tx2"/>
                </a:solidFill>
              </a:rPr>
              <a:t>périmètre</a:t>
            </a:r>
            <a:r>
              <a:rPr lang="en-US">
                <a:solidFill>
                  <a:schemeClr val="tx2"/>
                </a:solidFill>
              </a:rPr>
              <a:t> de 500 m </a:t>
            </a:r>
            <a:r>
              <a:rPr lang="en-US" err="1">
                <a:solidFill>
                  <a:schemeClr val="tx2"/>
                </a:solidFill>
              </a:rPr>
              <a:t>autour</a:t>
            </a:r>
            <a:r>
              <a:rPr lang="en-US">
                <a:solidFill>
                  <a:schemeClr val="tx2"/>
                </a:solidFill>
              </a:rPr>
              <a:t> du </a:t>
            </a:r>
            <a:r>
              <a:rPr lang="en-US" err="1">
                <a:solidFill>
                  <a:schemeClr val="tx2"/>
                </a:solidFill>
              </a:rPr>
              <a:t>groupe</a:t>
            </a:r>
            <a:r>
              <a:rPr lang="en-US">
                <a:solidFill>
                  <a:schemeClr val="tx2"/>
                </a:solidFill>
              </a:rPr>
              <a:t> </a:t>
            </a:r>
            <a:r>
              <a:rPr lang="en-US" err="1">
                <a:solidFill>
                  <a:schemeClr val="tx2"/>
                </a:solidFill>
              </a:rPr>
              <a:t>scolaire</a:t>
            </a:r>
            <a:r>
              <a:rPr lang="en-US">
                <a:solidFill>
                  <a:schemeClr val="tx2"/>
                </a:solidFill>
              </a:rPr>
              <a:t>)</a:t>
            </a:r>
          </a:p>
          <a:p>
            <a:pPr marL="285750" lvl="0" indent="-285750">
              <a:buFont typeface="Arial" panose="020B0604020202020204" pitchFamily="34" charset="0"/>
              <a:buChar char="•"/>
            </a:pPr>
            <a:r>
              <a:rPr lang="en-US" err="1">
                <a:solidFill>
                  <a:schemeClr val="tx2"/>
                </a:solidFill>
              </a:rPr>
              <a:t>Localisé</a:t>
            </a:r>
            <a:r>
              <a:rPr lang="en-US">
                <a:solidFill>
                  <a:schemeClr val="tx2"/>
                </a:solidFill>
              </a:rPr>
              <a:t> </a:t>
            </a:r>
            <a:r>
              <a:rPr lang="en-US" err="1">
                <a:solidFill>
                  <a:schemeClr val="tx2"/>
                </a:solidFill>
              </a:rPr>
              <a:t>en</a:t>
            </a:r>
            <a:r>
              <a:rPr lang="en-US">
                <a:solidFill>
                  <a:schemeClr val="tx2"/>
                </a:solidFill>
              </a:rPr>
              <a:t> </a:t>
            </a:r>
            <a:r>
              <a:rPr lang="en-US" err="1">
                <a:solidFill>
                  <a:schemeClr val="tx2"/>
                </a:solidFill>
              </a:rPr>
              <a:t>périphérie</a:t>
            </a:r>
            <a:r>
              <a:rPr lang="en-US">
                <a:solidFill>
                  <a:schemeClr val="tx2"/>
                </a:solidFill>
              </a:rPr>
              <a:t> de la </a:t>
            </a:r>
            <a:r>
              <a:rPr lang="en-US" err="1">
                <a:solidFill>
                  <a:schemeClr val="tx2"/>
                </a:solidFill>
              </a:rPr>
              <a:t>ville</a:t>
            </a:r>
            <a:r>
              <a:rPr lang="en-US">
                <a:solidFill>
                  <a:schemeClr val="tx2"/>
                </a:solidFill>
              </a:rPr>
              <a:t> de Strasbourg</a:t>
            </a:r>
          </a:p>
          <a:p>
            <a:pPr marL="285750" lvl="0" indent="-285750">
              <a:buFont typeface="Arial" panose="020B0604020202020204" pitchFamily="34" charset="0"/>
              <a:buChar char="•"/>
            </a:pPr>
            <a:r>
              <a:rPr lang="en-US" err="1">
                <a:solidFill>
                  <a:schemeClr val="tx2"/>
                </a:solidFill>
              </a:rPr>
              <a:t>Moins</a:t>
            </a:r>
            <a:r>
              <a:rPr lang="en-US">
                <a:solidFill>
                  <a:schemeClr val="tx2"/>
                </a:solidFill>
              </a:rPr>
              <a:t> exposé aux </a:t>
            </a:r>
            <a:r>
              <a:rPr lang="en-US" err="1">
                <a:solidFill>
                  <a:schemeClr val="tx2"/>
                </a:solidFill>
              </a:rPr>
              <a:t>ilôts</a:t>
            </a:r>
            <a:r>
              <a:rPr lang="en-US">
                <a:solidFill>
                  <a:schemeClr val="tx2"/>
                </a:solidFill>
              </a:rPr>
              <a:t> de </a:t>
            </a:r>
            <a:r>
              <a:rPr lang="en-US" err="1">
                <a:solidFill>
                  <a:schemeClr val="tx2"/>
                </a:solidFill>
              </a:rPr>
              <a:t>chaleur</a:t>
            </a:r>
            <a:r>
              <a:rPr lang="en-US">
                <a:solidFill>
                  <a:schemeClr val="tx2"/>
                </a:solidFill>
              </a:rPr>
              <a:t> </a:t>
            </a:r>
            <a:r>
              <a:rPr lang="en-US" err="1">
                <a:solidFill>
                  <a:schemeClr val="tx2"/>
                </a:solidFill>
              </a:rPr>
              <a:t>urbaine</a:t>
            </a:r>
            <a:r>
              <a:rPr lang="en-US">
                <a:solidFill>
                  <a:schemeClr val="tx2"/>
                </a:solidFill>
              </a:rPr>
              <a:t> </a:t>
            </a:r>
          </a:p>
          <a:p>
            <a:pPr marL="285750" lvl="0" indent="-285750">
              <a:buFont typeface="Arial" panose="020B0604020202020204" pitchFamily="34" charset="0"/>
              <a:buChar char="•"/>
            </a:pPr>
            <a:r>
              <a:rPr lang="en-US" err="1">
                <a:solidFill>
                  <a:schemeClr val="tx2"/>
                </a:solidFill>
              </a:rPr>
              <a:t>Qualité</a:t>
            </a:r>
            <a:r>
              <a:rPr lang="en-US">
                <a:solidFill>
                  <a:schemeClr val="tx2"/>
                </a:solidFill>
              </a:rPr>
              <a:t> de </a:t>
            </a:r>
            <a:r>
              <a:rPr lang="en-US" err="1">
                <a:solidFill>
                  <a:schemeClr val="tx2"/>
                </a:solidFill>
              </a:rPr>
              <a:t>l’air</a:t>
            </a:r>
            <a:r>
              <a:rPr lang="en-US">
                <a:solidFill>
                  <a:schemeClr val="tx2"/>
                </a:solidFill>
              </a:rPr>
              <a:t> </a:t>
            </a:r>
            <a:r>
              <a:rPr lang="en-US" err="1">
                <a:solidFill>
                  <a:schemeClr val="tx2"/>
                </a:solidFill>
              </a:rPr>
              <a:t>moyenne</a:t>
            </a:r>
            <a:r>
              <a:rPr lang="en-US">
                <a:solidFill>
                  <a:schemeClr val="tx2"/>
                </a:solidFill>
              </a:rPr>
              <a:t> </a:t>
            </a:r>
          </a:p>
          <a:p>
            <a:pPr marL="285750" lvl="0" indent="-285750">
              <a:buFont typeface="Arial" panose="020B0604020202020204" pitchFamily="34" charset="0"/>
              <a:buChar char="•"/>
            </a:pPr>
            <a:r>
              <a:rPr lang="en-US">
                <a:solidFill>
                  <a:schemeClr val="tx2"/>
                </a:solidFill>
              </a:rPr>
              <a:t>Plus </a:t>
            </a:r>
            <a:r>
              <a:rPr lang="en-US" err="1">
                <a:solidFill>
                  <a:schemeClr val="tx2"/>
                </a:solidFill>
              </a:rPr>
              <a:t>éloigné</a:t>
            </a:r>
            <a:r>
              <a:rPr lang="en-US">
                <a:solidFill>
                  <a:schemeClr val="tx2"/>
                </a:solidFill>
              </a:rPr>
              <a:t> de sources de pollutions </a:t>
            </a:r>
            <a:r>
              <a:rPr lang="en-US" err="1">
                <a:solidFill>
                  <a:schemeClr val="tx2"/>
                </a:solidFill>
              </a:rPr>
              <a:t>sonores</a:t>
            </a:r>
            <a:r>
              <a:rPr lang="en-US">
                <a:solidFill>
                  <a:schemeClr val="tx2"/>
                </a:solidFill>
              </a:rPr>
              <a:t> </a:t>
            </a:r>
            <a:endParaRPr lang="fr-FR"/>
          </a:p>
        </p:txBody>
      </p:sp>
      <p:sp>
        <p:nvSpPr>
          <p:cNvPr id="15" name="ZoneTexte 14">
            <a:extLst>
              <a:ext uri="{FF2B5EF4-FFF2-40B4-BE49-F238E27FC236}">
                <a16:creationId xmlns:a16="http://schemas.microsoft.com/office/drawing/2014/main" id="{AEBD87B1-5AED-095E-1AD2-395BBE4EFEF1}"/>
              </a:ext>
            </a:extLst>
          </p:cNvPr>
          <p:cNvSpPr txBox="1"/>
          <p:nvPr/>
        </p:nvSpPr>
        <p:spPr>
          <a:xfrm>
            <a:off x="638244" y="4040978"/>
            <a:ext cx="4179003" cy="2308324"/>
          </a:xfrm>
          <a:prstGeom prst="rect">
            <a:avLst/>
          </a:prstGeom>
          <a:noFill/>
        </p:spPr>
        <p:txBody>
          <a:bodyPr wrap="square" rtlCol="0">
            <a:spAutoFit/>
          </a:bodyPr>
          <a:lstStyle/>
          <a:p>
            <a:pPr marL="171450" indent="-171450">
              <a:buChar char="•"/>
            </a:pPr>
            <a:r>
              <a:rPr lang="en-US" b="0" err="1">
                <a:solidFill>
                  <a:schemeClr val="tx2"/>
                </a:solidFill>
                <a:cs typeface="Calibri" panose="020F0502020204030204" pitchFamily="34" charset="0"/>
              </a:rPr>
              <a:t>Peu</a:t>
            </a:r>
            <a:r>
              <a:rPr lang="en-US" b="0">
                <a:solidFill>
                  <a:schemeClr val="tx2"/>
                </a:solidFill>
                <a:cs typeface="Calibri" panose="020F0502020204030204" pitchFamily="34" charset="0"/>
              </a:rPr>
              <a:t> </a:t>
            </a:r>
            <a:r>
              <a:rPr lang="en-US" b="0" err="1">
                <a:solidFill>
                  <a:schemeClr val="tx2"/>
                </a:solidFill>
                <a:cs typeface="Calibri" panose="020F0502020204030204" pitchFamily="34" charset="0"/>
              </a:rPr>
              <a:t>d’espaces</a:t>
            </a:r>
            <a:r>
              <a:rPr lang="en-US" b="0">
                <a:solidFill>
                  <a:schemeClr val="tx2"/>
                </a:solidFill>
                <a:cs typeface="Calibri" panose="020F0502020204030204" pitchFamily="34" charset="0"/>
              </a:rPr>
              <a:t> verts aux </a:t>
            </a:r>
            <a:r>
              <a:rPr lang="en-US" b="0" err="1">
                <a:solidFill>
                  <a:schemeClr val="tx2"/>
                </a:solidFill>
                <a:cs typeface="Calibri" panose="020F0502020204030204" pitchFamily="34" charset="0"/>
              </a:rPr>
              <a:t>alentours</a:t>
            </a:r>
            <a:r>
              <a:rPr lang="en-US" b="0">
                <a:solidFill>
                  <a:schemeClr val="tx2"/>
                </a:solidFill>
                <a:cs typeface="Calibri" panose="020F0502020204030204" pitchFamily="34" charset="0"/>
              </a:rPr>
              <a:t> </a:t>
            </a:r>
          </a:p>
          <a:p>
            <a:pPr marL="171450" indent="-171450">
              <a:buChar char="•"/>
            </a:pPr>
            <a:r>
              <a:rPr lang="en-US" err="1">
                <a:solidFill>
                  <a:schemeClr val="tx2"/>
                </a:solidFill>
                <a:cs typeface="Calibri" panose="020F0502020204030204" pitchFamily="34" charset="0"/>
              </a:rPr>
              <a:t>Localisée</a:t>
            </a:r>
            <a:r>
              <a:rPr lang="en-US">
                <a:solidFill>
                  <a:schemeClr val="tx2"/>
                </a:solidFill>
                <a:cs typeface="Calibri" panose="020F0502020204030204" pitchFamily="34" charset="0"/>
              </a:rPr>
              <a:t> </a:t>
            </a:r>
            <a:r>
              <a:rPr lang="en-US" err="1">
                <a:solidFill>
                  <a:schemeClr val="tx2"/>
                </a:solidFill>
                <a:cs typeface="Calibri" panose="020F0502020204030204" pitchFamily="34" charset="0"/>
              </a:rPr>
              <a:t>en</a:t>
            </a:r>
            <a:r>
              <a:rPr lang="en-US">
                <a:solidFill>
                  <a:schemeClr val="tx2"/>
                </a:solidFill>
                <a:cs typeface="Calibri" panose="020F0502020204030204" pitchFamily="34" charset="0"/>
              </a:rPr>
              <a:t> </a:t>
            </a:r>
            <a:r>
              <a:rPr lang="en-US" err="1">
                <a:solidFill>
                  <a:schemeClr val="tx2"/>
                </a:solidFill>
                <a:cs typeface="Calibri" panose="020F0502020204030204" pitchFamily="34" charset="0"/>
              </a:rPr>
              <a:t>centre-ville</a:t>
            </a:r>
            <a:endParaRPr lang="en-US" b="0">
              <a:solidFill>
                <a:schemeClr val="tx2"/>
              </a:solidFill>
              <a:cs typeface="Calibri" panose="020F0502020204030204" pitchFamily="34" charset="0"/>
            </a:endParaRPr>
          </a:p>
          <a:p>
            <a:pPr marL="171450" indent="-171450">
              <a:buChar char="•"/>
            </a:pPr>
            <a:r>
              <a:rPr lang="en-US" err="1">
                <a:solidFill>
                  <a:schemeClr val="tx2"/>
                </a:solidFill>
                <a:cs typeface="Calibri" panose="020F0502020204030204" pitchFamily="34" charset="0"/>
              </a:rPr>
              <a:t>Située</a:t>
            </a:r>
            <a:r>
              <a:rPr lang="en-US">
                <a:solidFill>
                  <a:schemeClr val="tx2"/>
                </a:solidFill>
                <a:cs typeface="Calibri" panose="020F0502020204030204" pitchFamily="34" charset="0"/>
              </a:rPr>
              <a:t> </a:t>
            </a:r>
            <a:r>
              <a:rPr lang="en-US" err="1">
                <a:solidFill>
                  <a:schemeClr val="tx2"/>
                </a:solidFill>
                <a:cs typeface="Calibri" panose="020F0502020204030204" pitchFamily="34" charset="0"/>
              </a:rPr>
              <a:t>dans</a:t>
            </a:r>
            <a:r>
              <a:rPr lang="en-US">
                <a:solidFill>
                  <a:schemeClr val="tx2"/>
                </a:solidFill>
                <a:cs typeface="Calibri" panose="020F0502020204030204" pitchFamily="34" charset="0"/>
              </a:rPr>
              <a:t> un </a:t>
            </a:r>
            <a:r>
              <a:rPr lang="en-US" err="1">
                <a:solidFill>
                  <a:schemeClr val="tx2"/>
                </a:solidFill>
                <a:cs typeface="Calibri" panose="020F0502020204030204" pitchFamily="34" charset="0"/>
              </a:rPr>
              <a:t>ilôt</a:t>
            </a:r>
            <a:r>
              <a:rPr lang="en-US">
                <a:solidFill>
                  <a:schemeClr val="tx2"/>
                </a:solidFill>
                <a:cs typeface="Calibri" panose="020F0502020204030204" pitchFamily="34" charset="0"/>
              </a:rPr>
              <a:t> de </a:t>
            </a:r>
            <a:r>
              <a:rPr lang="en-US" err="1">
                <a:solidFill>
                  <a:schemeClr val="tx2"/>
                </a:solidFill>
                <a:cs typeface="Calibri" panose="020F0502020204030204" pitchFamily="34" charset="0"/>
              </a:rPr>
              <a:t>chaleur</a:t>
            </a:r>
            <a:r>
              <a:rPr lang="en-US">
                <a:solidFill>
                  <a:schemeClr val="tx2"/>
                </a:solidFill>
                <a:cs typeface="Calibri" panose="020F0502020204030204" pitchFamily="34" charset="0"/>
              </a:rPr>
              <a:t> </a:t>
            </a:r>
            <a:r>
              <a:rPr lang="en-US" err="1">
                <a:solidFill>
                  <a:schemeClr val="tx2"/>
                </a:solidFill>
                <a:cs typeface="Calibri" panose="020F0502020204030204" pitchFamily="34" charset="0"/>
              </a:rPr>
              <a:t>urbaine</a:t>
            </a:r>
            <a:r>
              <a:rPr lang="en-US">
                <a:solidFill>
                  <a:schemeClr val="tx2"/>
                </a:solidFill>
                <a:cs typeface="Calibri" panose="020F0502020204030204" pitchFamily="34" charset="0"/>
              </a:rPr>
              <a:t> important</a:t>
            </a:r>
            <a:endParaRPr lang="en-US" b="0">
              <a:solidFill>
                <a:schemeClr val="tx2"/>
              </a:solidFill>
              <a:cs typeface="Calibri" panose="020F0502020204030204" pitchFamily="34" charset="0"/>
            </a:endParaRPr>
          </a:p>
          <a:p>
            <a:pPr marL="171450" indent="-171450">
              <a:buChar char="•"/>
            </a:pPr>
            <a:r>
              <a:rPr lang="en-US" b="0" err="1">
                <a:solidFill>
                  <a:schemeClr val="tx2"/>
                </a:solidFill>
                <a:cs typeface="Calibri" panose="020F0502020204030204" pitchFamily="34" charset="0"/>
              </a:rPr>
              <a:t>Qualité</a:t>
            </a:r>
            <a:r>
              <a:rPr lang="en-US" b="0">
                <a:solidFill>
                  <a:schemeClr val="tx2"/>
                </a:solidFill>
                <a:cs typeface="Calibri" panose="020F0502020204030204" pitchFamily="34" charset="0"/>
              </a:rPr>
              <a:t> de </a:t>
            </a:r>
            <a:r>
              <a:rPr lang="en-US" b="0" err="1">
                <a:solidFill>
                  <a:schemeClr val="tx2"/>
                </a:solidFill>
                <a:cs typeface="Calibri" panose="020F0502020204030204" pitchFamily="34" charset="0"/>
              </a:rPr>
              <a:t>l’air</a:t>
            </a:r>
            <a:r>
              <a:rPr lang="en-US" b="0">
                <a:solidFill>
                  <a:schemeClr val="tx2"/>
                </a:solidFill>
                <a:cs typeface="Calibri" panose="020F0502020204030204" pitchFamily="34" charset="0"/>
              </a:rPr>
              <a:t> </a:t>
            </a:r>
            <a:r>
              <a:rPr lang="en-US" b="0" err="1">
                <a:solidFill>
                  <a:schemeClr val="tx2"/>
                </a:solidFill>
                <a:cs typeface="Calibri" panose="020F0502020204030204" pitchFamily="34" charset="0"/>
              </a:rPr>
              <a:t>médiocre</a:t>
            </a:r>
            <a:endParaRPr lang="en-US" b="0">
              <a:solidFill>
                <a:schemeClr val="tx2"/>
              </a:solidFill>
              <a:cs typeface="Calibri" panose="020F0502020204030204" pitchFamily="34" charset="0"/>
            </a:endParaRPr>
          </a:p>
          <a:p>
            <a:pPr marL="171450" indent="-171450">
              <a:buChar char="•"/>
            </a:pPr>
            <a:r>
              <a:rPr lang="en-US" b="0">
                <a:solidFill>
                  <a:schemeClr val="tx2"/>
                </a:solidFill>
                <a:cs typeface="Calibri" panose="020F0502020204030204" pitchFamily="34" charset="0"/>
              </a:rPr>
              <a:t>Pollution </a:t>
            </a:r>
            <a:r>
              <a:rPr lang="en-US" b="0" err="1">
                <a:solidFill>
                  <a:schemeClr val="tx2"/>
                </a:solidFill>
                <a:cs typeface="Calibri" panose="020F0502020204030204" pitchFamily="34" charset="0"/>
              </a:rPr>
              <a:t>sonore</a:t>
            </a:r>
            <a:r>
              <a:rPr lang="en-US" b="0">
                <a:solidFill>
                  <a:schemeClr val="tx2"/>
                </a:solidFill>
                <a:cs typeface="Calibri" panose="020F0502020204030204" pitchFamily="34" charset="0"/>
              </a:rPr>
              <a:t> et </a:t>
            </a:r>
            <a:r>
              <a:rPr lang="en-US" b="0" err="1">
                <a:solidFill>
                  <a:schemeClr val="tx2"/>
                </a:solidFill>
                <a:cs typeface="Calibri" panose="020F0502020204030204" pitchFamily="34" charset="0"/>
              </a:rPr>
              <a:t>présence</a:t>
            </a:r>
            <a:r>
              <a:rPr lang="en-US" b="0">
                <a:solidFill>
                  <a:schemeClr val="tx2"/>
                </a:solidFill>
                <a:cs typeface="Calibri" panose="020F0502020204030204" pitchFamily="34" charset="0"/>
              </a:rPr>
              <a:t> de routes à </a:t>
            </a:r>
            <a:r>
              <a:rPr lang="en-US" b="0" err="1">
                <a:solidFill>
                  <a:schemeClr val="tx2"/>
                </a:solidFill>
                <a:cs typeface="Calibri" panose="020F0502020204030204" pitchFamily="34" charset="0"/>
              </a:rPr>
              <a:t>proximité</a:t>
            </a:r>
            <a:r>
              <a:rPr lang="en-US" b="0">
                <a:solidFill>
                  <a:schemeClr val="tx2"/>
                </a:solidFill>
                <a:cs typeface="Calibri" panose="020F0502020204030204" pitchFamily="34" charset="0"/>
              </a:rPr>
              <a:t> </a:t>
            </a:r>
            <a:endParaRPr lang="fr-FR" b="0">
              <a:solidFill>
                <a:schemeClr val="tx2"/>
              </a:solidFill>
              <a:cs typeface="Calibri" panose="020F0502020204030204" pitchFamily="34" charset="0"/>
            </a:endParaRPr>
          </a:p>
          <a:p>
            <a:endParaRPr lang="fr-F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A1B7A-BB3F-6226-8BF3-8332A09AC4EA}"/>
              </a:ext>
            </a:extLst>
          </p:cNvPr>
          <p:cNvSpPr>
            <a:spLocks noGrp="1"/>
          </p:cNvSpPr>
          <p:nvPr>
            <p:ph type="title"/>
          </p:nvPr>
        </p:nvSpPr>
        <p:spPr>
          <a:xfrm>
            <a:off x="848330" y="310096"/>
            <a:ext cx="7662257" cy="888251"/>
          </a:xfrm>
        </p:spPr>
        <p:txBody>
          <a:bodyPr/>
          <a:lstStyle/>
          <a:p>
            <a:r>
              <a:rPr lang="fr-FR"/>
              <a:t>Qu’avons-nous enquêté à Strasbourg ?</a:t>
            </a:r>
          </a:p>
        </p:txBody>
      </p:sp>
      <p:sp>
        <p:nvSpPr>
          <p:cNvPr id="3" name="Espace réservé du texte 2">
            <a:extLst>
              <a:ext uri="{FF2B5EF4-FFF2-40B4-BE49-F238E27FC236}">
                <a16:creationId xmlns:a16="http://schemas.microsoft.com/office/drawing/2014/main" id="{785B5C14-085B-FAA8-E2ED-860648B366E1}"/>
              </a:ext>
            </a:extLst>
          </p:cNvPr>
          <p:cNvSpPr>
            <a:spLocks noGrp="1"/>
          </p:cNvSpPr>
          <p:nvPr>
            <p:ph type="body" idx="1"/>
          </p:nvPr>
        </p:nvSpPr>
        <p:spPr>
          <a:xfrm>
            <a:off x="981910" y="1803745"/>
            <a:ext cx="7797225" cy="4006733"/>
          </a:xfrm>
        </p:spPr>
        <p:txBody>
          <a:bodyPr>
            <a:normAutofit/>
          </a:bodyPr>
          <a:lstStyle/>
          <a:p>
            <a:r>
              <a:rPr lang="fr-FR" sz="2000" b="1">
                <a:solidFill>
                  <a:schemeClr val="accent1">
                    <a:lumMod val="50000"/>
                  </a:schemeClr>
                </a:solidFill>
              </a:rPr>
              <a:t>Quels sont les effets de la concertation sur les projets de </a:t>
            </a:r>
            <a:r>
              <a:rPr lang="fr-FR" sz="2000" b="1" err="1">
                <a:solidFill>
                  <a:schemeClr val="accent1">
                    <a:lumMod val="50000"/>
                  </a:schemeClr>
                </a:solidFill>
              </a:rPr>
              <a:t>désimperméabilisation</a:t>
            </a:r>
            <a:r>
              <a:rPr lang="fr-FR" sz="2000" b="1">
                <a:solidFill>
                  <a:schemeClr val="accent1">
                    <a:lumMod val="50000"/>
                  </a:schemeClr>
                </a:solidFill>
              </a:rPr>
              <a:t> des cours d’école ? </a:t>
            </a:r>
          </a:p>
          <a:p>
            <a:pPr marL="342900" indent="-342900">
              <a:buFont typeface="Wingdings"/>
              <a:buChar char="à"/>
            </a:pPr>
            <a:r>
              <a:rPr lang="fr-FR" sz="2000">
                <a:solidFill>
                  <a:schemeClr val="accent1">
                    <a:lumMod val="50000"/>
                  </a:schemeClr>
                </a:solidFill>
              </a:rPr>
              <a:t>Les grandes orientations politiques de la ville de Strasbourg se focalisent essentiellement autour des enjeux d’adaptation au changement climatique, de pédagogie et d’égalité des genres. </a:t>
            </a:r>
          </a:p>
          <a:p>
            <a:pPr marL="342900" indent="-342900">
              <a:buFont typeface="Wingdings"/>
              <a:buChar char="à"/>
            </a:pPr>
            <a:r>
              <a:rPr lang="fr-FR" sz="2000">
                <a:solidFill>
                  <a:schemeClr val="accent1">
                    <a:lumMod val="50000"/>
                  </a:schemeClr>
                </a:solidFill>
              </a:rPr>
              <a:t>Les modalités de concertation permettent de faire émerger d’autres enjeux mis en avant par les usagers, notamment des enjeux de santé humaine différents des enjeux mis en avant par la ville de Strasbourg. </a:t>
            </a:r>
          </a:p>
          <a:p>
            <a:pPr marL="342900" indent="-342900">
              <a:buFont typeface="Wingdings"/>
              <a:buChar char="à"/>
            </a:pPr>
            <a:r>
              <a:rPr lang="fr-FR" sz="2000">
                <a:solidFill>
                  <a:schemeClr val="accent1">
                    <a:lumMod val="50000"/>
                  </a:schemeClr>
                </a:solidFill>
              </a:rPr>
              <a:t>La caractérisation du contexte environnemental dans lequel l’école s’inscrit, a une influence sur le choix des aménagements qui seront proposés par le comité de cour lors des démarches de concertation.</a:t>
            </a:r>
          </a:p>
        </p:txBody>
      </p:sp>
      <p:sp>
        <p:nvSpPr>
          <p:cNvPr id="4" name="Sous-titre 3">
            <a:extLst>
              <a:ext uri="{FF2B5EF4-FFF2-40B4-BE49-F238E27FC236}">
                <a16:creationId xmlns:a16="http://schemas.microsoft.com/office/drawing/2014/main" id="{9A23446F-BA5F-422C-9248-311EE09CA892}"/>
              </a:ext>
            </a:extLst>
          </p:cNvPr>
          <p:cNvSpPr>
            <a:spLocks noGrp="1"/>
          </p:cNvSpPr>
          <p:nvPr>
            <p:ph type="subTitle" idx="10"/>
          </p:nvPr>
        </p:nvSpPr>
        <p:spPr/>
        <p:txBody>
          <a:bodyPr/>
          <a:lstStyle/>
          <a:p>
            <a:endParaRPr lang="fr-FR"/>
          </a:p>
        </p:txBody>
      </p:sp>
    </p:spTree>
    <p:extLst>
      <p:ext uri="{BB962C8B-B14F-4D97-AF65-F5344CB8AC3E}">
        <p14:creationId xmlns:p14="http://schemas.microsoft.com/office/powerpoint/2010/main" val="2840260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3">
            <a:extLst>
              <a:ext uri="{FF2B5EF4-FFF2-40B4-BE49-F238E27FC236}">
                <a16:creationId xmlns:a16="http://schemas.microsoft.com/office/drawing/2014/main" id="{A6E98C75-7BC8-06F2-2A66-323D29706110}"/>
              </a:ext>
            </a:extLst>
          </p:cNvPr>
          <p:cNvSpPr txBox="1">
            <a:spLocks/>
          </p:cNvSpPr>
          <p:nvPr/>
        </p:nvSpPr>
        <p:spPr>
          <a:xfrm>
            <a:off x="740871" y="286861"/>
            <a:ext cx="7662257" cy="888251"/>
          </a:xfrm>
          <a:prstGeom prst="rect">
            <a:avLst/>
          </a:prstGeom>
        </p:spPr>
        <p:txBody>
          <a:bodyPr vert="horz" lIns="0" tIns="46800" rIns="91440" bIns="45720" rtlCol="0" anchor="ctr" anchorCtr="0">
            <a:normAutofit/>
          </a:bodyPr>
          <a:lstStyle>
            <a:lvl1pPr marL="457200" indent="-457200" algn="l" defTabSz="914400" rtl="0" eaLnBrk="1" latinLnBrk="0" hangingPunct="1">
              <a:lnSpc>
                <a:spcPct val="90000"/>
              </a:lnSpc>
              <a:spcBef>
                <a:spcPct val="0"/>
              </a:spcBef>
              <a:buSzPct val="125000"/>
              <a:buFontTx/>
              <a:buBlip>
                <a:blip r:embed="rId3"/>
              </a:buBlip>
              <a:defRPr sz="3000" b="1" kern="1200">
                <a:solidFill>
                  <a:srgbClr val="00A3A6"/>
                </a:solidFill>
                <a:latin typeface="+mj-lt"/>
                <a:ea typeface="+mj-ea"/>
                <a:cs typeface="+mj-cs"/>
              </a:defRPr>
            </a:lvl1pPr>
          </a:lstStyle>
          <a:p>
            <a:r>
              <a:rPr lang="fr-FR">
                <a:ea typeface="+mj-lt"/>
                <a:cs typeface="+mj-lt"/>
              </a:rPr>
              <a:t>Qui avons-nous enquêté à Strasbourg?</a:t>
            </a:r>
          </a:p>
        </p:txBody>
      </p:sp>
      <p:sp>
        <p:nvSpPr>
          <p:cNvPr id="10" name="ZoneTexte 9">
            <a:extLst>
              <a:ext uri="{FF2B5EF4-FFF2-40B4-BE49-F238E27FC236}">
                <a16:creationId xmlns:a16="http://schemas.microsoft.com/office/drawing/2014/main" id="{0A51D471-2B42-3CC3-B63F-2C6368E17AA8}"/>
              </a:ext>
            </a:extLst>
          </p:cNvPr>
          <p:cNvSpPr txBox="1"/>
          <p:nvPr/>
        </p:nvSpPr>
        <p:spPr>
          <a:xfrm>
            <a:off x="1115438" y="1238655"/>
            <a:ext cx="6725056" cy="646331"/>
          </a:xfrm>
          <a:prstGeom prst="rect">
            <a:avLst/>
          </a:prstGeom>
          <a:noFill/>
        </p:spPr>
        <p:txBody>
          <a:bodyPr wrap="square" rtlCol="0">
            <a:spAutoFit/>
          </a:bodyPr>
          <a:lstStyle/>
          <a:p>
            <a:pPr marL="285750" indent="-285750">
              <a:buFont typeface="Arial" panose="020B0604020202020204" pitchFamily="34" charset="0"/>
              <a:buChar char="•"/>
            </a:pPr>
            <a:r>
              <a:rPr lang="en-US"/>
              <a:t>18 </a:t>
            </a:r>
            <a:r>
              <a:rPr lang="en-US" err="1"/>
              <a:t>entretiens</a:t>
            </a:r>
            <a:r>
              <a:rPr lang="en-US"/>
              <a:t> semi-</a:t>
            </a:r>
            <a:r>
              <a:rPr lang="en-US" err="1"/>
              <a:t>directifs</a:t>
            </a:r>
            <a:r>
              <a:rPr lang="en-US"/>
              <a:t> et 5 ateliers de co-construction </a:t>
            </a:r>
            <a:r>
              <a:rPr lang="en-US" err="1"/>
              <a:t>en</a:t>
            </a:r>
            <a:r>
              <a:rPr lang="en-US"/>
              <a:t> observation</a:t>
            </a:r>
            <a:endParaRPr lang="fr-FR"/>
          </a:p>
        </p:txBody>
      </p:sp>
      <p:graphicFrame>
        <p:nvGraphicFramePr>
          <p:cNvPr id="5" name="Tableau 8"/>
          <p:cNvGraphicFramePr>
            <a:graphicFrameLocks noGrp="1"/>
          </p:cNvGraphicFramePr>
          <p:nvPr>
            <p:extLst>
              <p:ext uri="{D42A27DB-BD31-4B8C-83A1-F6EECF244321}">
                <p14:modId xmlns:p14="http://schemas.microsoft.com/office/powerpoint/2010/main" val="3145508945"/>
              </p:ext>
            </p:extLst>
          </p:nvPr>
        </p:nvGraphicFramePr>
        <p:xfrm>
          <a:off x="1286343" y="2104876"/>
          <a:ext cx="7396023" cy="4253769"/>
        </p:xfrm>
        <a:graphic>
          <a:graphicData uri="http://schemas.openxmlformats.org/drawingml/2006/table">
            <a:tbl>
              <a:tblPr firstRow="1" bandRow="1">
                <a:effectLst/>
                <a:tableStyleId>{F5AB1C69-6EDB-4FF4-983F-18BD219EF322}</a:tableStyleId>
              </a:tblPr>
              <a:tblGrid>
                <a:gridCol w="2465341">
                  <a:extLst>
                    <a:ext uri="{9D8B030D-6E8A-4147-A177-3AD203B41FA5}">
                      <a16:colId xmlns:a16="http://schemas.microsoft.com/office/drawing/2014/main" val="20000"/>
                    </a:ext>
                  </a:extLst>
                </a:gridCol>
                <a:gridCol w="2465341">
                  <a:extLst>
                    <a:ext uri="{9D8B030D-6E8A-4147-A177-3AD203B41FA5}">
                      <a16:colId xmlns:a16="http://schemas.microsoft.com/office/drawing/2014/main" val="20001"/>
                    </a:ext>
                  </a:extLst>
                </a:gridCol>
                <a:gridCol w="2465341">
                  <a:extLst>
                    <a:ext uri="{9D8B030D-6E8A-4147-A177-3AD203B41FA5}">
                      <a16:colId xmlns:a16="http://schemas.microsoft.com/office/drawing/2014/main" val="20002"/>
                    </a:ext>
                  </a:extLst>
                </a:gridCol>
              </a:tblGrid>
              <a:tr h="413327">
                <a:tc>
                  <a:txBody>
                    <a:bodyPr/>
                    <a:lstStyle/>
                    <a:p>
                      <a:pPr lvl="0" algn="ctr">
                        <a:lnSpc>
                          <a:spcPct val="150000"/>
                        </a:lnSpc>
                        <a:spcAft>
                          <a:spcPts val="0"/>
                        </a:spcAft>
                      </a:pPr>
                      <a:r>
                        <a:rPr lang="fr-FR" sz="1600" b="1">
                          <a:latin typeface="Calibri" pitchFamily="34"/>
                          <a:ea typeface="Calibri" pitchFamily="34"/>
                          <a:cs typeface="Times New Roman" pitchFamily="18"/>
                        </a:rPr>
                        <a:t>Acteur</a:t>
                      </a:r>
                      <a:r>
                        <a:rPr lang="fr-FR" sz="1600" b="1" baseline="0">
                          <a:latin typeface="Calibri" pitchFamily="34"/>
                          <a:ea typeface="Calibri" pitchFamily="34"/>
                          <a:cs typeface="Times New Roman" pitchFamily="18"/>
                        </a:rPr>
                        <a:t>s institutionnels </a:t>
                      </a:r>
                      <a:endParaRPr lang="fr-FR" sz="1600" b="1">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600"/>
                        <a:t>Ecole Pasteur</a:t>
                      </a:r>
                      <a:endParaRPr lang="fr-FR" sz="1600">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600"/>
                        <a:t>Ecole Stoskopf</a:t>
                      </a:r>
                      <a:endParaRPr lang="fr-FR" sz="16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0"/>
                  </a:ext>
                </a:extLst>
              </a:tr>
              <a:tr h="595000">
                <a:tc>
                  <a:txBody>
                    <a:bodyPr/>
                    <a:lstStyle/>
                    <a:p>
                      <a:pPr lvl="0" algn="ctr">
                        <a:lnSpc>
                          <a:spcPct val="150000"/>
                        </a:lnSpc>
                        <a:spcAft>
                          <a:spcPts val="0"/>
                        </a:spcAft>
                      </a:pPr>
                      <a:r>
                        <a:rPr lang="fr-FR" sz="1200"/>
                        <a:t>Chef de projet Cours Oasis à l’</a:t>
                      </a:r>
                      <a:r>
                        <a:rPr lang="fr-FR" sz="1200" err="1"/>
                        <a:t>Eurométropole</a:t>
                      </a:r>
                      <a:r>
                        <a:rPr lang="fr-FR" sz="1200"/>
                        <a:t> de Strasbourg</a:t>
                      </a:r>
                      <a:endParaRPr lang="fr-FR" sz="1200" b="1">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Facilitateur Eco-Conseil</a:t>
                      </a:r>
                      <a:endParaRPr lang="fr-FR" sz="1200">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Facilitateur Eco-Conseil</a:t>
                      </a:r>
                      <a:endParaRPr lang="fr-FR" sz="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1"/>
                  </a:ext>
                </a:extLst>
              </a:tr>
              <a:tr h="595000">
                <a:tc>
                  <a:txBody>
                    <a:bodyPr/>
                    <a:lstStyle/>
                    <a:p>
                      <a:pPr lvl="0" algn="ctr">
                        <a:lnSpc>
                          <a:spcPct val="150000"/>
                        </a:lnSpc>
                        <a:spcAft>
                          <a:spcPts val="0"/>
                        </a:spcAft>
                      </a:pPr>
                      <a:r>
                        <a:rPr lang="fr-FR" sz="1200"/>
                        <a:t>Coordinatrice Urbanisme à  l’ADEME</a:t>
                      </a:r>
                      <a:endParaRPr lang="fr-FR" sz="1200" b="1">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Assistance à maitrise d’ouvrage</a:t>
                      </a:r>
                      <a:endParaRPr lang="fr-FR" sz="1200">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Assistance à maitrise d’ouvrage</a:t>
                      </a:r>
                      <a:endParaRPr lang="fr-FR" sz="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2"/>
                  </a:ext>
                </a:extLst>
              </a:tr>
              <a:tr h="595000">
                <a:tc>
                  <a:txBody>
                    <a:bodyPr/>
                    <a:lstStyle/>
                    <a:p>
                      <a:pPr lvl="0" algn="ctr">
                        <a:lnSpc>
                          <a:spcPct val="150000"/>
                        </a:lnSpc>
                        <a:spcAft>
                          <a:spcPts val="0"/>
                        </a:spcAft>
                      </a:pPr>
                      <a:r>
                        <a:rPr lang="fr-FR" sz="1200"/>
                        <a:t>Doctorante à l’INSA</a:t>
                      </a:r>
                      <a:endParaRPr lang="fr-FR" sz="1200" b="1">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Architecte – Paysagiste (maîtrise d’œuvre)</a:t>
                      </a:r>
                      <a:endParaRPr lang="fr-FR" sz="1200">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Architecte – Paysagiste (maîtrise d’œuvre)</a:t>
                      </a:r>
                      <a:endParaRPr lang="fr-FR" sz="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3"/>
                  </a:ext>
                </a:extLst>
              </a:tr>
              <a:tr h="595000">
                <a:tc>
                  <a:txBody>
                    <a:bodyPr/>
                    <a:lstStyle/>
                    <a:p>
                      <a:pPr lvl="0" algn="ctr">
                        <a:lnSpc>
                          <a:spcPct val="150000"/>
                        </a:lnSpc>
                        <a:spcAft>
                          <a:spcPts val="0"/>
                        </a:spcAft>
                      </a:pPr>
                      <a:r>
                        <a:rPr lang="fr-FR" sz="1200"/>
                        <a:t>Chargée de mission de transition écologique à Eco-conseil </a:t>
                      </a:r>
                      <a:endParaRPr lang="fr-FR" sz="1200" b="1">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Direction</a:t>
                      </a:r>
                      <a:endParaRPr lang="fr-FR" sz="1200">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Directions (maternelle et élémentaire)</a:t>
                      </a:r>
                      <a:endParaRPr lang="fr-FR" sz="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4"/>
                  </a:ext>
                </a:extLst>
              </a:tr>
              <a:tr h="432721">
                <a:tc>
                  <a:txBody>
                    <a:bodyPr/>
                    <a:lstStyle/>
                    <a:p>
                      <a:pPr lvl="0"/>
                      <a:endParaRPr lang="fr-FR" sz="1200"/>
                    </a:p>
                  </a:txBody>
                  <a:tcPr/>
                </a:tc>
                <a:tc>
                  <a:txBody>
                    <a:bodyPr/>
                    <a:lstStyle/>
                    <a:p>
                      <a:pPr lvl="0" algn="ctr">
                        <a:lnSpc>
                          <a:spcPct val="150000"/>
                        </a:lnSpc>
                        <a:spcAft>
                          <a:spcPts val="0"/>
                        </a:spcAft>
                      </a:pPr>
                      <a:r>
                        <a:rPr lang="fr-FR" sz="1200"/>
                        <a:t>Deux enseignantes</a:t>
                      </a:r>
                      <a:endParaRPr lang="fr-FR" sz="1200">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Une enseignante</a:t>
                      </a:r>
                      <a:endParaRPr lang="fr-FR" sz="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5"/>
                  </a:ext>
                </a:extLst>
              </a:tr>
              <a:tr h="595000">
                <a:tc>
                  <a:txBody>
                    <a:bodyPr/>
                    <a:lstStyle/>
                    <a:p>
                      <a:pPr lvl="0"/>
                      <a:endParaRPr lang="fr-FR" sz="1200"/>
                    </a:p>
                  </a:txBody>
                  <a:tcPr/>
                </a:tc>
                <a:tc>
                  <a:txBody>
                    <a:bodyPr/>
                    <a:lstStyle/>
                    <a:p>
                      <a:pPr lvl="0" algn="ctr">
                        <a:lnSpc>
                          <a:spcPct val="150000"/>
                        </a:lnSpc>
                        <a:spcAft>
                          <a:spcPts val="0"/>
                        </a:spcAft>
                      </a:pPr>
                      <a:r>
                        <a:rPr lang="fr-FR" sz="1200"/>
                        <a:t>Responsable du préscolaire de site</a:t>
                      </a:r>
                      <a:endParaRPr lang="fr-FR" sz="1200">
                        <a:latin typeface="Calibri" pitchFamily="34"/>
                        <a:ea typeface="Calibri" pitchFamily="34"/>
                        <a:cs typeface="Times New Roman" pitchFamily="18"/>
                      </a:endParaRPr>
                    </a:p>
                  </a:txBody>
                  <a:tcPr marL="68580" marR="68580" marT="0" marB="0"/>
                </a:tc>
                <a:tc>
                  <a:txBody>
                    <a:bodyPr/>
                    <a:lstStyle/>
                    <a:p>
                      <a:pPr lvl="0" algn="ctr">
                        <a:lnSpc>
                          <a:spcPct val="150000"/>
                        </a:lnSpc>
                        <a:spcAft>
                          <a:spcPts val="0"/>
                        </a:spcAft>
                      </a:pPr>
                      <a:r>
                        <a:rPr lang="fr-FR" sz="1200"/>
                        <a:t>Agent territorial spécialisé des écoles maternelles (Atsem)</a:t>
                      </a:r>
                      <a:endParaRPr lang="fr-FR" sz="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6"/>
                  </a:ext>
                </a:extLst>
              </a:tr>
              <a:tr h="432721">
                <a:tc>
                  <a:txBody>
                    <a:bodyPr/>
                    <a:lstStyle/>
                    <a:p>
                      <a:pPr lvl="0"/>
                      <a:endParaRPr lang="fr-FR" sz="1200"/>
                    </a:p>
                  </a:txBody>
                  <a:tcPr/>
                </a:tc>
                <a:tc>
                  <a:txBody>
                    <a:bodyPr/>
                    <a:lstStyle/>
                    <a:p>
                      <a:pPr lvl="0"/>
                      <a:endParaRPr lang="fr-FR" sz="1200"/>
                    </a:p>
                  </a:txBody>
                  <a:tcPr/>
                </a:tc>
                <a:tc>
                  <a:txBody>
                    <a:bodyPr/>
                    <a:lstStyle/>
                    <a:p>
                      <a:pPr lvl="0" algn="ctr">
                        <a:lnSpc>
                          <a:spcPct val="150000"/>
                        </a:lnSpc>
                        <a:spcAft>
                          <a:spcPts val="0"/>
                        </a:spcAft>
                      </a:pPr>
                      <a:r>
                        <a:rPr lang="fr-FR" sz="1200"/>
                        <a:t>Animateur Périscolaire</a:t>
                      </a:r>
                      <a:endParaRPr lang="fr-FR" sz="1200">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2C82B70-9472-39CA-BA4F-B234EE887E46}"/>
              </a:ext>
            </a:extLst>
          </p:cNvPr>
          <p:cNvPicPr>
            <a:picLocks noChangeAspect="1"/>
          </p:cNvPicPr>
          <p:nvPr/>
        </p:nvPicPr>
        <p:blipFill>
          <a:blip r:embed="rId3"/>
          <a:stretch>
            <a:fillRect/>
          </a:stretch>
        </p:blipFill>
        <p:spPr>
          <a:xfrm>
            <a:off x="99392" y="1093304"/>
            <a:ext cx="7007087" cy="4671392"/>
          </a:xfrm>
          <a:prstGeom prst="rect">
            <a:avLst/>
          </a:prstGeom>
        </p:spPr>
      </p:pic>
      <p:sp>
        <p:nvSpPr>
          <p:cNvPr id="6" name="ZoneTexte 5">
            <a:extLst>
              <a:ext uri="{FF2B5EF4-FFF2-40B4-BE49-F238E27FC236}">
                <a16:creationId xmlns:a16="http://schemas.microsoft.com/office/drawing/2014/main" id="{CB6FCE70-162D-DE9F-94AB-1FC135A89564}"/>
              </a:ext>
            </a:extLst>
          </p:cNvPr>
          <p:cNvSpPr txBox="1"/>
          <p:nvPr/>
        </p:nvSpPr>
        <p:spPr>
          <a:xfrm>
            <a:off x="7205870" y="1093305"/>
            <a:ext cx="1838739" cy="2562240"/>
          </a:xfrm>
          <a:prstGeom prst="rect">
            <a:avLst/>
          </a:prstGeom>
          <a:noFill/>
        </p:spPr>
        <p:txBody>
          <a:bodyPr wrap="square" rtlCol="0">
            <a:spAutoFit/>
          </a:bodyPr>
          <a:lstStyle/>
          <a:p>
            <a:r>
              <a:rPr lang="x-none" sz="1500" b="1" dirty="0"/>
              <a:t>Restauration de zones d’expansion de crues  </a:t>
            </a:r>
          </a:p>
          <a:p>
            <a:endParaRPr lang="x-none" sz="1500" b="1" dirty="0"/>
          </a:p>
          <a:p>
            <a:endParaRPr lang="x-none" sz="1500" b="1" dirty="0"/>
          </a:p>
          <a:p>
            <a:endParaRPr lang="x-none" sz="1500" b="1" dirty="0"/>
          </a:p>
          <a:p>
            <a:r>
              <a:rPr lang="x-none" sz="1500" b="1" dirty="0"/>
              <a:t>« ROOM FOR THE RIVER »</a:t>
            </a:r>
            <a:endParaRPr lang="x-none" sz="1350" dirty="0"/>
          </a:p>
          <a:p>
            <a:endParaRPr lang="x-none" sz="1350" dirty="0"/>
          </a:p>
          <a:p>
            <a:r>
              <a:rPr lang="x-none" sz="1350" b="1" dirty="0"/>
              <a:t>2007-2022</a:t>
            </a:r>
          </a:p>
          <a:p>
            <a:endParaRPr lang="x-none" sz="1350" b="1" dirty="0"/>
          </a:p>
        </p:txBody>
      </p:sp>
      <p:sp>
        <p:nvSpPr>
          <p:cNvPr id="8" name="ZoneTexte 7">
            <a:extLst>
              <a:ext uri="{FF2B5EF4-FFF2-40B4-BE49-F238E27FC236}">
                <a16:creationId xmlns:a16="http://schemas.microsoft.com/office/drawing/2014/main" id="{F2E91E63-C7B2-0A78-6ADB-3174F7817872}"/>
              </a:ext>
            </a:extLst>
          </p:cNvPr>
          <p:cNvSpPr txBox="1"/>
          <p:nvPr/>
        </p:nvSpPr>
        <p:spPr>
          <a:xfrm>
            <a:off x="5509592" y="5487697"/>
            <a:ext cx="1596887" cy="300082"/>
          </a:xfrm>
          <a:prstGeom prst="rect">
            <a:avLst/>
          </a:prstGeom>
          <a:noFill/>
        </p:spPr>
        <p:txBody>
          <a:bodyPr wrap="square">
            <a:spAutoFit/>
          </a:bodyPr>
          <a:lstStyle/>
          <a:p>
            <a:r>
              <a:rPr lang="fr-FR" sz="1350" b="1" i="1" dirty="0">
                <a:solidFill>
                  <a:schemeClr val="bg1"/>
                </a:solidFill>
                <a:latin typeface="Droid Sans"/>
              </a:rPr>
              <a:t>© Johan </a:t>
            </a:r>
            <a:r>
              <a:rPr lang="fr-FR" sz="1350" b="1" i="1" dirty="0" err="1">
                <a:solidFill>
                  <a:schemeClr val="bg1"/>
                </a:solidFill>
                <a:latin typeface="Droid Sans"/>
              </a:rPr>
              <a:t>Roerink</a:t>
            </a:r>
            <a:endParaRPr lang="x-none" sz="1350" dirty="0">
              <a:solidFill>
                <a:schemeClr val="bg1"/>
              </a:solidFill>
            </a:endParaRPr>
          </a:p>
        </p:txBody>
      </p:sp>
      <p:sp>
        <p:nvSpPr>
          <p:cNvPr id="10" name="ZoneTexte 9">
            <a:extLst>
              <a:ext uri="{FF2B5EF4-FFF2-40B4-BE49-F238E27FC236}">
                <a16:creationId xmlns:a16="http://schemas.microsoft.com/office/drawing/2014/main" id="{313D1DB5-C0A6-B535-A9EE-A770276A2962}"/>
              </a:ext>
            </a:extLst>
          </p:cNvPr>
          <p:cNvSpPr txBox="1"/>
          <p:nvPr/>
        </p:nvSpPr>
        <p:spPr>
          <a:xfrm>
            <a:off x="7205869" y="3401629"/>
            <a:ext cx="1689652" cy="507831"/>
          </a:xfrm>
          <a:prstGeom prst="rect">
            <a:avLst/>
          </a:prstGeom>
          <a:noFill/>
        </p:spPr>
        <p:txBody>
          <a:bodyPr wrap="square">
            <a:spAutoFit/>
          </a:bodyPr>
          <a:lstStyle/>
          <a:p>
            <a:pPr algn="l" fontAlgn="base"/>
            <a:r>
              <a:rPr lang="fr-FR" sz="1350" b="1" dirty="0">
                <a:solidFill>
                  <a:srgbClr val="000000"/>
                </a:solidFill>
                <a:latin typeface="Open Sans Condensed"/>
              </a:rPr>
              <a:t>Ex: Nijmegen, </a:t>
            </a:r>
          </a:p>
          <a:p>
            <a:pPr algn="l" fontAlgn="base"/>
            <a:r>
              <a:rPr lang="fr-FR" sz="1350" b="1" dirty="0">
                <a:solidFill>
                  <a:srgbClr val="000000"/>
                </a:solidFill>
                <a:latin typeface="Open Sans Condensed"/>
              </a:rPr>
              <a:t>Pays-Bas</a:t>
            </a:r>
          </a:p>
        </p:txBody>
      </p:sp>
      <p:sp>
        <p:nvSpPr>
          <p:cNvPr id="12" name="ZoneTexte 11">
            <a:extLst>
              <a:ext uri="{FF2B5EF4-FFF2-40B4-BE49-F238E27FC236}">
                <a16:creationId xmlns:a16="http://schemas.microsoft.com/office/drawing/2014/main" id="{14670040-C190-3513-F7D5-6BF4F8607A20}"/>
              </a:ext>
            </a:extLst>
          </p:cNvPr>
          <p:cNvSpPr txBox="1"/>
          <p:nvPr/>
        </p:nvSpPr>
        <p:spPr>
          <a:xfrm>
            <a:off x="7205870" y="1970467"/>
            <a:ext cx="1580321" cy="300082"/>
          </a:xfrm>
          <a:prstGeom prst="rect">
            <a:avLst/>
          </a:prstGeom>
          <a:noFill/>
        </p:spPr>
        <p:txBody>
          <a:bodyPr wrap="square">
            <a:spAutoFit/>
          </a:bodyPr>
          <a:lstStyle/>
          <a:p>
            <a:r>
              <a:rPr lang="fr-FR" sz="1350" b="1" dirty="0" err="1">
                <a:solidFill>
                  <a:srgbClr val="222222"/>
                </a:solidFill>
                <a:latin typeface="RijksoverheidSansText"/>
              </a:rPr>
              <a:t>Rijkswaterstaat</a:t>
            </a:r>
            <a:endParaRPr lang="x-none" sz="1350" b="1" dirty="0"/>
          </a:p>
        </p:txBody>
      </p:sp>
      <p:sp>
        <p:nvSpPr>
          <p:cNvPr id="13" name="ZoneTexte 12">
            <a:extLst>
              <a:ext uri="{FF2B5EF4-FFF2-40B4-BE49-F238E27FC236}">
                <a16:creationId xmlns:a16="http://schemas.microsoft.com/office/drawing/2014/main" id="{1B1EE4D4-89DC-6513-7CFA-704F99C546A2}"/>
              </a:ext>
            </a:extLst>
          </p:cNvPr>
          <p:cNvSpPr txBox="1"/>
          <p:nvPr/>
        </p:nvSpPr>
        <p:spPr>
          <a:xfrm>
            <a:off x="7205869" y="4230691"/>
            <a:ext cx="1689652" cy="923330"/>
          </a:xfrm>
          <a:prstGeom prst="rect">
            <a:avLst/>
          </a:prstGeom>
          <a:noFill/>
        </p:spPr>
        <p:txBody>
          <a:bodyPr wrap="square">
            <a:spAutoFit/>
          </a:bodyPr>
          <a:lstStyle/>
          <a:p>
            <a:pPr algn="l" fontAlgn="base"/>
            <a:r>
              <a:rPr lang="fr-FR" sz="1350" dirty="0">
                <a:solidFill>
                  <a:srgbClr val="000000"/>
                </a:solidFill>
                <a:latin typeface="Open Sans Condensed"/>
              </a:rPr>
              <a:t>Projets de restauration de zones d’expansion de crues</a:t>
            </a:r>
          </a:p>
        </p:txBody>
      </p:sp>
    </p:spTree>
    <p:extLst>
      <p:ext uri="{BB962C8B-B14F-4D97-AF65-F5344CB8AC3E}">
        <p14:creationId xmlns:p14="http://schemas.microsoft.com/office/powerpoint/2010/main" val="7806175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6C502-7532-AF01-BD57-4973119CCBD1}"/>
              </a:ext>
            </a:extLst>
          </p:cNvPr>
          <p:cNvSpPr>
            <a:spLocks noGrp="1"/>
          </p:cNvSpPr>
          <p:nvPr>
            <p:ph type="title"/>
          </p:nvPr>
        </p:nvSpPr>
        <p:spPr/>
        <p:txBody>
          <a:bodyPr/>
          <a:lstStyle/>
          <a:p>
            <a:r>
              <a:rPr lang="fr-FR" err="1"/>
              <a:t>Surveys</a:t>
            </a:r>
            <a:r>
              <a:rPr lang="fr-FR"/>
              <a:t> in San Francisco</a:t>
            </a:r>
          </a:p>
        </p:txBody>
      </p:sp>
      <p:sp>
        <p:nvSpPr>
          <p:cNvPr id="4" name="Sous-titre 3">
            <a:extLst>
              <a:ext uri="{FF2B5EF4-FFF2-40B4-BE49-F238E27FC236}">
                <a16:creationId xmlns:a16="http://schemas.microsoft.com/office/drawing/2014/main" id="{D8BD9250-961B-488A-C6F6-B72C38927466}"/>
              </a:ext>
            </a:extLst>
          </p:cNvPr>
          <p:cNvSpPr>
            <a:spLocks noGrp="1"/>
          </p:cNvSpPr>
          <p:nvPr>
            <p:ph type="subTitle" idx="10"/>
          </p:nvPr>
        </p:nvSpPr>
        <p:spPr/>
        <p:txBody>
          <a:bodyPr/>
          <a:lstStyle/>
          <a:p>
            <a:r>
              <a:rPr lang="fr-FR"/>
              <a:t>Semi-</a:t>
            </a:r>
            <a:r>
              <a:rPr lang="fr-FR" err="1"/>
              <a:t>structured</a:t>
            </a:r>
            <a:r>
              <a:rPr lang="fr-FR"/>
              <a:t> interviews </a:t>
            </a:r>
            <a:r>
              <a:rPr lang="fr-FR" err="1"/>
              <a:t>with</a:t>
            </a:r>
            <a:r>
              <a:rPr lang="fr-FR"/>
              <a:t> managers and </a:t>
            </a:r>
            <a:r>
              <a:rPr lang="fr-FR" err="1"/>
              <a:t>fieldvisits</a:t>
            </a:r>
            <a:endParaRPr lang="fr-FR"/>
          </a:p>
        </p:txBody>
      </p:sp>
      <p:sp>
        <p:nvSpPr>
          <p:cNvPr id="6" name="ZoneTexte 5">
            <a:extLst>
              <a:ext uri="{FF2B5EF4-FFF2-40B4-BE49-F238E27FC236}">
                <a16:creationId xmlns:a16="http://schemas.microsoft.com/office/drawing/2014/main" id="{6BA1FF59-36EA-4AC3-E999-EB464EA4A66B}"/>
              </a:ext>
            </a:extLst>
          </p:cNvPr>
          <p:cNvSpPr txBox="1"/>
          <p:nvPr/>
        </p:nvSpPr>
        <p:spPr>
          <a:xfrm>
            <a:off x="431060" y="1600734"/>
            <a:ext cx="2514021" cy="646331"/>
          </a:xfrm>
          <a:prstGeom prst="rect">
            <a:avLst/>
          </a:prstGeom>
          <a:noFill/>
        </p:spPr>
        <p:txBody>
          <a:bodyPr wrap="square">
            <a:spAutoFit/>
          </a:bodyPr>
          <a:lstStyle/>
          <a:p>
            <a:pPr algn="ctr"/>
            <a:r>
              <a:rPr lang="fr-FR" b="0" i="0">
                <a:solidFill>
                  <a:srgbClr val="1F1F1F"/>
                </a:solidFill>
                <a:effectLst/>
                <a:highlight>
                  <a:srgbClr val="FFFFFF"/>
                </a:highlight>
                <a:latin typeface="proxima-nova"/>
              </a:rPr>
              <a:t>Lafayette </a:t>
            </a:r>
          </a:p>
          <a:p>
            <a:pPr algn="ctr"/>
            <a:r>
              <a:rPr lang="fr-FR" b="0" i="0">
                <a:solidFill>
                  <a:srgbClr val="1F1F1F"/>
                </a:solidFill>
                <a:effectLst/>
                <a:highlight>
                  <a:srgbClr val="FFFFFF"/>
                </a:highlight>
                <a:latin typeface="proxima-nova"/>
              </a:rPr>
              <a:t>Elementary </a:t>
            </a:r>
            <a:r>
              <a:rPr lang="fr-FR" b="0" i="0" err="1">
                <a:solidFill>
                  <a:srgbClr val="1F1F1F"/>
                </a:solidFill>
                <a:effectLst/>
                <a:highlight>
                  <a:srgbClr val="FFFFFF"/>
                </a:highlight>
                <a:latin typeface="proxima-nova"/>
              </a:rPr>
              <a:t>School</a:t>
            </a:r>
            <a:endParaRPr lang="fr-FR" b="0" i="0">
              <a:solidFill>
                <a:srgbClr val="1F1F1F"/>
              </a:solidFill>
              <a:effectLst/>
              <a:highlight>
                <a:srgbClr val="FFFFFF"/>
              </a:highlight>
              <a:latin typeface="proxima-nova"/>
            </a:endParaRPr>
          </a:p>
        </p:txBody>
      </p:sp>
      <p:sp>
        <p:nvSpPr>
          <p:cNvPr id="8" name="ZoneTexte 7">
            <a:extLst>
              <a:ext uri="{FF2B5EF4-FFF2-40B4-BE49-F238E27FC236}">
                <a16:creationId xmlns:a16="http://schemas.microsoft.com/office/drawing/2014/main" id="{180C4077-CCD4-A3DE-A0A2-F0C69F57C296}"/>
              </a:ext>
            </a:extLst>
          </p:cNvPr>
          <p:cNvSpPr txBox="1"/>
          <p:nvPr/>
        </p:nvSpPr>
        <p:spPr>
          <a:xfrm>
            <a:off x="3185556" y="1676794"/>
            <a:ext cx="2772888" cy="584775"/>
          </a:xfrm>
          <a:prstGeom prst="rect">
            <a:avLst/>
          </a:prstGeom>
          <a:noFill/>
        </p:spPr>
        <p:txBody>
          <a:bodyPr wrap="square">
            <a:spAutoFit/>
          </a:bodyPr>
          <a:lstStyle/>
          <a:p>
            <a:pPr algn="ctr"/>
            <a:r>
              <a:rPr lang="fr-FR" sz="1600">
                <a:effectLst/>
                <a:latin typeface="Helvetica" pitchFamily="2" charset="0"/>
              </a:rPr>
              <a:t> Robert Louis Stevenson </a:t>
            </a:r>
          </a:p>
          <a:p>
            <a:pPr algn="ctr"/>
            <a:r>
              <a:rPr lang="fr-FR" sz="1600" err="1">
                <a:effectLst/>
                <a:latin typeface="Helvetica" pitchFamily="2" charset="0"/>
              </a:rPr>
              <a:t>Stormwater</a:t>
            </a:r>
            <a:r>
              <a:rPr lang="fr-FR" sz="1600">
                <a:effectLst/>
                <a:latin typeface="Helvetica" pitchFamily="2" charset="0"/>
              </a:rPr>
              <a:t> </a:t>
            </a:r>
            <a:r>
              <a:rPr lang="fr-FR" sz="1600" err="1">
                <a:effectLst/>
                <a:latin typeface="Helvetica" pitchFamily="2" charset="0"/>
              </a:rPr>
              <a:t>Schoolyard</a:t>
            </a:r>
            <a:r>
              <a:rPr lang="fr-FR" sz="1600">
                <a:effectLst/>
                <a:latin typeface="Helvetica" pitchFamily="2" charset="0"/>
              </a:rPr>
              <a:t> </a:t>
            </a:r>
          </a:p>
        </p:txBody>
      </p:sp>
      <p:pic>
        <p:nvPicPr>
          <p:cNvPr id="10" name="Image 9">
            <a:extLst>
              <a:ext uri="{FF2B5EF4-FFF2-40B4-BE49-F238E27FC236}">
                <a16:creationId xmlns:a16="http://schemas.microsoft.com/office/drawing/2014/main" id="{82D3DE40-86D7-7932-D38D-9B0E126C2C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031" y="2524390"/>
            <a:ext cx="2313050" cy="1525777"/>
          </a:xfrm>
          <a:prstGeom prst="rect">
            <a:avLst/>
          </a:prstGeom>
        </p:spPr>
      </p:pic>
      <p:sp>
        <p:nvSpPr>
          <p:cNvPr id="11" name="ZoneTexte 10">
            <a:extLst>
              <a:ext uri="{FF2B5EF4-FFF2-40B4-BE49-F238E27FC236}">
                <a16:creationId xmlns:a16="http://schemas.microsoft.com/office/drawing/2014/main" id="{71D448ED-D9D9-A4EC-6FC8-CDF5C785A8C5}"/>
              </a:ext>
            </a:extLst>
          </p:cNvPr>
          <p:cNvSpPr txBox="1"/>
          <p:nvPr/>
        </p:nvSpPr>
        <p:spPr>
          <a:xfrm>
            <a:off x="3711039" y="4206672"/>
            <a:ext cx="1721922" cy="369332"/>
          </a:xfrm>
          <a:prstGeom prst="rect">
            <a:avLst/>
          </a:prstGeom>
          <a:noFill/>
        </p:spPr>
        <p:txBody>
          <a:bodyPr wrap="square" rtlCol="0">
            <a:spAutoFit/>
          </a:bodyPr>
          <a:lstStyle/>
          <a:p>
            <a:pPr algn="ctr"/>
            <a:r>
              <a:rPr lang="x-none"/>
              <a:t>2016-2017</a:t>
            </a:r>
          </a:p>
        </p:txBody>
      </p:sp>
      <p:pic>
        <p:nvPicPr>
          <p:cNvPr id="16" name="Image 15" descr="Une image contenant plein air, sol, Véhicule terrestre, ciel&#10;&#10;Description générée automatiquement">
            <a:extLst>
              <a:ext uri="{FF2B5EF4-FFF2-40B4-BE49-F238E27FC236}">
                <a16:creationId xmlns:a16="http://schemas.microsoft.com/office/drawing/2014/main" id="{DF58E6A6-12F9-D419-6276-21E41F1EBA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995"/>
          <a:stretch/>
        </p:blipFill>
        <p:spPr>
          <a:xfrm>
            <a:off x="3548753" y="2524390"/>
            <a:ext cx="2046493" cy="1525777"/>
          </a:xfrm>
          <a:prstGeom prst="rect">
            <a:avLst/>
          </a:prstGeom>
        </p:spPr>
      </p:pic>
      <p:sp>
        <p:nvSpPr>
          <p:cNvPr id="17" name="ZoneTexte 16">
            <a:extLst>
              <a:ext uri="{FF2B5EF4-FFF2-40B4-BE49-F238E27FC236}">
                <a16:creationId xmlns:a16="http://schemas.microsoft.com/office/drawing/2014/main" id="{5A84227D-17A6-A4E6-AA13-6064D022BBE0}"/>
              </a:ext>
            </a:extLst>
          </p:cNvPr>
          <p:cNvSpPr txBox="1"/>
          <p:nvPr/>
        </p:nvSpPr>
        <p:spPr>
          <a:xfrm>
            <a:off x="848331" y="4206672"/>
            <a:ext cx="1721922" cy="369332"/>
          </a:xfrm>
          <a:prstGeom prst="rect">
            <a:avLst/>
          </a:prstGeom>
          <a:noFill/>
        </p:spPr>
        <p:txBody>
          <a:bodyPr wrap="square" rtlCol="0">
            <a:spAutoFit/>
          </a:bodyPr>
          <a:lstStyle/>
          <a:p>
            <a:pPr algn="ctr"/>
            <a:r>
              <a:rPr lang="x-none"/>
              <a:t>2019-2020</a:t>
            </a:r>
          </a:p>
        </p:txBody>
      </p:sp>
      <p:pic>
        <p:nvPicPr>
          <p:cNvPr id="19" name="Image 18" descr="Une image contenant plein air, sol, bâtiment, Aménagement paysager&#10;&#10;Description générée automatiquement">
            <a:extLst>
              <a:ext uri="{FF2B5EF4-FFF2-40B4-BE49-F238E27FC236}">
                <a16:creationId xmlns:a16="http://schemas.microsoft.com/office/drawing/2014/main" id="{712762CE-04D3-2E6B-6C23-947A2CB48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8444" y="2524390"/>
            <a:ext cx="2296120" cy="1525776"/>
          </a:xfrm>
          <a:prstGeom prst="rect">
            <a:avLst/>
          </a:prstGeom>
        </p:spPr>
      </p:pic>
      <p:sp>
        <p:nvSpPr>
          <p:cNvPr id="20" name="ZoneTexte 19">
            <a:extLst>
              <a:ext uri="{FF2B5EF4-FFF2-40B4-BE49-F238E27FC236}">
                <a16:creationId xmlns:a16="http://schemas.microsoft.com/office/drawing/2014/main" id="{89420797-7044-5F47-6E9D-E2F9F5CCC810}"/>
              </a:ext>
            </a:extLst>
          </p:cNvPr>
          <p:cNvSpPr txBox="1"/>
          <p:nvPr/>
        </p:nvSpPr>
        <p:spPr>
          <a:xfrm>
            <a:off x="5737699" y="1694513"/>
            <a:ext cx="2772888" cy="584775"/>
          </a:xfrm>
          <a:prstGeom prst="rect">
            <a:avLst/>
          </a:prstGeom>
          <a:noFill/>
        </p:spPr>
        <p:txBody>
          <a:bodyPr wrap="square">
            <a:spAutoFit/>
          </a:bodyPr>
          <a:lstStyle/>
          <a:p>
            <a:pPr algn="ctr"/>
            <a:r>
              <a:rPr lang="fr-FR" sz="1600">
                <a:effectLst/>
                <a:latin typeface="Helvetica" pitchFamily="2" charset="0"/>
              </a:rPr>
              <a:t>Lycée français de </a:t>
            </a:r>
          </a:p>
          <a:p>
            <a:pPr algn="ctr"/>
            <a:r>
              <a:rPr lang="fr-FR" sz="1600">
                <a:effectLst/>
                <a:latin typeface="Helvetica" pitchFamily="2" charset="0"/>
              </a:rPr>
              <a:t>San Francisco</a:t>
            </a:r>
          </a:p>
        </p:txBody>
      </p:sp>
      <p:sp>
        <p:nvSpPr>
          <p:cNvPr id="21" name="ZoneTexte 20">
            <a:extLst>
              <a:ext uri="{FF2B5EF4-FFF2-40B4-BE49-F238E27FC236}">
                <a16:creationId xmlns:a16="http://schemas.microsoft.com/office/drawing/2014/main" id="{69EFD356-5BA5-A3B3-244E-23DBCD542112}"/>
              </a:ext>
            </a:extLst>
          </p:cNvPr>
          <p:cNvSpPr txBox="1"/>
          <p:nvPr/>
        </p:nvSpPr>
        <p:spPr>
          <a:xfrm>
            <a:off x="6263182" y="4200926"/>
            <a:ext cx="1721922" cy="369332"/>
          </a:xfrm>
          <a:prstGeom prst="rect">
            <a:avLst/>
          </a:prstGeom>
          <a:noFill/>
        </p:spPr>
        <p:txBody>
          <a:bodyPr wrap="square" rtlCol="0">
            <a:spAutoFit/>
          </a:bodyPr>
          <a:lstStyle/>
          <a:p>
            <a:pPr algn="ctr"/>
            <a:r>
              <a:rPr lang="x-none"/>
              <a:t>2021-2022</a:t>
            </a:r>
          </a:p>
        </p:txBody>
      </p:sp>
      <p:sp>
        <p:nvSpPr>
          <p:cNvPr id="22" name="ZoneTexte 21">
            <a:extLst>
              <a:ext uri="{FF2B5EF4-FFF2-40B4-BE49-F238E27FC236}">
                <a16:creationId xmlns:a16="http://schemas.microsoft.com/office/drawing/2014/main" id="{66C4C3A1-BAB2-EAC7-3B4B-8795B041B282}"/>
              </a:ext>
            </a:extLst>
          </p:cNvPr>
          <p:cNvSpPr txBox="1"/>
          <p:nvPr/>
        </p:nvSpPr>
        <p:spPr>
          <a:xfrm>
            <a:off x="2738580" y="4798833"/>
            <a:ext cx="3666837" cy="1200329"/>
          </a:xfrm>
          <a:prstGeom prst="rect">
            <a:avLst/>
          </a:prstGeom>
          <a:noFill/>
        </p:spPr>
        <p:txBody>
          <a:bodyPr wrap="square" rtlCol="0">
            <a:spAutoFit/>
          </a:bodyPr>
          <a:lstStyle/>
          <a:p>
            <a:pPr algn="ctr"/>
            <a:r>
              <a:rPr lang="x-none"/>
              <a:t>2 city managers (SFPUC / SFUSD)</a:t>
            </a:r>
          </a:p>
          <a:p>
            <a:pPr algn="ctr"/>
            <a:r>
              <a:rPr lang="x-none"/>
              <a:t>2 school directors</a:t>
            </a:r>
          </a:p>
          <a:p>
            <a:pPr algn="ctr"/>
            <a:r>
              <a:rPr lang="x-none"/>
              <a:t>2 landscape planning offices</a:t>
            </a:r>
          </a:p>
          <a:p>
            <a:pPr algn="ctr"/>
            <a:r>
              <a:rPr lang="x-none"/>
              <a:t>3 commented school visits</a:t>
            </a:r>
          </a:p>
        </p:txBody>
      </p:sp>
    </p:spTree>
    <p:extLst>
      <p:ext uri="{BB962C8B-B14F-4D97-AF65-F5344CB8AC3E}">
        <p14:creationId xmlns:p14="http://schemas.microsoft.com/office/powerpoint/2010/main" val="415248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7" grpId="0"/>
      <p:bldP spid="20" grpId="0"/>
      <p:bldP spid="21" grpId="0"/>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A1B7A-BB3F-6226-8BF3-8332A09AC4EA}"/>
              </a:ext>
            </a:extLst>
          </p:cNvPr>
          <p:cNvSpPr>
            <a:spLocks noGrp="1"/>
          </p:cNvSpPr>
          <p:nvPr>
            <p:ph type="title"/>
          </p:nvPr>
        </p:nvSpPr>
        <p:spPr>
          <a:xfrm>
            <a:off x="388614" y="345721"/>
            <a:ext cx="8560313" cy="888251"/>
          </a:xfrm>
        </p:spPr>
        <p:txBody>
          <a:bodyPr>
            <a:normAutofit fontScale="90000"/>
          </a:bodyPr>
          <a:lstStyle/>
          <a:p>
            <a:r>
              <a:rPr lang="fr-FR" dirty="0"/>
              <a:t>Obstacles à la végétalisation des cours d’école à San Francisco</a:t>
            </a:r>
          </a:p>
        </p:txBody>
      </p:sp>
      <p:sp>
        <p:nvSpPr>
          <p:cNvPr id="3" name="Espace réservé du texte 2">
            <a:extLst>
              <a:ext uri="{FF2B5EF4-FFF2-40B4-BE49-F238E27FC236}">
                <a16:creationId xmlns:a16="http://schemas.microsoft.com/office/drawing/2014/main" id="{785B5C14-085B-FAA8-E2ED-860648B366E1}"/>
              </a:ext>
            </a:extLst>
          </p:cNvPr>
          <p:cNvSpPr>
            <a:spLocks noGrp="1"/>
          </p:cNvSpPr>
          <p:nvPr>
            <p:ph type="body" idx="1"/>
          </p:nvPr>
        </p:nvSpPr>
        <p:spPr>
          <a:xfrm>
            <a:off x="770157" y="1794804"/>
            <a:ext cx="7797225" cy="4585180"/>
          </a:xfrm>
          <a:solidFill>
            <a:schemeClr val="bg1"/>
          </a:solidFill>
        </p:spPr>
        <p:txBody>
          <a:bodyPr anchor="ctr">
            <a:normAutofit fontScale="92500" lnSpcReduction="20000"/>
          </a:bodyPr>
          <a:lstStyle/>
          <a:p>
            <a:pPr algn="ctr"/>
            <a:r>
              <a:rPr lang="en-US" sz="2800" dirty="0" err="1">
                <a:solidFill>
                  <a:schemeClr val="accent1">
                    <a:lumMod val="50000"/>
                  </a:schemeClr>
                </a:solidFill>
              </a:rPr>
              <a:t>Depaving</a:t>
            </a:r>
            <a:r>
              <a:rPr lang="en-US" sz="2800" dirty="0">
                <a:solidFill>
                  <a:schemeClr val="accent1">
                    <a:lumMod val="50000"/>
                  </a:schemeClr>
                </a:solidFill>
              </a:rPr>
              <a:t> vs. Greening... </a:t>
            </a:r>
          </a:p>
          <a:p>
            <a:pPr algn="ctr"/>
            <a:r>
              <a:rPr lang="en-US" sz="2800" dirty="0">
                <a:solidFill>
                  <a:schemeClr val="accent1">
                    <a:lumMod val="50000"/>
                  </a:schemeClr>
                </a:solidFill>
              </a:rPr>
              <a:t>still room for greener schoolyards!</a:t>
            </a:r>
          </a:p>
          <a:p>
            <a:pPr marL="342900" indent="-342900">
              <a:buFont typeface="Arial" panose="020B0604020202020204" pitchFamily="34" charset="0"/>
              <a:buChar char="•"/>
            </a:pPr>
            <a:endParaRPr lang="en-US" sz="1300" dirty="0">
              <a:solidFill>
                <a:schemeClr val="accent1">
                  <a:lumMod val="50000"/>
                </a:schemeClr>
              </a:solidFill>
            </a:endParaRPr>
          </a:p>
          <a:p>
            <a:pPr marL="342900" indent="-342900">
              <a:buFont typeface="Arial" panose="020B0604020202020204" pitchFamily="34" charset="0"/>
              <a:buChar char="•"/>
            </a:pPr>
            <a:r>
              <a:rPr lang="en-US" sz="2800" dirty="0">
                <a:solidFill>
                  <a:schemeClr val="accent1">
                    <a:lumMod val="50000"/>
                  </a:schemeClr>
                </a:solidFill>
              </a:rPr>
              <a:t>Viability of plantations </a:t>
            </a:r>
          </a:p>
          <a:p>
            <a:pPr marL="800100" lvl="1" indent="-342900">
              <a:buFont typeface="Arial" panose="020B0604020202020204" pitchFamily="34" charset="0"/>
              <a:buChar char="•"/>
            </a:pPr>
            <a:r>
              <a:rPr lang="en-US" sz="2400" dirty="0">
                <a:solidFill>
                  <a:schemeClr val="accent1">
                    <a:lumMod val="50000"/>
                  </a:schemeClr>
                </a:solidFill>
              </a:rPr>
              <a:t>Lack of water availability and adaptation of plants </a:t>
            </a:r>
          </a:p>
          <a:p>
            <a:pPr marL="800100" lvl="1" indent="-342900">
              <a:buFont typeface="Arial" panose="020B0604020202020204" pitchFamily="34" charset="0"/>
              <a:buChar char="•"/>
            </a:pPr>
            <a:r>
              <a:rPr lang="en-US" sz="2400" dirty="0">
                <a:solidFill>
                  <a:schemeClr val="accent1">
                    <a:lumMod val="50000"/>
                  </a:schemeClr>
                </a:solidFill>
              </a:rPr>
              <a:t>Destruction of plants by walking or through games</a:t>
            </a:r>
          </a:p>
          <a:p>
            <a:pPr marL="342900" indent="-342900">
              <a:buFont typeface="Arial" panose="020B0604020202020204" pitchFamily="34" charset="0"/>
              <a:buChar char="•"/>
            </a:pPr>
            <a:r>
              <a:rPr lang="en-US" sz="2800" dirty="0">
                <a:solidFill>
                  <a:schemeClr val="accent1">
                    <a:lumMod val="50000"/>
                  </a:schemeClr>
                </a:solidFill>
              </a:rPr>
              <a:t>Lack of funding, financial &amp; human means for maintenance</a:t>
            </a:r>
          </a:p>
          <a:p>
            <a:pPr marL="342900" indent="-342900">
              <a:buFont typeface="Arial" panose="020B0604020202020204" pitchFamily="34" charset="0"/>
              <a:buChar char="•"/>
            </a:pPr>
            <a:r>
              <a:rPr lang="en-US" sz="2800" dirty="0">
                <a:solidFill>
                  <a:schemeClr val="accent1">
                    <a:lumMod val="50000"/>
                  </a:schemeClr>
                </a:solidFill>
              </a:rPr>
              <a:t>Reluctances from the sport division in the school district (basket-ball!)</a:t>
            </a:r>
          </a:p>
          <a:p>
            <a:pPr marL="342900" indent="-342900">
              <a:buFont typeface="Arial" panose="020B0604020202020204" pitchFamily="34" charset="0"/>
              <a:buChar char="•"/>
            </a:pPr>
            <a:r>
              <a:rPr lang="en-US" sz="2800" dirty="0">
                <a:solidFill>
                  <a:schemeClr val="accent1">
                    <a:lumMod val="50000"/>
                  </a:schemeClr>
                </a:solidFill>
              </a:rPr>
              <a:t>Outside school...not a reality in SFO</a:t>
            </a:r>
          </a:p>
          <a:p>
            <a:pPr marL="342900" indent="-342900">
              <a:buFont typeface="Arial" panose="020B0604020202020204" pitchFamily="34" charset="0"/>
              <a:buChar char="•"/>
            </a:pPr>
            <a:r>
              <a:rPr lang="en-US" sz="2800" dirty="0">
                <a:solidFill>
                  <a:schemeClr val="accent1">
                    <a:lumMod val="50000"/>
                  </a:schemeClr>
                </a:solidFill>
              </a:rPr>
              <a:t>A governance issue ? SFPUC / SFUSD</a:t>
            </a:r>
            <a:endParaRPr lang="fr-FR" sz="2800" dirty="0">
              <a:solidFill>
                <a:schemeClr val="accent1">
                  <a:lumMod val="50000"/>
                </a:schemeClr>
              </a:solidFill>
            </a:endParaRPr>
          </a:p>
        </p:txBody>
      </p:sp>
    </p:spTree>
    <p:extLst>
      <p:ext uri="{BB962C8B-B14F-4D97-AF65-F5344CB8AC3E}">
        <p14:creationId xmlns:p14="http://schemas.microsoft.com/office/powerpoint/2010/main" val="3806393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AEEC05-C357-FCE3-8545-C1B0A703CBEF}"/>
              </a:ext>
            </a:extLst>
          </p:cNvPr>
          <p:cNvSpPr>
            <a:spLocks noGrp="1"/>
          </p:cNvSpPr>
          <p:nvPr>
            <p:ph type="title"/>
          </p:nvPr>
        </p:nvSpPr>
        <p:spPr/>
        <p:txBody>
          <a:bodyPr/>
          <a:lstStyle/>
          <a:p>
            <a:r>
              <a:rPr lang="fr-FR"/>
              <a:t>Principales conclusions</a:t>
            </a:r>
          </a:p>
        </p:txBody>
      </p:sp>
      <p:sp>
        <p:nvSpPr>
          <p:cNvPr id="3" name="Espace réservé du texte 2">
            <a:extLst>
              <a:ext uri="{FF2B5EF4-FFF2-40B4-BE49-F238E27FC236}">
                <a16:creationId xmlns:a16="http://schemas.microsoft.com/office/drawing/2014/main" id="{4EDEB890-511D-0C20-B5A9-9A10EF9F7EAA}"/>
              </a:ext>
            </a:extLst>
          </p:cNvPr>
          <p:cNvSpPr>
            <a:spLocks noGrp="1"/>
          </p:cNvSpPr>
          <p:nvPr>
            <p:ph type="body" idx="1"/>
          </p:nvPr>
        </p:nvSpPr>
        <p:spPr>
          <a:xfrm>
            <a:off x="1159667" y="1375576"/>
            <a:ext cx="7549831" cy="5629523"/>
          </a:xfrm>
        </p:spPr>
        <p:txBody>
          <a:bodyPr>
            <a:normAutofit fontScale="92500" lnSpcReduction="10000"/>
          </a:bodyPr>
          <a:lstStyle/>
          <a:p>
            <a:pPr marL="285750" indent="-285750">
              <a:buFont typeface="Arial" panose="020B0604020202020204" pitchFamily="34" charset="0"/>
              <a:buChar char="•"/>
            </a:pPr>
            <a:r>
              <a:rPr lang="en-US" sz="1800" dirty="0"/>
              <a:t>Le processus de concertation ne </a:t>
            </a:r>
            <a:r>
              <a:rPr lang="en-US" sz="1800" dirty="0" err="1"/>
              <a:t>semble</a:t>
            </a:r>
            <a:r>
              <a:rPr lang="en-US" sz="1800" dirty="0"/>
              <a:t> pas faire </a:t>
            </a:r>
            <a:r>
              <a:rPr lang="en-US" sz="1800" dirty="0" err="1"/>
              <a:t>émerger</a:t>
            </a:r>
            <a:r>
              <a:rPr lang="en-US" sz="1800" dirty="0"/>
              <a:t> de nouveaux </a:t>
            </a:r>
            <a:r>
              <a:rPr lang="en-US" sz="1800" dirty="0" err="1"/>
              <a:t>enjeux</a:t>
            </a:r>
            <a:r>
              <a:rPr lang="en-US" sz="1800" dirty="0"/>
              <a:t> (</a:t>
            </a:r>
            <a:r>
              <a:rPr lang="en-US" sz="1800" dirty="0" err="1"/>
              <a:t>hormis</a:t>
            </a:r>
            <a:r>
              <a:rPr lang="en-US" sz="1800" dirty="0"/>
              <a:t> </a:t>
            </a:r>
            <a:r>
              <a:rPr lang="en-US" sz="1800" dirty="0" err="1"/>
              <a:t>ceux</a:t>
            </a:r>
            <a:r>
              <a:rPr lang="en-US" sz="1800" dirty="0"/>
              <a:t> </a:t>
            </a:r>
            <a:r>
              <a:rPr lang="en-US" sz="1800" dirty="0" err="1"/>
              <a:t>définis</a:t>
            </a:r>
            <a:r>
              <a:rPr lang="en-US" sz="1800" dirty="0"/>
              <a:t> dans le </a:t>
            </a:r>
            <a:r>
              <a:rPr lang="en-US" sz="1800" dirty="0" err="1"/>
              <a:t>discours</a:t>
            </a:r>
            <a:r>
              <a:rPr lang="en-US" sz="1800" dirty="0"/>
              <a:t> </a:t>
            </a:r>
            <a:r>
              <a:rPr lang="en-US" sz="1800" dirty="0" err="1"/>
              <a:t>institutionnel</a:t>
            </a:r>
            <a:r>
              <a:rPr lang="en-US" sz="1800" dirty="0"/>
              <a:t>).</a:t>
            </a:r>
          </a:p>
          <a:p>
            <a:pPr marL="800100" lvl="1" indent="-342900">
              <a:buFont typeface="Calibri" panose="020F0502020204030204" pitchFamily="34" charset="0"/>
              <a:buChar char="-"/>
            </a:pPr>
            <a:r>
              <a:rPr lang="en-US" sz="1600" dirty="0"/>
              <a:t>La santé </a:t>
            </a:r>
            <a:r>
              <a:rPr lang="en-US" sz="1600" dirty="0" err="1"/>
              <a:t>semble</a:t>
            </a:r>
            <a:r>
              <a:rPr lang="en-US" sz="1600" dirty="0"/>
              <a:t> </a:t>
            </a:r>
            <a:r>
              <a:rPr lang="en-US" sz="1600" dirty="0" err="1"/>
              <a:t>relativement</a:t>
            </a:r>
            <a:r>
              <a:rPr lang="en-US" sz="1600" dirty="0"/>
              <a:t> </a:t>
            </a:r>
            <a:r>
              <a:rPr lang="en-US" sz="1600" dirty="0" err="1"/>
              <a:t>absente</a:t>
            </a:r>
            <a:r>
              <a:rPr lang="en-US" sz="1600" dirty="0"/>
              <a:t> des </a:t>
            </a:r>
            <a:r>
              <a:rPr lang="en-US" sz="1600" dirty="0" err="1"/>
              <a:t>enjeux</a:t>
            </a:r>
            <a:r>
              <a:rPr lang="en-US" sz="1600" dirty="0"/>
              <a:t> </a:t>
            </a:r>
            <a:r>
              <a:rPr lang="en-US" sz="1600" dirty="0" err="1"/>
              <a:t>soulevés</a:t>
            </a:r>
            <a:r>
              <a:rPr lang="en-US" sz="1600" dirty="0"/>
              <a:t> par la </a:t>
            </a:r>
            <a:r>
              <a:rPr lang="en-US" sz="1600" dirty="0" err="1"/>
              <a:t>ville</a:t>
            </a:r>
            <a:r>
              <a:rPr lang="en-US" sz="1600" dirty="0"/>
              <a:t> de Strasbourg et par les </a:t>
            </a:r>
            <a:r>
              <a:rPr lang="en-US" sz="1600" dirty="0" err="1"/>
              <a:t>mebres</a:t>
            </a:r>
            <a:r>
              <a:rPr lang="en-US" sz="1600" dirty="0"/>
              <a:t> des </a:t>
            </a:r>
            <a:r>
              <a:rPr lang="en-US" sz="1600" dirty="0" err="1"/>
              <a:t>comités</a:t>
            </a:r>
            <a:r>
              <a:rPr lang="en-US" sz="1600" dirty="0"/>
              <a:t> de </a:t>
            </a:r>
            <a:r>
              <a:rPr lang="en-US" sz="1600" dirty="0" err="1"/>
              <a:t>cour</a:t>
            </a:r>
            <a:r>
              <a:rPr lang="en-US" sz="1600" dirty="0"/>
              <a:t> : </a:t>
            </a:r>
            <a:r>
              <a:rPr lang="fr-FR" sz="1600" dirty="0"/>
              <a:t>« </a:t>
            </a:r>
            <a:r>
              <a:rPr lang="fr-FR" sz="1600" i="1" dirty="0"/>
              <a:t>On pense à maladie, mais ça c'est la mauvaise santé…C'est difficile […] Parce que la santé, c'est vraiment associé à la maladie, à la mauvaise santé, c'est peut-être négatif. C'est soit, on est en bonne santé, soit on n’est pas en forme</a:t>
            </a:r>
            <a:r>
              <a:rPr lang="fr-FR" sz="1600" dirty="0"/>
              <a:t> »</a:t>
            </a:r>
          </a:p>
          <a:p>
            <a:pPr marL="171450" indent="-171450">
              <a:buFont typeface="Arial" panose="020B0604020202020204" pitchFamily="34" charset="0"/>
              <a:buChar char="•"/>
            </a:pPr>
            <a:r>
              <a:rPr lang="en-US" sz="1800" dirty="0"/>
              <a:t>Une </a:t>
            </a:r>
            <a:r>
              <a:rPr lang="en-US" sz="1800" dirty="0" err="1"/>
              <a:t>représentation</a:t>
            </a:r>
            <a:r>
              <a:rPr lang="en-US" sz="1800" dirty="0"/>
              <a:t> “</a:t>
            </a:r>
            <a:r>
              <a:rPr lang="en-US" sz="1800" dirty="0" err="1"/>
              <a:t>limitée</a:t>
            </a:r>
            <a:r>
              <a:rPr lang="en-US" sz="1800" dirty="0"/>
              <a:t>” de la nature et des </a:t>
            </a:r>
            <a:r>
              <a:rPr lang="en-US" sz="1800" dirty="0" err="1"/>
              <a:t>ses</a:t>
            </a:r>
            <a:r>
              <a:rPr lang="en-US" sz="1800" dirty="0"/>
              <a:t> </a:t>
            </a:r>
            <a:r>
              <a:rPr lang="en-US" sz="1800" dirty="0" err="1"/>
              <a:t>formes</a:t>
            </a:r>
            <a:r>
              <a:rPr lang="en-US" sz="1800" dirty="0"/>
              <a:t> possibles dans les </a:t>
            </a:r>
            <a:r>
              <a:rPr lang="en-US" sz="1800" dirty="0" err="1"/>
              <a:t>cours</a:t>
            </a:r>
            <a:r>
              <a:rPr lang="en-US" sz="1800" dirty="0"/>
              <a:t> </a:t>
            </a:r>
            <a:r>
              <a:rPr lang="en-US" sz="1800" dirty="0" err="1"/>
              <a:t>d’école</a:t>
            </a:r>
            <a:r>
              <a:rPr lang="en-US" sz="1800" dirty="0"/>
              <a:t>.  </a:t>
            </a:r>
          </a:p>
          <a:p>
            <a:pPr marL="742950" lvl="1" indent="-285750">
              <a:buFont typeface="Calibri" panose="020F0502020204030204" pitchFamily="34" charset="0"/>
              <a:buChar char="-"/>
            </a:pPr>
            <a:r>
              <a:rPr lang="en-US" sz="1600" dirty="0"/>
              <a:t>Fortes restrictions dans le choix des </a:t>
            </a:r>
            <a:r>
              <a:rPr lang="en-US" sz="1600" dirty="0" err="1"/>
              <a:t>espèces</a:t>
            </a:r>
            <a:r>
              <a:rPr lang="en-US" sz="1600" dirty="0"/>
              <a:t> </a:t>
            </a:r>
            <a:r>
              <a:rPr lang="en-US" sz="1600" dirty="0" err="1"/>
              <a:t>végétales</a:t>
            </a:r>
            <a:r>
              <a:rPr lang="en-US" sz="1600" dirty="0"/>
              <a:t> </a:t>
            </a:r>
            <a:r>
              <a:rPr lang="en-US" sz="1600" dirty="0" err="1"/>
              <a:t>en</a:t>
            </a:r>
            <a:r>
              <a:rPr lang="en-US" sz="1600" dirty="0"/>
              <a:t> raison de </a:t>
            </a:r>
            <a:r>
              <a:rPr lang="en-US" sz="1600" dirty="0" err="1"/>
              <a:t>leur</a:t>
            </a:r>
            <a:r>
              <a:rPr lang="en-US" sz="1600" dirty="0"/>
              <a:t> </a:t>
            </a:r>
            <a:r>
              <a:rPr lang="en-US" sz="1600" dirty="0" err="1"/>
              <a:t>toxicité</a:t>
            </a:r>
            <a:r>
              <a:rPr lang="en-US" sz="1600" dirty="0"/>
              <a:t> </a:t>
            </a:r>
            <a:r>
              <a:rPr lang="en-US" sz="1600" dirty="0" err="1"/>
              <a:t>ou</a:t>
            </a:r>
            <a:r>
              <a:rPr lang="en-US" sz="1600" dirty="0"/>
              <a:t> danger </a:t>
            </a:r>
            <a:r>
              <a:rPr lang="en-US" sz="1600" dirty="0" err="1"/>
              <a:t>perçu</a:t>
            </a:r>
            <a:r>
              <a:rPr lang="en-US" sz="1600" dirty="0"/>
              <a:t> pour les enfants </a:t>
            </a:r>
          </a:p>
          <a:p>
            <a:pPr marL="742950" lvl="1" indent="-285750">
              <a:buFont typeface="Calibri" panose="020F0502020204030204" pitchFamily="34" charset="0"/>
              <a:buChar char="-"/>
            </a:pPr>
            <a:r>
              <a:rPr lang="en-US" sz="1600" dirty="0"/>
              <a:t>Le concept de santé </a:t>
            </a:r>
            <a:r>
              <a:rPr lang="en-US" sz="1600" dirty="0" err="1"/>
              <a:t>environnementale</a:t>
            </a:r>
            <a:r>
              <a:rPr lang="en-US" sz="1600" dirty="0"/>
              <a:t> et/</a:t>
            </a:r>
            <a:r>
              <a:rPr lang="en-US" sz="1600" dirty="0" err="1"/>
              <a:t>ou</a:t>
            </a:r>
            <a:r>
              <a:rPr lang="en-US" sz="1600" dirty="0"/>
              <a:t> la </a:t>
            </a:r>
            <a:r>
              <a:rPr lang="en-US" sz="1600" dirty="0" err="1"/>
              <a:t>prise</a:t>
            </a:r>
            <a:r>
              <a:rPr lang="en-US" sz="1600" dirty="0"/>
              <a:t> </a:t>
            </a:r>
            <a:r>
              <a:rPr lang="en-US" sz="1600" dirty="0" err="1"/>
              <a:t>en</a:t>
            </a:r>
            <a:r>
              <a:rPr lang="en-US" sz="1600" dirty="0"/>
              <a:t> </a:t>
            </a:r>
            <a:r>
              <a:rPr lang="en-US" sz="1600" dirty="0" err="1"/>
              <a:t>compte</a:t>
            </a:r>
            <a:r>
              <a:rPr lang="en-US" sz="1600" dirty="0"/>
              <a:t> des </a:t>
            </a:r>
            <a:r>
              <a:rPr lang="fr-FR" sz="1600" dirty="0"/>
              <a:t>principes d’urbanisme favorable à la santé : un levier pour la prise en compte des déterminants de santé ?</a:t>
            </a:r>
          </a:p>
          <a:p>
            <a:pPr marL="285750" indent="-285750">
              <a:lnSpc>
                <a:spcPct val="110000"/>
              </a:lnSpc>
              <a:buFont typeface="Arial" panose="020B0604020202020204" pitchFamily="34" charset="0"/>
              <a:buChar char="•"/>
            </a:pPr>
            <a:r>
              <a:rPr lang="en-US" sz="1800" dirty="0" err="1"/>
              <a:t>Difficultés</a:t>
            </a:r>
            <a:r>
              <a:rPr lang="en-US" sz="1800" dirty="0"/>
              <a:t> </a:t>
            </a:r>
            <a:r>
              <a:rPr lang="en-US" sz="1800" dirty="0" err="1"/>
              <a:t>actuelles</a:t>
            </a:r>
            <a:r>
              <a:rPr lang="en-US" sz="1800" dirty="0"/>
              <a:t> prendre </a:t>
            </a:r>
            <a:r>
              <a:rPr lang="en-US" sz="1800" dirty="0" err="1"/>
              <a:t>en</a:t>
            </a:r>
            <a:r>
              <a:rPr lang="en-US" sz="1800" dirty="0"/>
              <a:t> </a:t>
            </a:r>
            <a:r>
              <a:rPr lang="en-US" sz="1800" dirty="0" err="1"/>
              <a:t>compte</a:t>
            </a:r>
            <a:r>
              <a:rPr lang="en-US" sz="1800" dirty="0"/>
              <a:t> </a:t>
            </a:r>
            <a:r>
              <a:rPr lang="en-US" sz="1800" dirty="0" err="1"/>
              <a:t>l’ensemble</a:t>
            </a:r>
            <a:r>
              <a:rPr lang="en-US" sz="1800" dirty="0"/>
              <a:t> des </a:t>
            </a:r>
            <a:r>
              <a:rPr lang="en-US" sz="1800" dirty="0" err="1"/>
              <a:t>éléments</a:t>
            </a:r>
            <a:r>
              <a:rPr lang="en-US" sz="1800" dirty="0"/>
              <a:t> </a:t>
            </a:r>
            <a:r>
              <a:rPr lang="en-US" sz="1800" dirty="0" err="1"/>
              <a:t>d’une</a:t>
            </a:r>
            <a:r>
              <a:rPr lang="en-US" sz="1800" dirty="0"/>
              <a:t> école (</a:t>
            </a:r>
            <a:r>
              <a:rPr lang="en-US" sz="1800" dirty="0" err="1"/>
              <a:t>bâti</a:t>
            </a:r>
            <a:r>
              <a:rPr lang="en-US" sz="1800" dirty="0"/>
              <a:t> - isolation, </a:t>
            </a:r>
            <a:r>
              <a:rPr lang="en-US" sz="1800" dirty="0" err="1"/>
              <a:t>chaleur</a:t>
            </a:r>
            <a:r>
              <a:rPr lang="en-US" sz="1800" dirty="0"/>
              <a:t>,…) qui </a:t>
            </a:r>
            <a:r>
              <a:rPr lang="en-US" sz="1800" dirty="0" err="1"/>
              <a:t>pourrait</a:t>
            </a:r>
            <a:r>
              <a:rPr lang="en-US" sz="1800" dirty="0"/>
              <a:t> </a:t>
            </a:r>
            <a:r>
              <a:rPr lang="en-US" sz="1800" dirty="0" err="1"/>
              <a:t>pourtant</a:t>
            </a:r>
            <a:r>
              <a:rPr lang="en-US" sz="1800" dirty="0"/>
              <a:t> </a:t>
            </a:r>
            <a:r>
              <a:rPr lang="en-US" sz="1800" dirty="0" err="1"/>
              <a:t>amener</a:t>
            </a:r>
            <a:r>
              <a:rPr lang="en-US" sz="1800" dirty="0"/>
              <a:t> à </a:t>
            </a:r>
            <a:r>
              <a:rPr lang="en-US" sz="1800" dirty="0" err="1"/>
              <a:t>une</a:t>
            </a:r>
            <a:r>
              <a:rPr lang="en-US" sz="1800" dirty="0"/>
              <a:t> </a:t>
            </a:r>
            <a:r>
              <a:rPr lang="en-US" sz="1800" dirty="0" err="1"/>
              <a:t>réflexion</a:t>
            </a:r>
            <a:r>
              <a:rPr lang="en-US" sz="1800" dirty="0"/>
              <a:t> plus </a:t>
            </a:r>
            <a:r>
              <a:rPr lang="en-US" sz="1800" dirty="0" err="1"/>
              <a:t>gobale</a:t>
            </a:r>
            <a:r>
              <a:rPr lang="en-US" sz="1800" dirty="0"/>
              <a:t> </a:t>
            </a:r>
            <a:r>
              <a:rPr lang="en-US" sz="1800" dirty="0" err="1"/>
              <a:t>autour</a:t>
            </a:r>
            <a:r>
              <a:rPr lang="en-US" sz="1800" dirty="0"/>
              <a:t> de </a:t>
            </a:r>
            <a:r>
              <a:rPr lang="en-US" sz="1800" dirty="0" err="1"/>
              <a:t>l’adaptation</a:t>
            </a:r>
            <a:r>
              <a:rPr lang="en-US" sz="1800" dirty="0"/>
              <a:t> des </a:t>
            </a:r>
            <a:r>
              <a:rPr lang="en-US" sz="1800" dirty="0" err="1"/>
              <a:t>espaces</a:t>
            </a:r>
            <a:r>
              <a:rPr lang="en-US" sz="1800" dirty="0"/>
              <a:t> </a:t>
            </a:r>
            <a:r>
              <a:rPr lang="en-US" sz="1800" dirty="0" err="1"/>
              <a:t>construits</a:t>
            </a:r>
            <a:r>
              <a:rPr lang="en-US" sz="1800" dirty="0"/>
              <a:t> dans les </a:t>
            </a:r>
            <a:r>
              <a:rPr lang="en-US" sz="1800" dirty="0" err="1"/>
              <a:t>villes</a:t>
            </a:r>
            <a:r>
              <a:rPr lang="en-US" sz="1800" dirty="0"/>
              <a:t>…</a:t>
            </a:r>
          </a:p>
          <a:p>
            <a:pPr marL="804863" indent="-171450">
              <a:buFont typeface="Calibri" panose="020F0502020204030204" pitchFamily="34" charset="0"/>
              <a:buChar char="-"/>
            </a:pPr>
            <a:r>
              <a:rPr lang="en-US" dirty="0">
                <a:solidFill>
                  <a:schemeClr val="bg1">
                    <a:lumMod val="50000"/>
                  </a:schemeClr>
                </a:solidFill>
              </a:rPr>
              <a:t>Une </a:t>
            </a:r>
            <a:r>
              <a:rPr lang="en-US" dirty="0" err="1">
                <a:solidFill>
                  <a:schemeClr val="bg1">
                    <a:lumMod val="50000"/>
                  </a:schemeClr>
                </a:solidFill>
              </a:rPr>
              <a:t>limite</a:t>
            </a:r>
            <a:r>
              <a:rPr lang="en-US" dirty="0">
                <a:solidFill>
                  <a:schemeClr val="bg1">
                    <a:lumMod val="50000"/>
                  </a:schemeClr>
                </a:solidFill>
              </a:rPr>
              <a:t> “</a:t>
            </a:r>
            <a:r>
              <a:rPr lang="en-US" dirty="0" err="1">
                <a:solidFill>
                  <a:schemeClr val="bg1">
                    <a:lumMod val="50000"/>
                  </a:schemeClr>
                </a:solidFill>
              </a:rPr>
              <a:t>spatiale</a:t>
            </a:r>
            <a:r>
              <a:rPr lang="en-US" dirty="0">
                <a:solidFill>
                  <a:schemeClr val="bg1">
                    <a:lumMod val="50000"/>
                  </a:schemeClr>
                </a:solidFill>
              </a:rPr>
              <a:t>” pour </a:t>
            </a:r>
            <a:r>
              <a:rPr lang="en-US" dirty="0" err="1">
                <a:solidFill>
                  <a:schemeClr val="bg1">
                    <a:lumMod val="50000"/>
                  </a:schemeClr>
                </a:solidFill>
              </a:rPr>
              <a:t>l’action</a:t>
            </a:r>
            <a:r>
              <a:rPr lang="en-US" dirty="0">
                <a:solidFill>
                  <a:schemeClr val="bg1">
                    <a:lumMod val="50000"/>
                  </a:schemeClr>
                </a:solidFill>
              </a:rPr>
              <a:t>: </a:t>
            </a:r>
            <a:r>
              <a:rPr lang="en-US" i="1" dirty="0">
                <a:solidFill>
                  <a:schemeClr val="bg1">
                    <a:lumMod val="50000"/>
                  </a:schemeClr>
                </a:solidFill>
              </a:rPr>
              <a:t>“on </a:t>
            </a:r>
            <a:r>
              <a:rPr lang="en-US" i="1" dirty="0" err="1">
                <a:solidFill>
                  <a:schemeClr val="bg1">
                    <a:lumMod val="50000"/>
                  </a:schemeClr>
                </a:solidFill>
              </a:rPr>
              <a:t>discute</a:t>
            </a:r>
            <a:r>
              <a:rPr lang="en-US" i="1" dirty="0">
                <a:solidFill>
                  <a:schemeClr val="bg1">
                    <a:lumMod val="50000"/>
                  </a:schemeClr>
                </a:solidFill>
              </a:rPr>
              <a:t> de tout </a:t>
            </a:r>
            <a:r>
              <a:rPr lang="en-US" i="1" dirty="0" err="1">
                <a:solidFill>
                  <a:schemeClr val="bg1">
                    <a:lumMod val="50000"/>
                  </a:schemeClr>
                </a:solidFill>
              </a:rPr>
              <a:t>ce</a:t>
            </a:r>
            <a:r>
              <a:rPr lang="en-US" i="1" dirty="0">
                <a:solidFill>
                  <a:schemeClr val="bg1">
                    <a:lumMod val="50000"/>
                  </a:schemeClr>
                </a:solidFill>
              </a:rPr>
              <a:t> qui </a:t>
            </a:r>
            <a:r>
              <a:rPr lang="en-US" i="1" dirty="0" err="1">
                <a:solidFill>
                  <a:schemeClr val="bg1">
                    <a:lumMod val="50000"/>
                  </a:schemeClr>
                </a:solidFill>
              </a:rPr>
              <a:t>concerne</a:t>
            </a:r>
            <a:r>
              <a:rPr lang="en-US" i="1" dirty="0">
                <a:solidFill>
                  <a:schemeClr val="bg1">
                    <a:lumMod val="50000"/>
                  </a:schemeClr>
                </a:solidFill>
              </a:rPr>
              <a:t> la </a:t>
            </a:r>
            <a:r>
              <a:rPr lang="en-US" i="1" dirty="0" err="1">
                <a:solidFill>
                  <a:schemeClr val="bg1">
                    <a:lumMod val="50000"/>
                  </a:schemeClr>
                </a:solidFill>
              </a:rPr>
              <a:t>cour</a:t>
            </a:r>
            <a:r>
              <a:rPr lang="en-US" i="1" dirty="0">
                <a:solidFill>
                  <a:schemeClr val="bg1">
                    <a:lumMod val="50000"/>
                  </a:schemeClr>
                </a:solidFill>
              </a:rPr>
              <a:t> </a:t>
            </a:r>
            <a:r>
              <a:rPr lang="en-US" i="1" dirty="0" err="1">
                <a:solidFill>
                  <a:schemeClr val="bg1">
                    <a:lumMod val="50000"/>
                  </a:schemeClr>
                </a:solidFill>
              </a:rPr>
              <a:t>uniquement</a:t>
            </a:r>
            <a:r>
              <a:rPr lang="en-US" i="1" dirty="0">
                <a:solidFill>
                  <a:schemeClr val="bg1">
                    <a:lumMod val="50000"/>
                  </a:schemeClr>
                </a:solidFill>
              </a:rPr>
              <a:t>…”</a:t>
            </a:r>
            <a:endParaRPr lang="en-US" dirty="0">
              <a:solidFill>
                <a:schemeClr val="bg1">
                  <a:lumMod val="50000"/>
                </a:schemeClr>
              </a:solidFill>
            </a:endParaRPr>
          </a:p>
          <a:p>
            <a:pPr marL="804863" indent="-171450">
              <a:buFont typeface="Calibri" panose="020F0502020204030204" pitchFamily="34" charset="0"/>
              <a:buChar char="-"/>
            </a:pPr>
            <a:r>
              <a:rPr lang="en-US" dirty="0">
                <a:solidFill>
                  <a:schemeClr val="bg1">
                    <a:lumMod val="50000"/>
                  </a:schemeClr>
                </a:solidFill>
              </a:rPr>
              <a:t>Des </a:t>
            </a:r>
            <a:r>
              <a:rPr lang="en-US" dirty="0" err="1">
                <a:solidFill>
                  <a:schemeClr val="bg1">
                    <a:lumMod val="50000"/>
                  </a:schemeClr>
                </a:solidFill>
              </a:rPr>
              <a:t>cours</a:t>
            </a:r>
            <a:r>
              <a:rPr lang="en-US" dirty="0">
                <a:solidFill>
                  <a:schemeClr val="bg1">
                    <a:lumMod val="50000"/>
                  </a:schemeClr>
                </a:solidFill>
              </a:rPr>
              <a:t> </a:t>
            </a:r>
            <a:r>
              <a:rPr lang="en-US" dirty="0" err="1">
                <a:solidFill>
                  <a:schemeClr val="bg1">
                    <a:lumMod val="50000"/>
                  </a:schemeClr>
                </a:solidFill>
              </a:rPr>
              <a:t>d’école</a:t>
            </a:r>
            <a:r>
              <a:rPr lang="en-US" dirty="0">
                <a:solidFill>
                  <a:schemeClr val="bg1">
                    <a:lumMod val="50000"/>
                  </a:schemeClr>
                </a:solidFill>
              </a:rPr>
              <a:t> qui </a:t>
            </a:r>
            <a:r>
              <a:rPr lang="en-US" dirty="0" err="1">
                <a:solidFill>
                  <a:schemeClr val="bg1">
                    <a:lumMod val="50000"/>
                  </a:schemeClr>
                </a:solidFill>
              </a:rPr>
              <a:t>sont</a:t>
            </a:r>
            <a:r>
              <a:rPr lang="en-US" dirty="0">
                <a:solidFill>
                  <a:schemeClr val="bg1">
                    <a:lumMod val="50000"/>
                  </a:schemeClr>
                </a:solidFill>
              </a:rPr>
              <a:t> certes plus “</a:t>
            </a:r>
            <a:r>
              <a:rPr lang="en-US" dirty="0" err="1">
                <a:solidFill>
                  <a:schemeClr val="bg1">
                    <a:lumMod val="50000"/>
                  </a:schemeClr>
                </a:solidFill>
              </a:rPr>
              <a:t>vertes</a:t>
            </a:r>
            <a:r>
              <a:rPr lang="en-US" dirty="0">
                <a:solidFill>
                  <a:schemeClr val="bg1">
                    <a:lumMod val="50000"/>
                  </a:schemeClr>
                </a:solidFill>
              </a:rPr>
              <a:t>” </a:t>
            </a:r>
            <a:r>
              <a:rPr lang="en-US" dirty="0" err="1">
                <a:solidFill>
                  <a:schemeClr val="bg1">
                    <a:lumMod val="50000"/>
                  </a:schemeClr>
                </a:solidFill>
              </a:rPr>
              <a:t>mais</a:t>
            </a:r>
            <a:r>
              <a:rPr lang="en-US" dirty="0">
                <a:solidFill>
                  <a:schemeClr val="bg1">
                    <a:lumMod val="50000"/>
                  </a:schemeClr>
                </a:solidFill>
              </a:rPr>
              <a:t> qui </a:t>
            </a:r>
            <a:r>
              <a:rPr lang="en-US" dirty="0" err="1">
                <a:solidFill>
                  <a:schemeClr val="bg1">
                    <a:lumMod val="50000"/>
                  </a:schemeClr>
                </a:solidFill>
              </a:rPr>
              <a:t>demeurent</a:t>
            </a:r>
            <a:r>
              <a:rPr lang="en-US" dirty="0">
                <a:solidFill>
                  <a:schemeClr val="bg1">
                    <a:lumMod val="50000"/>
                  </a:schemeClr>
                </a:solidFill>
              </a:rPr>
              <a:t> les </a:t>
            </a:r>
            <a:r>
              <a:rPr lang="en-US" dirty="0" err="1">
                <a:solidFill>
                  <a:schemeClr val="bg1">
                    <a:lumMod val="50000"/>
                  </a:schemeClr>
                </a:solidFill>
              </a:rPr>
              <a:t>mêmes</a:t>
            </a:r>
            <a:r>
              <a:rPr lang="en-US" dirty="0">
                <a:solidFill>
                  <a:schemeClr val="bg1">
                    <a:lumMod val="50000"/>
                  </a:schemeClr>
                </a:solidFill>
              </a:rPr>
              <a:t> dans </a:t>
            </a:r>
            <a:r>
              <a:rPr lang="en-US" dirty="0" err="1">
                <a:solidFill>
                  <a:schemeClr val="bg1">
                    <a:lumMod val="50000"/>
                  </a:schemeClr>
                </a:solidFill>
              </a:rPr>
              <a:t>leur</a:t>
            </a:r>
            <a:r>
              <a:rPr lang="en-US" dirty="0">
                <a:solidFill>
                  <a:schemeClr val="bg1">
                    <a:lumMod val="50000"/>
                  </a:schemeClr>
                </a:solidFill>
              </a:rPr>
              <a:t> design (</a:t>
            </a:r>
            <a:r>
              <a:rPr lang="en-US" dirty="0" err="1">
                <a:solidFill>
                  <a:schemeClr val="bg1">
                    <a:lumMod val="50000"/>
                  </a:schemeClr>
                </a:solidFill>
              </a:rPr>
              <a:t>enjeux</a:t>
            </a:r>
            <a:r>
              <a:rPr lang="en-US" dirty="0">
                <a:solidFill>
                  <a:schemeClr val="bg1">
                    <a:lumMod val="50000"/>
                  </a:schemeClr>
                </a:solidFill>
              </a:rPr>
              <a:t> </a:t>
            </a:r>
            <a:r>
              <a:rPr lang="en-US" dirty="0" err="1">
                <a:solidFill>
                  <a:schemeClr val="bg1">
                    <a:lumMod val="50000"/>
                  </a:schemeClr>
                </a:solidFill>
              </a:rPr>
              <a:t>relatifs</a:t>
            </a:r>
            <a:r>
              <a:rPr lang="en-US" dirty="0">
                <a:solidFill>
                  <a:schemeClr val="bg1">
                    <a:lumMod val="50000"/>
                  </a:schemeClr>
                </a:solidFill>
              </a:rPr>
              <a:t> à un nouveau </a:t>
            </a:r>
            <a:r>
              <a:rPr lang="en-US" dirty="0" err="1">
                <a:solidFill>
                  <a:schemeClr val="bg1">
                    <a:lumMod val="50000"/>
                  </a:schemeClr>
                </a:solidFill>
              </a:rPr>
              <a:t>paradigme</a:t>
            </a:r>
            <a:r>
              <a:rPr lang="en-US" dirty="0">
                <a:solidFill>
                  <a:schemeClr val="bg1">
                    <a:lumMod val="50000"/>
                  </a:schemeClr>
                </a:solidFill>
              </a:rPr>
              <a:t> dans la construction des </a:t>
            </a:r>
            <a:r>
              <a:rPr lang="en-US" dirty="0" err="1">
                <a:solidFill>
                  <a:schemeClr val="bg1">
                    <a:lumMod val="50000"/>
                  </a:schemeClr>
                </a:solidFill>
              </a:rPr>
              <a:t>cours</a:t>
            </a:r>
            <a:r>
              <a:rPr lang="en-US" dirty="0">
                <a:solidFill>
                  <a:schemeClr val="bg1">
                    <a:lumMod val="50000"/>
                  </a:schemeClr>
                </a:solidFill>
              </a:rPr>
              <a:t> </a:t>
            </a:r>
            <a:r>
              <a:rPr lang="en-US" dirty="0" err="1">
                <a:solidFill>
                  <a:schemeClr val="bg1">
                    <a:lumMod val="50000"/>
                  </a:schemeClr>
                </a:solidFill>
              </a:rPr>
              <a:t>d’école</a:t>
            </a:r>
            <a:r>
              <a:rPr lang="en-US" dirty="0">
                <a:solidFill>
                  <a:schemeClr val="bg1">
                    <a:lumMod val="50000"/>
                  </a:schemeClr>
                </a:solidFill>
              </a:rPr>
              <a:t> ?) </a:t>
            </a:r>
          </a:p>
        </p:txBody>
      </p:sp>
      <p:sp>
        <p:nvSpPr>
          <p:cNvPr id="4" name="Sous-titre 3">
            <a:extLst>
              <a:ext uri="{FF2B5EF4-FFF2-40B4-BE49-F238E27FC236}">
                <a16:creationId xmlns:a16="http://schemas.microsoft.com/office/drawing/2014/main" id="{8E8D149F-A70E-21B4-99BA-09C803E65FC6}"/>
              </a:ext>
            </a:extLst>
          </p:cNvPr>
          <p:cNvSpPr>
            <a:spLocks noGrp="1"/>
          </p:cNvSpPr>
          <p:nvPr>
            <p:ph type="subTitle" idx="10"/>
          </p:nvPr>
        </p:nvSpPr>
        <p:spPr/>
        <p:txBody>
          <a:bodyPr/>
          <a:lstStyle/>
          <a:p>
            <a:r>
              <a:rPr lang="fr-FR"/>
              <a:t>A Strasbourg: des évolutions majeures et de nouveaux enjeux </a:t>
            </a:r>
          </a:p>
        </p:txBody>
      </p:sp>
    </p:spTree>
    <p:extLst>
      <p:ext uri="{BB962C8B-B14F-4D97-AF65-F5344CB8AC3E}">
        <p14:creationId xmlns:p14="http://schemas.microsoft.com/office/powerpoint/2010/main" val="2150501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4E0659-7F53-9A54-5B83-970D536A0748}"/>
              </a:ext>
            </a:extLst>
          </p:cNvPr>
          <p:cNvSpPr>
            <a:spLocks noGrp="1"/>
          </p:cNvSpPr>
          <p:nvPr>
            <p:ph type="ctrTitle"/>
          </p:nvPr>
        </p:nvSpPr>
        <p:spPr/>
        <p:txBody>
          <a:bodyPr/>
          <a:lstStyle/>
          <a:p>
            <a:r>
              <a:rPr lang="x-none" dirty="0"/>
              <a:t>Conclusion</a:t>
            </a:r>
          </a:p>
        </p:txBody>
      </p:sp>
      <p:sp>
        <p:nvSpPr>
          <p:cNvPr id="3" name="Sous-titre 2">
            <a:extLst>
              <a:ext uri="{FF2B5EF4-FFF2-40B4-BE49-F238E27FC236}">
                <a16:creationId xmlns:a16="http://schemas.microsoft.com/office/drawing/2014/main" id="{3F041020-AAD4-C2F0-9118-14374FF37C61}"/>
              </a:ext>
            </a:extLst>
          </p:cNvPr>
          <p:cNvSpPr>
            <a:spLocks noGrp="1"/>
          </p:cNvSpPr>
          <p:nvPr>
            <p:ph type="subTitle" idx="1"/>
          </p:nvPr>
        </p:nvSpPr>
        <p:spPr/>
        <p:txBody>
          <a:bodyPr/>
          <a:lstStyle/>
          <a:p>
            <a:r>
              <a:rPr lang="x-none" dirty="0"/>
              <a:t>Quelques perspectives...</a:t>
            </a:r>
          </a:p>
        </p:txBody>
      </p:sp>
    </p:spTree>
    <p:extLst>
      <p:ext uri="{BB962C8B-B14F-4D97-AF65-F5344CB8AC3E}">
        <p14:creationId xmlns:p14="http://schemas.microsoft.com/office/powerpoint/2010/main" val="75378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AAE69-7DCA-F008-AB77-A648D65556B7}"/>
              </a:ext>
            </a:extLst>
          </p:cNvPr>
          <p:cNvSpPr>
            <a:spLocks noGrp="1"/>
          </p:cNvSpPr>
          <p:nvPr>
            <p:ph type="title"/>
          </p:nvPr>
        </p:nvSpPr>
        <p:spPr/>
        <p:txBody>
          <a:bodyPr/>
          <a:lstStyle/>
          <a:p>
            <a:r>
              <a:rPr lang="fr-FR" sz="4050" dirty="0">
                <a:solidFill>
                  <a:srgbClr val="31849B"/>
                </a:solidFill>
              </a:rPr>
              <a:t>Les résultats – en bref !</a:t>
            </a:r>
            <a:endParaRPr lang="x-none" sz="4050" dirty="0">
              <a:solidFill>
                <a:srgbClr val="31849B"/>
              </a:solidFill>
            </a:endParaRPr>
          </a:p>
        </p:txBody>
      </p:sp>
      <p:sp>
        <p:nvSpPr>
          <p:cNvPr id="5" name="ZoneTexte 4">
            <a:extLst>
              <a:ext uri="{FF2B5EF4-FFF2-40B4-BE49-F238E27FC236}">
                <a16:creationId xmlns:a16="http://schemas.microsoft.com/office/drawing/2014/main" id="{5B70CB86-3994-CD79-DC88-AEEE342FEE39}"/>
              </a:ext>
            </a:extLst>
          </p:cNvPr>
          <p:cNvSpPr txBox="1"/>
          <p:nvPr/>
        </p:nvSpPr>
        <p:spPr>
          <a:xfrm>
            <a:off x="336176" y="1985558"/>
            <a:ext cx="4695926" cy="3493264"/>
          </a:xfrm>
          <a:prstGeom prst="rect">
            <a:avLst/>
          </a:prstGeom>
          <a:noFill/>
        </p:spPr>
        <p:txBody>
          <a:bodyPr wrap="square" rtlCol="0">
            <a:spAutoFit/>
          </a:bodyPr>
          <a:lstStyle/>
          <a:p>
            <a:r>
              <a:rPr lang="x-none" sz="1500" dirty="0">
                <a:solidFill>
                  <a:srgbClr val="31849B"/>
                </a:solidFill>
              </a:rPr>
              <a:t>International</a:t>
            </a:r>
          </a:p>
          <a:p>
            <a:pPr marL="285750" indent="-285750">
              <a:buFont typeface="Arial" panose="020B0604020202020204" pitchFamily="34" charset="0"/>
              <a:buChar char="•"/>
            </a:pPr>
            <a:r>
              <a:rPr lang="fr-FR" sz="1600" dirty="0"/>
              <a:t>Solutions fondées sur la nature : intégration de la protection de l'environnement dans la politique climatique</a:t>
            </a:r>
          </a:p>
          <a:p>
            <a:pPr marL="285750" indent="-285750">
              <a:buFont typeface="Arial" panose="020B0604020202020204" pitchFamily="34" charset="0"/>
              <a:buChar char="•"/>
            </a:pPr>
            <a:r>
              <a:rPr lang="fr-FR" sz="1600" dirty="0"/>
              <a:t>Succès de la notion</a:t>
            </a:r>
          </a:p>
          <a:p>
            <a:pPr marL="285750" indent="-285750">
              <a:buFont typeface="Arial" panose="020B0604020202020204" pitchFamily="34" charset="0"/>
              <a:buChar char="•"/>
            </a:pPr>
            <a:r>
              <a:rPr lang="fr-FR" sz="1600" dirty="0"/>
              <a:t>Notion Institutionnalisée mais contestée</a:t>
            </a:r>
          </a:p>
          <a:p>
            <a:endParaRPr lang="x-none" sz="1500" dirty="0"/>
          </a:p>
          <a:p>
            <a:r>
              <a:rPr lang="x-none" sz="1500" dirty="0">
                <a:solidFill>
                  <a:srgbClr val="31849B"/>
                </a:solidFill>
              </a:rPr>
              <a:t>National</a:t>
            </a:r>
          </a:p>
          <a:p>
            <a:pPr marL="214313" indent="-214313">
              <a:buFont typeface="Arial" panose="020B0604020202020204" pitchFamily="34" charset="0"/>
              <a:buChar char="•"/>
            </a:pPr>
            <a:r>
              <a:rPr lang="fr-FR" sz="1600" dirty="0"/>
              <a:t>Acteurs de la biodiversité</a:t>
            </a:r>
          </a:p>
          <a:p>
            <a:pPr marL="214313" indent="-214313">
              <a:buFont typeface="Arial" panose="020B0604020202020204" pitchFamily="34" charset="0"/>
              <a:buChar char="•"/>
            </a:pPr>
            <a:r>
              <a:rPr lang="fr-FR" sz="1600" dirty="0"/>
              <a:t>Mise en œuvre non contraignante</a:t>
            </a:r>
          </a:p>
          <a:p>
            <a:pPr marL="214313" indent="-214313">
              <a:buFont typeface="Arial" panose="020B0604020202020204" pitchFamily="34" charset="0"/>
              <a:buChar char="•"/>
            </a:pPr>
            <a:r>
              <a:rPr lang="fr-FR" sz="1600" dirty="0"/>
              <a:t>Instruments incitatifs : </a:t>
            </a:r>
            <a:r>
              <a:rPr lang="x-none" sz="1600"/>
              <a:t>Benchmarking, </a:t>
            </a:r>
            <a:r>
              <a:rPr lang="fr-FR" sz="1600" dirty="0"/>
              <a:t>REX</a:t>
            </a:r>
            <a:r>
              <a:rPr lang="x-none" sz="1600"/>
              <a:t>, </a:t>
            </a:r>
            <a:r>
              <a:rPr lang="x-none" sz="1600" dirty="0"/>
              <a:t>coordination, information</a:t>
            </a:r>
            <a:r>
              <a:rPr lang="x-none" sz="1600"/>
              <a:t>, </a:t>
            </a:r>
            <a:r>
              <a:rPr lang="fr-FR" sz="1600" dirty="0"/>
              <a:t>financement</a:t>
            </a:r>
            <a:r>
              <a:rPr lang="x-none" sz="1600"/>
              <a:t>… </a:t>
            </a:r>
            <a:endParaRPr lang="fr-FR" sz="1600" dirty="0"/>
          </a:p>
          <a:p>
            <a:pPr marL="214313" indent="-214313">
              <a:buFont typeface="Arial" panose="020B0604020202020204" pitchFamily="34" charset="0"/>
              <a:buChar char="•"/>
            </a:pPr>
            <a:r>
              <a:rPr lang="fr-US" sz="1600" dirty="0"/>
              <a:t>Fonds dédiés limités</a:t>
            </a:r>
          </a:p>
          <a:p>
            <a:pPr marL="214313" indent="-214313">
              <a:buFont typeface="Arial" panose="020B0604020202020204" pitchFamily="34" charset="0"/>
              <a:buChar char="•"/>
            </a:pPr>
            <a:r>
              <a:rPr lang="fr-US" sz="1600" dirty="0"/>
              <a:t>Requalification de projets existants</a:t>
            </a:r>
            <a:endParaRPr lang="x-none" sz="1600" dirty="0"/>
          </a:p>
        </p:txBody>
      </p:sp>
      <p:sp>
        <p:nvSpPr>
          <p:cNvPr id="8" name="ZoneTexte 7">
            <a:extLst>
              <a:ext uri="{FF2B5EF4-FFF2-40B4-BE49-F238E27FC236}">
                <a16:creationId xmlns:a16="http://schemas.microsoft.com/office/drawing/2014/main" id="{79502C28-BA2E-53DB-8A43-5C9624B55841}"/>
              </a:ext>
            </a:extLst>
          </p:cNvPr>
          <p:cNvSpPr txBox="1"/>
          <p:nvPr/>
        </p:nvSpPr>
        <p:spPr>
          <a:xfrm>
            <a:off x="5032102" y="1985558"/>
            <a:ext cx="4029452" cy="3323987"/>
          </a:xfrm>
          <a:prstGeom prst="rect">
            <a:avLst/>
          </a:prstGeom>
          <a:noFill/>
        </p:spPr>
        <p:txBody>
          <a:bodyPr wrap="square" rtlCol="0">
            <a:spAutoFit/>
          </a:bodyPr>
          <a:lstStyle/>
          <a:p>
            <a:r>
              <a:rPr lang="x-none" sz="1500" dirty="0">
                <a:solidFill>
                  <a:srgbClr val="31849B"/>
                </a:solidFill>
              </a:rPr>
              <a:t>Local</a:t>
            </a:r>
          </a:p>
          <a:p>
            <a:pPr marL="285750" indent="-285750">
              <a:buFont typeface="Arial" panose="020B0604020202020204" pitchFamily="34" charset="0"/>
              <a:buChar char="•"/>
            </a:pPr>
            <a:r>
              <a:rPr lang="fr-FR" dirty="0"/>
              <a:t>Grande variété d’aménagements sous ce terme</a:t>
            </a:r>
          </a:p>
          <a:p>
            <a:pPr marL="285750" indent="-285750">
              <a:buFont typeface="Arial" panose="020B0604020202020204" pitchFamily="34" charset="0"/>
              <a:buChar char="•"/>
            </a:pPr>
            <a:r>
              <a:rPr lang="fr-FR" dirty="0"/>
              <a:t>Requalification d’aménagements existants</a:t>
            </a:r>
          </a:p>
          <a:p>
            <a:pPr marL="285750" indent="-285750">
              <a:buFont typeface="Arial" panose="020B0604020202020204" pitchFamily="34" charset="0"/>
              <a:buChar char="•"/>
            </a:pPr>
            <a:r>
              <a:rPr lang="fr-FR" dirty="0"/>
              <a:t>Terme utilisé au niveau national, pas toujours au niveau local </a:t>
            </a:r>
          </a:p>
          <a:p>
            <a:pPr marL="285750" indent="-285750">
              <a:buFont typeface="Arial" panose="020B0604020202020204" pitchFamily="34" charset="0"/>
              <a:buChar char="•"/>
            </a:pPr>
            <a:r>
              <a:rPr lang="fr-FR" dirty="0" err="1"/>
              <a:t>SfN</a:t>
            </a:r>
            <a:r>
              <a:rPr lang="fr-FR" dirty="0"/>
              <a:t> utilisé stratégiquement</a:t>
            </a:r>
          </a:p>
          <a:p>
            <a:pPr marL="742950" lvl="1" indent="-285750">
              <a:buFont typeface="Arial" panose="020B0604020202020204" pitchFamily="34" charset="0"/>
              <a:buChar char="•"/>
            </a:pPr>
            <a:r>
              <a:rPr lang="fr-FR" dirty="0"/>
              <a:t>Financements</a:t>
            </a:r>
          </a:p>
          <a:p>
            <a:pPr marL="742950" lvl="1" indent="-285750">
              <a:buFont typeface="Arial" panose="020B0604020202020204" pitchFamily="34" charset="0"/>
              <a:buChar char="•"/>
            </a:pPr>
            <a:r>
              <a:rPr lang="fr-FR" dirty="0"/>
              <a:t>Communication (adapter le terme)</a:t>
            </a:r>
          </a:p>
          <a:p>
            <a:pPr marL="600075" lvl="1" indent="-257175">
              <a:buFont typeface="Arial" panose="020B0604020202020204" pitchFamily="34" charset="0"/>
              <a:buChar char="•"/>
            </a:pPr>
            <a:endParaRPr lang="x-none" sz="1500" dirty="0"/>
          </a:p>
        </p:txBody>
      </p:sp>
      <p:sp>
        <p:nvSpPr>
          <p:cNvPr id="10" name="ZoneTexte 9">
            <a:extLst>
              <a:ext uri="{FF2B5EF4-FFF2-40B4-BE49-F238E27FC236}">
                <a16:creationId xmlns:a16="http://schemas.microsoft.com/office/drawing/2014/main" id="{822904CE-C851-B198-D2B6-D8DE993F395B}"/>
              </a:ext>
            </a:extLst>
          </p:cNvPr>
          <p:cNvSpPr txBox="1"/>
          <p:nvPr/>
        </p:nvSpPr>
        <p:spPr>
          <a:xfrm>
            <a:off x="5032102" y="5478822"/>
            <a:ext cx="3252801" cy="1131079"/>
          </a:xfrm>
          <a:prstGeom prst="rect">
            <a:avLst/>
          </a:prstGeom>
          <a:gradFill flip="none" rotWithShape="1">
            <a:gsLst>
              <a:gs pos="0">
                <a:srgbClr val="31849B">
                  <a:tint val="66000"/>
                  <a:satMod val="160000"/>
                </a:srgbClr>
              </a:gs>
              <a:gs pos="50000">
                <a:srgbClr val="31849B">
                  <a:tint val="44500"/>
                  <a:satMod val="160000"/>
                </a:srgbClr>
              </a:gs>
              <a:gs pos="100000">
                <a:srgbClr val="31849B">
                  <a:tint val="23500"/>
                  <a:satMod val="160000"/>
                </a:srgbClr>
              </a:gs>
            </a:gsLst>
            <a:lin ang="2700000" scaled="1"/>
            <a:tileRect/>
          </a:gradFill>
          <a:ln>
            <a:solidFill>
              <a:schemeClr val="accent1"/>
            </a:solidFill>
          </a:ln>
        </p:spPr>
        <p:txBody>
          <a:bodyPr wrap="square" rtlCol="0">
            <a:spAutoFit/>
          </a:bodyPr>
          <a:lstStyle/>
          <a:p>
            <a:r>
              <a:rPr lang="fr-FR" sz="1350" b="1" dirty="0"/>
              <a:t>Q</a:t>
            </a:r>
            <a:r>
              <a:rPr lang="x-none" sz="1350" b="1"/>
              <a:t>uestion </a:t>
            </a:r>
            <a:r>
              <a:rPr lang="fr-FR" sz="1350" b="1" dirty="0"/>
              <a:t>ouverte</a:t>
            </a:r>
            <a:endParaRPr lang="x-none" sz="1350" b="1" dirty="0"/>
          </a:p>
          <a:p>
            <a:r>
              <a:rPr lang="fr-FR" sz="1350" dirty="0"/>
              <a:t>Quel futur de ces concepts parapluie? </a:t>
            </a:r>
            <a:r>
              <a:rPr lang="x-none" sz="1350"/>
              <a:t>(</a:t>
            </a:r>
            <a:r>
              <a:rPr lang="fr-FR" sz="1350" dirty="0">
                <a:latin typeface="Arial" panose="020B0604020202020204" pitchFamily="34" charset="0"/>
                <a:ea typeface="Times New Roman" panose="02020603050405020304" pitchFamily="18" charset="0"/>
                <a:cs typeface="Times New Roman" panose="02020603050405020304" pitchFamily="18" charset="0"/>
              </a:rPr>
              <a:t>Hirsch &amp; Levin,1999</a:t>
            </a:r>
            <a:r>
              <a:rPr lang="x-none" sz="1350" dirty="0"/>
              <a:t>)? </a:t>
            </a:r>
          </a:p>
          <a:p>
            <a:endParaRPr lang="x-none" sz="1350" i="1" dirty="0"/>
          </a:p>
          <a:p>
            <a:r>
              <a:rPr lang="fr-FR" sz="1350" dirty="0"/>
              <a:t>Succès sémantique ou coquille vide? </a:t>
            </a:r>
            <a:endParaRPr lang="x-none" sz="1350" dirty="0"/>
          </a:p>
        </p:txBody>
      </p:sp>
    </p:spTree>
    <p:extLst>
      <p:ext uri="{BB962C8B-B14F-4D97-AF65-F5344CB8AC3E}">
        <p14:creationId xmlns:p14="http://schemas.microsoft.com/office/powerpoint/2010/main" val="38873934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Valorisation</a:t>
            </a:r>
          </a:p>
        </p:txBody>
      </p:sp>
      <p:sp>
        <p:nvSpPr>
          <p:cNvPr id="8" name="ZoneTexte 7">
            <a:extLst>
              <a:ext uri="{FF2B5EF4-FFF2-40B4-BE49-F238E27FC236}">
                <a16:creationId xmlns:a16="http://schemas.microsoft.com/office/drawing/2014/main" id="{CF7968A1-AB96-0248-61C8-6AD72B057CB2}"/>
              </a:ext>
            </a:extLst>
          </p:cNvPr>
          <p:cNvSpPr txBox="1"/>
          <p:nvPr/>
        </p:nvSpPr>
        <p:spPr>
          <a:xfrm>
            <a:off x="2948684" y="5631764"/>
            <a:ext cx="5280916" cy="300082"/>
          </a:xfrm>
          <a:prstGeom prst="rect">
            <a:avLst/>
          </a:prstGeom>
          <a:noFill/>
        </p:spPr>
        <p:txBody>
          <a:bodyPr wrap="square">
            <a:spAutoFit/>
          </a:bodyPr>
          <a:lstStyle/>
          <a:p>
            <a:pPr algn="r"/>
            <a:r>
              <a:rPr lang="fr-FR" sz="1350" dirty="0"/>
              <a:t>https://</a:t>
            </a:r>
            <a:r>
              <a:rPr lang="fr-FR" sz="1350" dirty="0" err="1"/>
              <a:t>journals.openedition.org</a:t>
            </a:r>
            <a:r>
              <a:rPr lang="fr-FR" sz="1350" dirty="0"/>
              <a:t>/</a:t>
            </a:r>
            <a:r>
              <a:rPr lang="fr-FR" sz="1350" dirty="0" err="1"/>
              <a:t>developpementdurable</a:t>
            </a:r>
            <a:r>
              <a:rPr lang="fr-FR" sz="1350" dirty="0"/>
              <a:t>/22771</a:t>
            </a:r>
            <a:endParaRPr lang="x-none" sz="1350" dirty="0"/>
          </a:p>
        </p:txBody>
      </p:sp>
      <p:pic>
        <p:nvPicPr>
          <p:cNvPr id="7" name="Image 6" descr="Une image contenant texte, capture d’écran, Police, document&#10;&#10;Description générée automatiquement">
            <a:extLst>
              <a:ext uri="{FF2B5EF4-FFF2-40B4-BE49-F238E27FC236}">
                <a16:creationId xmlns:a16="http://schemas.microsoft.com/office/drawing/2014/main" id="{A80B0D4A-D6C7-4E44-D9CB-70C5ADD09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622" y="1920479"/>
            <a:ext cx="3322293" cy="3489852"/>
          </a:xfrm>
          <a:prstGeom prst="rect">
            <a:avLst/>
          </a:prstGeom>
        </p:spPr>
      </p:pic>
      <p:pic>
        <p:nvPicPr>
          <p:cNvPr id="11" name="Image 10" descr="Une image contenant texte, capture d’écran, Police, document&#10;&#10;Description générée automatiquement">
            <a:extLst>
              <a:ext uri="{FF2B5EF4-FFF2-40B4-BE49-F238E27FC236}">
                <a16:creationId xmlns:a16="http://schemas.microsoft.com/office/drawing/2014/main" id="{2FF4E683-8952-2B3B-8404-D778E6DB59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5" r="8543"/>
          <a:stretch/>
        </p:blipFill>
        <p:spPr>
          <a:xfrm>
            <a:off x="4369329" y="2548013"/>
            <a:ext cx="3605050" cy="2862318"/>
          </a:xfrm>
          <a:prstGeom prst="rect">
            <a:avLst/>
          </a:prstGeom>
        </p:spPr>
      </p:pic>
      <p:pic>
        <p:nvPicPr>
          <p:cNvPr id="4" name="Image 3" descr="Une image contenant texte, capture d’écran, Police, logo&#10;&#10;Description générée automatiquement">
            <a:extLst>
              <a:ext uri="{FF2B5EF4-FFF2-40B4-BE49-F238E27FC236}">
                <a16:creationId xmlns:a16="http://schemas.microsoft.com/office/drawing/2014/main" id="{FAC9AB69-3DCF-F9FE-63F8-529E0D2254D1}"/>
              </a:ext>
            </a:extLst>
          </p:cNvPr>
          <p:cNvPicPr>
            <a:picLocks noChangeAspect="1"/>
          </p:cNvPicPr>
          <p:nvPr/>
        </p:nvPicPr>
        <p:blipFill>
          <a:blip r:embed="rId5"/>
          <a:stretch>
            <a:fillRect/>
          </a:stretch>
        </p:blipFill>
        <p:spPr>
          <a:xfrm>
            <a:off x="4249065" y="1076195"/>
            <a:ext cx="4600575" cy="742950"/>
          </a:xfrm>
          <a:prstGeom prst="rect">
            <a:avLst/>
          </a:prstGeom>
        </p:spPr>
      </p:pic>
    </p:spTree>
    <p:extLst>
      <p:ext uri="{BB962C8B-B14F-4D97-AF65-F5344CB8AC3E}">
        <p14:creationId xmlns:p14="http://schemas.microsoft.com/office/powerpoint/2010/main" val="3892903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31094"/>
            <a:ext cx="8058150" cy="947756"/>
          </a:xfrm>
        </p:spPr>
        <p:txBody>
          <a:bodyPr/>
          <a:lstStyle/>
          <a:p>
            <a:r>
              <a:rPr lang="fr-FR" b="1" dirty="0"/>
              <a:t>Valorisation</a:t>
            </a:r>
          </a:p>
        </p:txBody>
      </p:sp>
      <p:sp>
        <p:nvSpPr>
          <p:cNvPr id="4" name="Espace réservé du contenu 3"/>
          <p:cNvSpPr>
            <a:spLocks noGrp="1"/>
          </p:cNvSpPr>
          <p:nvPr>
            <p:ph idx="1"/>
          </p:nvPr>
        </p:nvSpPr>
        <p:spPr>
          <a:xfrm>
            <a:off x="1277634" y="2078850"/>
            <a:ext cx="6457596" cy="3618402"/>
          </a:xfrm>
        </p:spPr>
        <p:txBody>
          <a:bodyPr numCol="2">
            <a:normAutofit/>
          </a:bodyPr>
          <a:lstStyle/>
          <a:p>
            <a:pPr marL="0" indent="0">
              <a:buNone/>
            </a:pPr>
            <a:r>
              <a:rPr lang="fr-FR" b="1" dirty="0"/>
              <a:t>    </a:t>
            </a:r>
            <a:endParaRPr lang="fr-FR" dirty="0"/>
          </a:p>
          <a:p>
            <a:pPr lvl="1"/>
            <a:endParaRPr lang="fr-FR" dirty="0"/>
          </a:p>
          <a:p>
            <a:pPr lvl="1"/>
            <a:r>
              <a:rPr lang="fr-FR" dirty="0"/>
              <a:t>Publications !</a:t>
            </a:r>
          </a:p>
          <a:p>
            <a:pPr lvl="2"/>
            <a:r>
              <a:rPr lang="fr-FR" dirty="0"/>
              <a:t>DDT</a:t>
            </a:r>
          </a:p>
          <a:p>
            <a:pPr lvl="2"/>
            <a:r>
              <a:rPr lang="fr-FR" dirty="0"/>
              <a:t>TSM : article comparatif</a:t>
            </a:r>
          </a:p>
          <a:p>
            <a:pPr lvl="2"/>
            <a:endParaRPr lang="fr-FR" dirty="0"/>
          </a:p>
          <a:p>
            <a:pPr lvl="2"/>
            <a:endParaRPr lang="fr-FR" dirty="0"/>
          </a:p>
        </p:txBody>
      </p:sp>
      <p:pic>
        <p:nvPicPr>
          <p:cNvPr id="5" name="Image 4" descr="Une image contenant texte, capture d’écran, Police, Page web&#10;&#10;Description générée automatiquement">
            <a:extLst>
              <a:ext uri="{FF2B5EF4-FFF2-40B4-BE49-F238E27FC236}">
                <a16:creationId xmlns:a16="http://schemas.microsoft.com/office/drawing/2014/main" id="{68526880-EF1C-D00D-F7A9-792AE1BE0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87" y="2089596"/>
            <a:ext cx="7839869" cy="3486313"/>
          </a:xfrm>
          <a:prstGeom prst="rect">
            <a:avLst/>
          </a:prstGeom>
        </p:spPr>
      </p:pic>
      <p:sp>
        <p:nvSpPr>
          <p:cNvPr id="8" name="ZoneTexte 7">
            <a:extLst>
              <a:ext uri="{FF2B5EF4-FFF2-40B4-BE49-F238E27FC236}">
                <a16:creationId xmlns:a16="http://schemas.microsoft.com/office/drawing/2014/main" id="{CF7968A1-AB96-0248-61C8-6AD72B057CB2}"/>
              </a:ext>
            </a:extLst>
          </p:cNvPr>
          <p:cNvSpPr txBox="1"/>
          <p:nvPr/>
        </p:nvSpPr>
        <p:spPr>
          <a:xfrm>
            <a:off x="266071" y="5697252"/>
            <a:ext cx="4220204" cy="300082"/>
          </a:xfrm>
          <a:prstGeom prst="rect">
            <a:avLst/>
          </a:prstGeom>
          <a:noFill/>
        </p:spPr>
        <p:txBody>
          <a:bodyPr wrap="square">
            <a:spAutoFit/>
          </a:bodyPr>
          <a:lstStyle/>
          <a:p>
            <a:r>
              <a:rPr lang="x-none" sz="1350" dirty="0"/>
              <a:t>https://astee-tsm.fr/numeros/tsm-10-2023/guerrin/</a:t>
            </a:r>
          </a:p>
        </p:txBody>
      </p:sp>
      <p:pic>
        <p:nvPicPr>
          <p:cNvPr id="2050" name="Picture 2" descr="Logo TSM">
            <a:extLst>
              <a:ext uri="{FF2B5EF4-FFF2-40B4-BE49-F238E27FC236}">
                <a16:creationId xmlns:a16="http://schemas.microsoft.com/office/drawing/2014/main" id="{EEBF1043-D1F6-7098-F7A4-0B8266FB5C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3388" y="1069596"/>
            <a:ext cx="2662022" cy="179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60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D66936-8464-F3D3-8478-E1E8019666E5}"/>
              </a:ext>
            </a:extLst>
          </p:cNvPr>
          <p:cNvSpPr>
            <a:spLocks noGrp="1"/>
          </p:cNvSpPr>
          <p:nvPr>
            <p:ph type="title"/>
          </p:nvPr>
        </p:nvSpPr>
        <p:spPr/>
        <p:txBody>
          <a:bodyPr/>
          <a:lstStyle/>
          <a:p>
            <a:endParaRPr lang="x-none"/>
          </a:p>
        </p:txBody>
      </p:sp>
      <p:sp>
        <p:nvSpPr>
          <p:cNvPr id="3" name="Espace réservé du contenu 2">
            <a:extLst>
              <a:ext uri="{FF2B5EF4-FFF2-40B4-BE49-F238E27FC236}">
                <a16:creationId xmlns:a16="http://schemas.microsoft.com/office/drawing/2014/main" id="{9550033F-9D74-52A9-302E-1CFFB120BEC2}"/>
              </a:ext>
            </a:extLst>
          </p:cNvPr>
          <p:cNvSpPr>
            <a:spLocks noGrp="1"/>
          </p:cNvSpPr>
          <p:nvPr>
            <p:ph idx="1"/>
          </p:nvPr>
        </p:nvSpPr>
        <p:spPr/>
        <p:txBody>
          <a:bodyPr/>
          <a:lstStyle/>
          <a:p>
            <a:endParaRPr lang="x-none"/>
          </a:p>
        </p:txBody>
      </p:sp>
      <p:pic>
        <p:nvPicPr>
          <p:cNvPr id="4" name="Image 3" descr="Une image contenant texte, capture d’écran, Police, Site web&#10;&#10;Description générée automatiquement">
            <a:extLst>
              <a:ext uri="{FF2B5EF4-FFF2-40B4-BE49-F238E27FC236}">
                <a16:creationId xmlns:a16="http://schemas.microsoft.com/office/drawing/2014/main" id="{C19EC952-4125-8AD5-AFFA-4ED628F9BB3C}"/>
              </a:ext>
            </a:extLst>
          </p:cNvPr>
          <p:cNvPicPr>
            <a:picLocks noChangeAspect="1"/>
          </p:cNvPicPr>
          <p:nvPr/>
        </p:nvPicPr>
        <p:blipFill>
          <a:blip r:embed="rId2">
            <a:extLst>
              <a:ext uri="{28A0092B-C50C-407E-A947-70E740481C1C}">
                <a14:useLocalDpi xmlns:a14="http://schemas.microsoft.com/office/drawing/2010/main" val="0"/>
              </a:ext>
            </a:extLst>
          </a:blip>
          <a:srcRect r="160" b="46667"/>
          <a:stretch>
            <a:fillRect/>
          </a:stretch>
        </p:blipFill>
        <p:spPr>
          <a:xfrm>
            <a:off x="446149" y="257696"/>
            <a:ext cx="8243395" cy="5860477"/>
          </a:xfrm>
          <a:prstGeom prst="rect">
            <a:avLst/>
          </a:prstGeom>
        </p:spPr>
      </p:pic>
    </p:spTree>
    <p:extLst>
      <p:ext uri="{BB962C8B-B14F-4D97-AF65-F5344CB8AC3E}">
        <p14:creationId xmlns:p14="http://schemas.microsoft.com/office/powerpoint/2010/main" val="427955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Valorisation</a:t>
            </a:r>
          </a:p>
        </p:txBody>
      </p:sp>
      <p:pic>
        <p:nvPicPr>
          <p:cNvPr id="4" name="Image 3" descr="Une image contenant texte, Site web, Page web, Publicité en ligne&#10;&#10;Description générée automatiquement">
            <a:extLst>
              <a:ext uri="{FF2B5EF4-FFF2-40B4-BE49-F238E27FC236}">
                <a16:creationId xmlns:a16="http://schemas.microsoft.com/office/drawing/2014/main" id="{07506AB8-E1EC-9733-652D-76E2F65D5496}"/>
              </a:ext>
            </a:extLst>
          </p:cNvPr>
          <p:cNvPicPr>
            <a:picLocks noChangeAspect="1"/>
          </p:cNvPicPr>
          <p:nvPr/>
        </p:nvPicPr>
        <p:blipFill>
          <a:blip r:embed="rId3"/>
          <a:stretch>
            <a:fillRect/>
          </a:stretch>
        </p:blipFill>
        <p:spPr>
          <a:xfrm>
            <a:off x="544965" y="1963102"/>
            <a:ext cx="7694161" cy="4037648"/>
          </a:xfrm>
          <a:prstGeom prst="rect">
            <a:avLst/>
          </a:prstGeom>
        </p:spPr>
      </p:pic>
    </p:spTree>
    <p:extLst>
      <p:ext uri="{BB962C8B-B14F-4D97-AF65-F5344CB8AC3E}">
        <p14:creationId xmlns:p14="http://schemas.microsoft.com/office/powerpoint/2010/main" val="137980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B91275-01CE-72F2-7C71-5F8FB1D79FF5}"/>
              </a:ext>
            </a:extLst>
          </p:cNvPr>
          <p:cNvSpPr>
            <a:spLocks noGrp="1"/>
          </p:cNvSpPr>
          <p:nvPr>
            <p:ph type="title"/>
          </p:nvPr>
        </p:nvSpPr>
        <p:spPr/>
        <p:txBody>
          <a:bodyPr/>
          <a:lstStyle/>
          <a:p>
            <a:endParaRPr lang="x-none"/>
          </a:p>
        </p:txBody>
      </p:sp>
      <p:sp>
        <p:nvSpPr>
          <p:cNvPr id="3" name="Espace réservé du contenu 2">
            <a:extLst>
              <a:ext uri="{FF2B5EF4-FFF2-40B4-BE49-F238E27FC236}">
                <a16:creationId xmlns:a16="http://schemas.microsoft.com/office/drawing/2014/main" id="{330F1CF0-A262-766A-56BC-93F820638BEB}"/>
              </a:ext>
            </a:extLst>
          </p:cNvPr>
          <p:cNvSpPr>
            <a:spLocks noGrp="1"/>
          </p:cNvSpPr>
          <p:nvPr>
            <p:ph idx="1"/>
          </p:nvPr>
        </p:nvSpPr>
        <p:spPr/>
        <p:txBody>
          <a:bodyPr/>
          <a:lstStyle/>
          <a:p>
            <a:endParaRPr lang="x-none"/>
          </a:p>
        </p:txBody>
      </p:sp>
      <p:pic>
        <p:nvPicPr>
          <p:cNvPr id="4" name="Image 3" descr="Une image contenant texte, capture d’écran, barrière de corail&#10;&#10;Description générée automatiquement">
            <a:extLst>
              <a:ext uri="{FF2B5EF4-FFF2-40B4-BE49-F238E27FC236}">
                <a16:creationId xmlns:a16="http://schemas.microsoft.com/office/drawing/2014/main" id="{94EE091F-FF09-4DE4-2E0C-15028B038232}"/>
              </a:ext>
            </a:extLst>
          </p:cNvPr>
          <p:cNvPicPr>
            <a:picLocks noChangeAspect="1"/>
          </p:cNvPicPr>
          <p:nvPr/>
        </p:nvPicPr>
        <p:blipFill>
          <a:blip r:embed="rId2">
            <a:extLst>
              <a:ext uri="{28A0092B-C50C-407E-A947-70E740481C1C}">
                <a14:useLocalDpi xmlns:a14="http://schemas.microsoft.com/office/drawing/2010/main" val="0"/>
              </a:ext>
            </a:extLst>
          </a:blip>
          <a:srcRect r="2598"/>
          <a:stretch/>
        </p:blipFill>
        <p:spPr>
          <a:xfrm>
            <a:off x="2275967" y="23019"/>
            <a:ext cx="4592066" cy="6811962"/>
          </a:xfrm>
          <a:prstGeom prst="rect">
            <a:avLst/>
          </a:prstGeom>
        </p:spPr>
      </p:pic>
    </p:spTree>
    <p:extLst>
      <p:ext uri="{BB962C8B-B14F-4D97-AF65-F5344CB8AC3E}">
        <p14:creationId xmlns:p14="http://schemas.microsoft.com/office/powerpoint/2010/main" val="750366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descr="Une image contenant texte, arbre, plein air, rocher&#10;&#10;Description générée automatiquement">
            <a:extLst>
              <a:ext uri="{FF2B5EF4-FFF2-40B4-BE49-F238E27FC236}">
                <a16:creationId xmlns:a16="http://schemas.microsoft.com/office/drawing/2014/main" id="{D5752CFB-D469-6814-C2B0-A33C6857E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71" y="1571627"/>
            <a:ext cx="9365342" cy="3512002"/>
          </a:xfrm>
          <a:prstGeom prst="rect">
            <a:avLst/>
          </a:prstGeom>
        </p:spPr>
      </p:pic>
    </p:spTree>
    <p:extLst>
      <p:ext uri="{BB962C8B-B14F-4D97-AF65-F5344CB8AC3E}">
        <p14:creationId xmlns:p14="http://schemas.microsoft.com/office/powerpoint/2010/main" val="428939925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EEB7-621B-1D7D-12C2-890246E019C8}"/>
              </a:ext>
            </a:extLst>
          </p:cNvPr>
          <p:cNvSpPr>
            <a:spLocks noGrp="1"/>
          </p:cNvSpPr>
          <p:nvPr>
            <p:ph type="title"/>
          </p:nvPr>
        </p:nvSpPr>
        <p:spPr>
          <a:xfrm>
            <a:off x="559676" y="365125"/>
            <a:ext cx="8316560" cy="813435"/>
          </a:xfrm>
        </p:spPr>
        <p:txBody>
          <a:bodyPr anchor="ctr">
            <a:normAutofit/>
          </a:bodyPr>
          <a:lstStyle/>
          <a:p>
            <a:r>
              <a:rPr lang="fr-FR" dirty="0"/>
              <a:t>3 Webinaires</a:t>
            </a:r>
          </a:p>
        </p:txBody>
      </p:sp>
      <p:pic>
        <p:nvPicPr>
          <p:cNvPr id="5" name="Espace réservé du contenu 4" descr="Une image contenant texte, ciel, capture d’écran, Publicité en ligne&#10;&#10;Le contenu généré par l’IA peut être incorrect.">
            <a:extLst>
              <a:ext uri="{FF2B5EF4-FFF2-40B4-BE49-F238E27FC236}">
                <a16:creationId xmlns:a16="http://schemas.microsoft.com/office/drawing/2014/main" id="{EB9246CF-EF41-D856-D751-AF8CF1CA0E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195" b="8027"/>
          <a:stretch>
            <a:fillRect/>
          </a:stretch>
        </p:blipFill>
        <p:spPr>
          <a:xfrm>
            <a:off x="274320" y="1178560"/>
            <a:ext cx="8601916" cy="4058257"/>
          </a:xfrm>
          <a:noFill/>
        </p:spPr>
      </p:pic>
      <p:sp>
        <p:nvSpPr>
          <p:cNvPr id="7" name="ZoneTexte 6">
            <a:extLst>
              <a:ext uri="{FF2B5EF4-FFF2-40B4-BE49-F238E27FC236}">
                <a16:creationId xmlns:a16="http://schemas.microsoft.com/office/drawing/2014/main" id="{361D7271-33EB-57C1-E398-FDD8CB9A58EE}"/>
              </a:ext>
            </a:extLst>
          </p:cNvPr>
          <p:cNvSpPr txBox="1"/>
          <p:nvPr/>
        </p:nvSpPr>
        <p:spPr>
          <a:xfrm>
            <a:off x="2579873" y="5680920"/>
            <a:ext cx="5972456" cy="369332"/>
          </a:xfrm>
          <a:prstGeom prst="rect">
            <a:avLst/>
          </a:prstGeom>
          <a:noFill/>
        </p:spPr>
        <p:txBody>
          <a:bodyPr wrap="square">
            <a:spAutoFit/>
          </a:bodyPr>
          <a:lstStyle/>
          <a:p>
            <a:r>
              <a:rPr lang="fr-US" dirty="0"/>
              <a:t>En replay sur la chaine YouTube de l’ENGEES !</a:t>
            </a:r>
          </a:p>
        </p:txBody>
      </p:sp>
    </p:spTree>
    <p:extLst>
      <p:ext uri="{BB962C8B-B14F-4D97-AF65-F5344CB8AC3E}">
        <p14:creationId xmlns:p14="http://schemas.microsoft.com/office/powerpoint/2010/main" val="1712756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texte, capture d’écran, Site web, Page web&#10;&#10;Description générée automatiquement">
            <a:extLst>
              <a:ext uri="{FF2B5EF4-FFF2-40B4-BE49-F238E27FC236}">
                <a16:creationId xmlns:a16="http://schemas.microsoft.com/office/drawing/2014/main" id="{F57EA97B-A305-AA72-B807-A6BD57EA86F2}"/>
              </a:ext>
            </a:extLst>
          </p:cNvPr>
          <p:cNvPicPr>
            <a:picLocks noChangeAspect="1"/>
          </p:cNvPicPr>
          <p:nvPr/>
        </p:nvPicPr>
        <p:blipFill>
          <a:blip r:embed="rId3">
            <a:alphaModFix amt="50000"/>
          </a:blip>
          <a:stretch>
            <a:fillRect/>
          </a:stretch>
        </p:blipFill>
        <p:spPr>
          <a:xfrm>
            <a:off x="0" y="857251"/>
            <a:ext cx="9144000" cy="5519012"/>
          </a:xfrm>
          <a:prstGeom prst="rect">
            <a:avLst/>
          </a:prstGeom>
        </p:spPr>
      </p:pic>
      <p:sp>
        <p:nvSpPr>
          <p:cNvPr id="2" name="Titre 1"/>
          <p:cNvSpPr>
            <a:spLocks noGrp="1"/>
          </p:cNvSpPr>
          <p:nvPr>
            <p:ph type="title"/>
          </p:nvPr>
        </p:nvSpPr>
        <p:spPr>
          <a:xfrm>
            <a:off x="125730" y="2285524"/>
            <a:ext cx="7886700" cy="994172"/>
          </a:xfrm>
        </p:spPr>
        <p:txBody>
          <a:bodyPr/>
          <a:lstStyle/>
          <a:p>
            <a:r>
              <a:rPr lang="fr-FR" b="1" dirty="0"/>
              <a:t>Notre site internet :</a:t>
            </a:r>
          </a:p>
        </p:txBody>
      </p:sp>
      <p:sp>
        <p:nvSpPr>
          <p:cNvPr id="14" name="ZoneTexte 13">
            <a:extLst>
              <a:ext uri="{FF2B5EF4-FFF2-40B4-BE49-F238E27FC236}">
                <a16:creationId xmlns:a16="http://schemas.microsoft.com/office/drawing/2014/main" id="{78A415D3-BFB3-5026-6D02-CE2599EC4336}"/>
              </a:ext>
            </a:extLst>
          </p:cNvPr>
          <p:cNvSpPr txBox="1"/>
          <p:nvPr/>
        </p:nvSpPr>
        <p:spPr>
          <a:xfrm>
            <a:off x="3965412" y="2609485"/>
            <a:ext cx="4287049" cy="369332"/>
          </a:xfrm>
          <a:prstGeom prst="rect">
            <a:avLst/>
          </a:prstGeom>
          <a:noFill/>
        </p:spPr>
        <p:txBody>
          <a:bodyPr wrap="square">
            <a:spAutoFit/>
          </a:bodyPr>
          <a:lstStyle/>
          <a:p>
            <a:r>
              <a:rPr lang="x-none" b="1" dirty="0">
                <a:solidFill>
                  <a:srgbClr val="31849B"/>
                </a:solidFill>
              </a:rPr>
              <a:t>https://nbs-france-us.hub.inrae.fr/</a:t>
            </a:r>
          </a:p>
        </p:txBody>
      </p:sp>
    </p:spTree>
    <p:extLst>
      <p:ext uri="{BB962C8B-B14F-4D97-AF65-F5344CB8AC3E}">
        <p14:creationId xmlns:p14="http://schemas.microsoft.com/office/powerpoint/2010/main" val="3652269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8CF4D-3EF9-0074-B1AB-1F8165A0B56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4F4CC59-B68A-7A27-0DBF-97BB67F66292}"/>
              </a:ext>
            </a:extLst>
          </p:cNvPr>
          <p:cNvSpPr>
            <a:spLocks noGrp="1"/>
          </p:cNvSpPr>
          <p:nvPr>
            <p:ph type="ctrTitle"/>
          </p:nvPr>
        </p:nvSpPr>
        <p:spPr/>
        <p:txBody>
          <a:bodyPr>
            <a:normAutofit fontScale="90000"/>
          </a:bodyPr>
          <a:lstStyle/>
          <a:p>
            <a:r>
              <a:rPr lang="fr-FR" dirty="0"/>
              <a:t>Gouverner l’eau en ville à l’ère des Solutions fondées sur la Nature </a:t>
            </a:r>
            <a:br>
              <a:rPr lang="fr-FR" dirty="0">
                <a:ea typeface="Calibri Light"/>
                <a:cs typeface="Calibri Light"/>
              </a:rPr>
            </a:br>
            <a:br>
              <a:rPr lang="fr-FR" dirty="0"/>
            </a:br>
            <a:r>
              <a:rPr lang="fr-FR" sz="3100" dirty="0"/>
              <a:t>Du concept à sa mise en œuvre sur l’Eurométropole de Strasbourg</a:t>
            </a:r>
            <a:br>
              <a:rPr lang="fr-FR" sz="3100" dirty="0"/>
            </a:br>
            <a:endParaRPr lang="fr-FR" sz="3100" dirty="0">
              <a:ea typeface="Calibri Light"/>
              <a:cs typeface="Calibri Light"/>
            </a:endParaRPr>
          </a:p>
        </p:txBody>
      </p:sp>
      <p:sp>
        <p:nvSpPr>
          <p:cNvPr id="3" name="Sous-titre 2">
            <a:extLst>
              <a:ext uri="{FF2B5EF4-FFF2-40B4-BE49-F238E27FC236}">
                <a16:creationId xmlns:a16="http://schemas.microsoft.com/office/drawing/2014/main" id="{05764D32-29C7-97E9-67E4-FB0B37DE23B0}"/>
              </a:ext>
            </a:extLst>
          </p:cNvPr>
          <p:cNvSpPr>
            <a:spLocks noGrp="1"/>
          </p:cNvSpPr>
          <p:nvPr>
            <p:ph type="subTitle" idx="1"/>
          </p:nvPr>
        </p:nvSpPr>
        <p:spPr>
          <a:xfrm>
            <a:off x="6199493" y="5651721"/>
            <a:ext cx="1728998" cy="654923"/>
          </a:xfrm>
        </p:spPr>
        <p:txBody>
          <a:bodyPr>
            <a:normAutofit fontScale="77500" lnSpcReduction="20000"/>
          </a:bodyPr>
          <a:lstStyle/>
          <a:p>
            <a:r>
              <a:rPr lang="fr-FR"/>
              <a:t>Joana </a:t>
            </a:r>
            <a:r>
              <a:rPr lang="fr-FR" err="1"/>
              <a:t>Guerrin</a:t>
            </a:r>
            <a:endParaRPr lang="fr-FR"/>
          </a:p>
          <a:p>
            <a:r>
              <a:rPr lang="fr-FR"/>
              <a:t>Carine </a:t>
            </a:r>
            <a:r>
              <a:rPr lang="fr-FR" err="1"/>
              <a:t>Heitz</a:t>
            </a:r>
            <a:endParaRPr lang="fr-FR"/>
          </a:p>
        </p:txBody>
      </p:sp>
    </p:spTree>
    <p:extLst>
      <p:ext uri="{BB962C8B-B14F-4D97-AF65-F5344CB8AC3E}">
        <p14:creationId xmlns:p14="http://schemas.microsoft.com/office/powerpoint/2010/main" val="1111710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olice, Graphique, logo, graphisme&#10;&#10;Description générée automatiquement">
            <a:extLst>
              <a:ext uri="{FF2B5EF4-FFF2-40B4-BE49-F238E27FC236}">
                <a16:creationId xmlns:a16="http://schemas.microsoft.com/office/drawing/2014/main" id="{13664693-3704-1C02-04D5-CC4CD013E7F7}"/>
              </a:ext>
            </a:extLst>
          </p:cNvPr>
          <p:cNvPicPr>
            <a:picLocks noChangeAspect="1"/>
          </p:cNvPicPr>
          <p:nvPr/>
        </p:nvPicPr>
        <p:blipFill>
          <a:blip r:embed="rId3"/>
          <a:srcRect r="1763" b="552"/>
          <a:stretch>
            <a:fillRect/>
          </a:stretch>
        </p:blipFill>
        <p:spPr>
          <a:xfrm>
            <a:off x="169496" y="170943"/>
            <a:ext cx="1912686" cy="1120919"/>
          </a:xfrm>
          <a:prstGeom prst="rect">
            <a:avLst/>
          </a:prstGeom>
        </p:spPr>
      </p:pic>
      <p:sp>
        <p:nvSpPr>
          <p:cNvPr id="2" name="Titre 1">
            <a:extLst>
              <a:ext uri="{FF2B5EF4-FFF2-40B4-BE49-F238E27FC236}">
                <a16:creationId xmlns:a16="http://schemas.microsoft.com/office/drawing/2014/main" id="{40D20E4C-EBD1-7671-362B-71D1D5310FF2}"/>
              </a:ext>
            </a:extLst>
          </p:cNvPr>
          <p:cNvSpPr>
            <a:spLocks noGrp="1"/>
          </p:cNvSpPr>
          <p:nvPr>
            <p:ph type="ctrTitle"/>
          </p:nvPr>
        </p:nvSpPr>
        <p:spPr>
          <a:xfrm>
            <a:off x="1295529" y="2443512"/>
            <a:ext cx="6858000" cy="1790700"/>
          </a:xfrm>
        </p:spPr>
        <p:txBody>
          <a:bodyPr anchor="ctr">
            <a:normAutofit fontScale="90000"/>
          </a:bodyPr>
          <a:lstStyle/>
          <a:p>
            <a:pPr marL="0" indent="0">
              <a:lnSpc>
                <a:spcPct val="115000"/>
              </a:lnSpc>
              <a:spcBef>
                <a:spcPts val="750"/>
              </a:spcBef>
              <a:buNone/>
            </a:pPr>
            <a:r>
              <a:rPr lang="fr-FR" sz="3000" dirty="0">
                <a:solidFill>
                  <a:srgbClr val="31849B"/>
                </a:solidFill>
                <a:latin typeface="+mn-lt"/>
                <a:cs typeface="Times New Roman" panose="02020603050405020304" pitchFamily="18" charset="0"/>
              </a:rPr>
              <a:t>Les Solutions Fondées sur la Nature</a:t>
            </a:r>
            <a:br>
              <a:rPr lang="fr-FR" sz="3000" dirty="0">
                <a:solidFill>
                  <a:srgbClr val="31849B"/>
                </a:solidFill>
                <a:latin typeface="+mn-lt"/>
                <a:cs typeface="Times New Roman" panose="02020603050405020304" pitchFamily="18" charset="0"/>
              </a:rPr>
            </a:br>
            <a:r>
              <a:rPr lang="fr-FR" sz="3000" dirty="0">
                <a:solidFill>
                  <a:srgbClr val="31849B"/>
                </a:solidFill>
                <a:latin typeface="+mn-lt"/>
                <a:cs typeface="Times New Roman" panose="02020603050405020304" pitchFamily="18" charset="0"/>
              </a:rPr>
              <a:t>de la Théorie à la Pratique</a:t>
            </a:r>
            <a:br>
              <a:rPr lang="fr-FR" sz="2700" dirty="0">
                <a:solidFill>
                  <a:srgbClr val="31849B"/>
                </a:solidFill>
                <a:latin typeface="+mn-lt"/>
                <a:cs typeface="Times New Roman" panose="02020603050405020304" pitchFamily="18" charset="0"/>
              </a:rPr>
            </a:br>
            <a:r>
              <a:rPr lang="fr-FR" sz="2700" i="1" dirty="0">
                <a:solidFill>
                  <a:srgbClr val="31849B"/>
                </a:solidFill>
                <a:latin typeface="+mn-lt"/>
                <a:cs typeface="Times New Roman" panose="02020603050405020304" pitchFamily="18" charset="0"/>
              </a:rPr>
              <a:t>Comparer la France et les États-Unis </a:t>
            </a:r>
            <a:br>
              <a:rPr lang="fr-FR" sz="2700" dirty="0">
                <a:solidFill>
                  <a:srgbClr val="31849B"/>
                </a:solidFill>
                <a:latin typeface="+mn-lt"/>
                <a:cs typeface="Times New Roman" panose="02020603050405020304" pitchFamily="18" charset="0"/>
              </a:rPr>
            </a:br>
            <a:r>
              <a:rPr lang="fr-FR" sz="2700" dirty="0">
                <a:solidFill>
                  <a:srgbClr val="31849B"/>
                </a:solidFill>
                <a:latin typeface="+mn-lt"/>
                <a:cs typeface="Times New Roman" panose="02020603050405020304" pitchFamily="18" charset="0"/>
              </a:rPr>
              <a:t>(2020-2024)</a:t>
            </a:r>
            <a:endParaRPr lang="x-none" sz="7200" dirty="0">
              <a:latin typeface="+mn-lt"/>
            </a:endParaRPr>
          </a:p>
        </p:txBody>
      </p:sp>
      <p:pic>
        <p:nvPicPr>
          <p:cNvPr id="10" name="Image 9">
            <a:extLst>
              <a:ext uri="{FF2B5EF4-FFF2-40B4-BE49-F238E27FC236}">
                <a16:creationId xmlns:a16="http://schemas.microsoft.com/office/drawing/2014/main" id="{F4432BF6-9644-3035-5E26-B16B12927FC7}"/>
              </a:ext>
            </a:extLst>
          </p:cNvPr>
          <p:cNvPicPr>
            <a:picLocks noChangeAspect="1"/>
          </p:cNvPicPr>
          <p:nvPr/>
        </p:nvPicPr>
        <p:blipFill>
          <a:blip r:embed="rId4"/>
          <a:stretch>
            <a:fillRect/>
          </a:stretch>
        </p:blipFill>
        <p:spPr>
          <a:xfrm>
            <a:off x="1176961" y="6114106"/>
            <a:ext cx="1087776" cy="392191"/>
          </a:xfrm>
          <a:prstGeom prst="rect">
            <a:avLst/>
          </a:prstGeom>
        </p:spPr>
      </p:pic>
      <p:pic>
        <p:nvPicPr>
          <p:cNvPr id="14" name="Image 13">
            <a:extLst>
              <a:ext uri="{FF2B5EF4-FFF2-40B4-BE49-F238E27FC236}">
                <a16:creationId xmlns:a16="http://schemas.microsoft.com/office/drawing/2014/main" id="{2491D62B-DCD4-7CEE-5E1A-857149F00F1B}"/>
              </a:ext>
            </a:extLst>
          </p:cNvPr>
          <p:cNvPicPr>
            <a:picLocks noChangeAspect="1"/>
          </p:cNvPicPr>
          <p:nvPr/>
        </p:nvPicPr>
        <p:blipFill>
          <a:blip r:embed="rId5"/>
          <a:stretch>
            <a:fillRect/>
          </a:stretch>
        </p:blipFill>
        <p:spPr>
          <a:xfrm>
            <a:off x="7180026" y="51093"/>
            <a:ext cx="1947007" cy="1127702"/>
          </a:xfrm>
          <a:prstGeom prst="rect">
            <a:avLst/>
          </a:prstGeom>
        </p:spPr>
      </p:pic>
      <p:pic>
        <p:nvPicPr>
          <p:cNvPr id="11" name="Google Shape;167;p3">
            <a:extLst>
              <a:ext uri="{FF2B5EF4-FFF2-40B4-BE49-F238E27FC236}">
                <a16:creationId xmlns:a16="http://schemas.microsoft.com/office/drawing/2014/main" id="{E4C606B5-5FE4-AF92-1C7C-5F4EDE6F14AB}"/>
              </a:ext>
            </a:extLst>
          </p:cNvPr>
          <p:cNvPicPr preferRelativeResize="0"/>
          <p:nvPr/>
        </p:nvPicPr>
        <p:blipFill rotWithShape="1">
          <a:blip r:embed="rId6">
            <a:alphaModFix/>
          </a:blip>
          <a:srcRect/>
          <a:stretch/>
        </p:blipFill>
        <p:spPr>
          <a:xfrm>
            <a:off x="2469938" y="6022672"/>
            <a:ext cx="1650296" cy="569328"/>
          </a:xfrm>
          <a:prstGeom prst="rect">
            <a:avLst/>
          </a:prstGeom>
          <a:noFill/>
          <a:ln>
            <a:noFill/>
          </a:ln>
        </p:spPr>
      </p:pic>
      <p:pic>
        <p:nvPicPr>
          <p:cNvPr id="15" name="Google Shape;170;p3">
            <a:extLst>
              <a:ext uri="{FF2B5EF4-FFF2-40B4-BE49-F238E27FC236}">
                <a16:creationId xmlns:a16="http://schemas.microsoft.com/office/drawing/2014/main" id="{B7E91963-5EB7-201B-2BC7-0100ED800387}"/>
              </a:ext>
            </a:extLst>
          </p:cNvPr>
          <p:cNvPicPr preferRelativeResize="0"/>
          <p:nvPr/>
        </p:nvPicPr>
        <p:blipFill rotWithShape="1">
          <a:blip r:embed="rId7">
            <a:alphaModFix/>
          </a:blip>
          <a:srcRect/>
          <a:stretch/>
        </p:blipFill>
        <p:spPr>
          <a:xfrm>
            <a:off x="4220385" y="6151062"/>
            <a:ext cx="1222976" cy="440938"/>
          </a:xfrm>
          <a:prstGeom prst="rect">
            <a:avLst/>
          </a:prstGeom>
          <a:noFill/>
          <a:ln>
            <a:noFill/>
          </a:ln>
        </p:spPr>
      </p:pic>
      <p:pic>
        <p:nvPicPr>
          <p:cNvPr id="17" name="Image 16" descr="Une image contenant texte, Graphique, Police, graphisme&#10;&#10;Description générée automatiquement">
            <a:extLst>
              <a:ext uri="{FF2B5EF4-FFF2-40B4-BE49-F238E27FC236}">
                <a16:creationId xmlns:a16="http://schemas.microsoft.com/office/drawing/2014/main" id="{D5771487-9A75-6FA6-44D2-4182F21BD9EC}"/>
              </a:ext>
            </a:extLst>
          </p:cNvPr>
          <p:cNvPicPr>
            <a:picLocks noChangeAspect="1"/>
          </p:cNvPicPr>
          <p:nvPr/>
        </p:nvPicPr>
        <p:blipFill>
          <a:blip r:embed="rId8"/>
          <a:stretch>
            <a:fillRect/>
          </a:stretch>
        </p:blipFill>
        <p:spPr>
          <a:xfrm>
            <a:off x="5846684" y="5530535"/>
            <a:ext cx="1641948" cy="492137"/>
          </a:xfrm>
          <a:prstGeom prst="rect">
            <a:avLst/>
          </a:prstGeom>
        </p:spPr>
      </p:pic>
      <p:pic>
        <p:nvPicPr>
          <p:cNvPr id="1026" name="Picture 2">
            <a:extLst>
              <a:ext uri="{FF2B5EF4-FFF2-40B4-BE49-F238E27FC236}">
                <a16:creationId xmlns:a16="http://schemas.microsoft.com/office/drawing/2014/main" id="{F969E508-4AA6-751D-1F67-CF658795FB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06" y="5951914"/>
            <a:ext cx="1001632" cy="735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 site internet de la Région Grand Est">
            <a:extLst>
              <a:ext uri="{FF2B5EF4-FFF2-40B4-BE49-F238E27FC236}">
                <a16:creationId xmlns:a16="http://schemas.microsoft.com/office/drawing/2014/main" id="{BBA00D17-A735-467E-305A-FCA743B64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5098" y="5562141"/>
            <a:ext cx="2620007" cy="479087"/>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descr="Une image contenant texte, Police, capture d’écran, Bleu électrique&#10;&#10;Description générée automatiquement">
            <a:extLst>
              <a:ext uri="{FF2B5EF4-FFF2-40B4-BE49-F238E27FC236}">
                <a16:creationId xmlns:a16="http://schemas.microsoft.com/office/drawing/2014/main" id="{12E398CD-C893-2A8A-703E-8D8D8F1CFF19}"/>
              </a:ext>
            </a:extLst>
          </p:cNvPr>
          <p:cNvPicPr>
            <a:picLocks noChangeAspect="1"/>
          </p:cNvPicPr>
          <p:nvPr/>
        </p:nvPicPr>
        <p:blipFill>
          <a:blip r:embed="rId11"/>
          <a:stretch>
            <a:fillRect/>
          </a:stretch>
        </p:blipFill>
        <p:spPr>
          <a:xfrm>
            <a:off x="5643663" y="6205687"/>
            <a:ext cx="3406911" cy="601220"/>
          </a:xfrm>
          <a:prstGeom prst="rect">
            <a:avLst/>
          </a:prstGeom>
        </p:spPr>
      </p:pic>
    </p:spTree>
    <p:extLst>
      <p:ext uri="{BB962C8B-B14F-4D97-AF65-F5344CB8AC3E}">
        <p14:creationId xmlns:p14="http://schemas.microsoft.com/office/powerpoint/2010/main" val="238191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4BF8A-79DF-F053-B77D-29EBBF64BDB6}"/>
              </a:ext>
            </a:extLst>
          </p:cNvPr>
          <p:cNvSpPr>
            <a:spLocks noGrp="1"/>
          </p:cNvSpPr>
          <p:nvPr>
            <p:ph type="title"/>
          </p:nvPr>
        </p:nvSpPr>
        <p:spPr/>
        <p:txBody>
          <a:bodyPr>
            <a:normAutofit/>
          </a:bodyPr>
          <a:lstStyle/>
          <a:p>
            <a:r>
              <a:rPr lang="en-US" sz="2800" dirty="0" err="1">
                <a:solidFill>
                  <a:srgbClr val="31849B"/>
                </a:solidFill>
              </a:rPr>
              <a:t>Équipe</a:t>
            </a:r>
            <a:r>
              <a:rPr lang="en-US" sz="2800" dirty="0">
                <a:solidFill>
                  <a:srgbClr val="31849B"/>
                </a:solidFill>
              </a:rPr>
              <a:t> de recherche (franco-</a:t>
            </a:r>
            <a:r>
              <a:rPr lang="en-US" sz="2800" dirty="0" err="1">
                <a:solidFill>
                  <a:srgbClr val="31849B"/>
                </a:solidFill>
              </a:rPr>
              <a:t>américaine</a:t>
            </a:r>
            <a:r>
              <a:rPr lang="en-US" sz="2800" dirty="0">
                <a:solidFill>
                  <a:srgbClr val="31849B"/>
                </a:solidFill>
              </a:rPr>
              <a:t>)</a:t>
            </a:r>
          </a:p>
        </p:txBody>
      </p:sp>
      <p:pic>
        <p:nvPicPr>
          <p:cNvPr id="7" name="Picture 6">
            <a:extLst>
              <a:ext uri="{FF2B5EF4-FFF2-40B4-BE49-F238E27FC236}">
                <a16:creationId xmlns:a16="http://schemas.microsoft.com/office/drawing/2014/main" id="{C18517A4-8CF0-5CCB-2114-7A67EA7C5B22}"/>
              </a:ext>
            </a:extLst>
          </p:cNvPr>
          <p:cNvPicPr>
            <a:picLocks noChangeAspect="1"/>
          </p:cNvPicPr>
          <p:nvPr/>
        </p:nvPicPr>
        <p:blipFill>
          <a:blip r:embed="rId3"/>
          <a:stretch>
            <a:fillRect/>
          </a:stretch>
        </p:blipFill>
        <p:spPr>
          <a:xfrm>
            <a:off x="339061" y="1715224"/>
            <a:ext cx="8464016" cy="3954606"/>
          </a:xfrm>
          <a:prstGeom prst="rect">
            <a:avLst/>
          </a:prstGeom>
        </p:spPr>
      </p:pic>
    </p:spTree>
    <p:extLst>
      <p:ext uri="{BB962C8B-B14F-4D97-AF65-F5344CB8AC3E}">
        <p14:creationId xmlns:p14="http://schemas.microsoft.com/office/powerpoint/2010/main" val="3681025630"/>
      </p:ext>
    </p:extLst>
  </p:cSld>
  <p:clrMapOvr>
    <a:masterClrMapping/>
  </p:clrMapOvr>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30f9c25-01ea-40d9-be1c-0686f20e8617">
      <Terms xmlns="http://schemas.microsoft.com/office/infopath/2007/PartnerControls"/>
    </lcf76f155ced4ddcb4097134ff3c332f>
    <TaxCatchAll xmlns="337ddc1b-c7e4-46bb-b1c6-5e0ac071ece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7B2CB753F1834B8308F235330432F0" ma:contentTypeVersion="18" ma:contentTypeDescription="Crée un document." ma:contentTypeScope="" ma:versionID="7db5df7d3685b77ad46ce928c4d6e36d">
  <xsd:schema xmlns:xsd="http://www.w3.org/2001/XMLSchema" xmlns:xs="http://www.w3.org/2001/XMLSchema" xmlns:p="http://schemas.microsoft.com/office/2006/metadata/properties" xmlns:ns2="530f9c25-01ea-40d9-be1c-0686f20e8617" xmlns:ns3="337ddc1b-c7e4-46bb-b1c6-5e0ac071ece8" targetNamespace="http://schemas.microsoft.com/office/2006/metadata/properties" ma:root="true" ma:fieldsID="6698120f182578430ca08a681c215f57" ns2:_="" ns3:_="">
    <xsd:import namespace="530f9c25-01ea-40d9-be1c-0686f20e8617"/>
    <xsd:import namespace="337ddc1b-c7e4-46bb-b1c6-5e0ac071ec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f9c25-01ea-40d9-be1c-0686f20e86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0c55eef7-73e0-4ce7-a92f-67b2b00937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7ddc1b-c7e4-46bb-b1c6-5e0ac071ece8"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e70ab5ed-6ba8-4185-afb1-71354877533d}" ma:internalName="TaxCatchAll" ma:showField="CatchAllData" ma:web="337ddc1b-c7e4-46bb-b1c6-5e0ac071ec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5EA109-33E7-43F1-9D85-3E35ADC17874}">
  <ds:schemaRefs>
    <ds:schemaRef ds:uri="http://purl.org/dc/terms/"/>
    <ds:schemaRef ds:uri="http://schemas.microsoft.com/office/2006/documentManagement/types"/>
    <ds:schemaRef ds:uri="http://schemas.microsoft.com/office/infopath/2007/PartnerControls"/>
    <ds:schemaRef ds:uri="http://www.w3.org/XML/1998/namespace"/>
    <ds:schemaRef ds:uri="http://purl.org/dc/elements/1.1/"/>
    <ds:schemaRef ds:uri="337ddc1b-c7e4-46bb-b1c6-5e0ac071ece8"/>
    <ds:schemaRef ds:uri="http://schemas.microsoft.com/office/2006/metadata/properties"/>
    <ds:schemaRef ds:uri="http://purl.org/dc/dcmitype/"/>
    <ds:schemaRef ds:uri="http://schemas.openxmlformats.org/package/2006/metadata/core-properties"/>
    <ds:schemaRef ds:uri="530f9c25-01ea-40d9-be1c-0686f20e8617"/>
  </ds:schemaRefs>
</ds:datastoreItem>
</file>

<file path=customXml/itemProps2.xml><?xml version="1.0" encoding="utf-8"?>
<ds:datastoreItem xmlns:ds="http://schemas.openxmlformats.org/officeDocument/2006/customXml" ds:itemID="{77423635-A9E7-4DCA-A4F6-999B754C3F30}">
  <ds:schemaRefs>
    <ds:schemaRef ds:uri="http://schemas.microsoft.com/sharepoint/v3/contenttype/forms"/>
  </ds:schemaRefs>
</ds:datastoreItem>
</file>

<file path=customXml/itemProps3.xml><?xml version="1.0" encoding="utf-8"?>
<ds:datastoreItem xmlns:ds="http://schemas.openxmlformats.org/officeDocument/2006/customXml" ds:itemID="{C3DD02B8-7AAE-4F67-A82B-2D68CA4C8A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0f9c25-01ea-40d9-be1c-0686f20e8617"/>
    <ds:schemaRef ds:uri="337ddc1b-c7e4-46bb-b1c6-5e0ac071ec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TotalTime>
  <Words>5689</Words>
  <Application>Microsoft Office PowerPoint</Application>
  <PresentationFormat>On-screen Show (4:3)</PresentationFormat>
  <Paragraphs>870</Paragraphs>
  <Slides>72</Slides>
  <Notes>36</Notes>
  <HiddenSlides>19</HiddenSlides>
  <MMClips>0</MMClip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1_Thème Office</vt:lpstr>
      <vt:lpstr>2_Thème Office</vt:lpstr>
      <vt:lpstr>Gouverner l’eau en ville à l’ère des Solutions fondées sur la Nature   Du concept à sa mise en œuvre sur l’Eurométropole de Strasbourg </vt:lpstr>
      <vt:lpstr>Introduction</vt:lpstr>
      <vt:lpstr>PowerPoint Presentation</vt:lpstr>
      <vt:lpstr>PowerPoint Presentation</vt:lpstr>
      <vt:lpstr>Changement de paradigme dans les politiques publiques de gestion des inondations</vt:lpstr>
      <vt:lpstr>PowerPoint Presentation</vt:lpstr>
      <vt:lpstr>PowerPoint Presentation</vt:lpstr>
      <vt:lpstr>Les Solutions Fondées sur la Nature de la Théorie à la Pratique Comparer la France et les États-Unis  (2020-2024)</vt:lpstr>
      <vt:lpstr>Équipe de recherche (franco-américaine)</vt:lpstr>
      <vt:lpstr> Objectifs du project</vt:lpstr>
      <vt:lpstr> Cas d’études</vt:lpstr>
      <vt:lpstr>Méthodologie</vt:lpstr>
      <vt:lpstr>Plan de la présentation</vt:lpstr>
      <vt:lpstr>Le concept de SfN...</vt:lpstr>
      <vt:lpstr>PowerPoint Presentation</vt:lpstr>
      <vt:lpstr>Les SfN dans les arènes globales du climat et de la biodiversité</vt:lpstr>
      <vt:lpstr>Les SfN en France</vt:lpstr>
      <vt:lpstr>PowerPoint Presentation</vt:lpstr>
      <vt:lpstr>Au niveau local :  une diversité de solutions...</vt:lpstr>
      <vt:lpstr>Quels modes de gouvernance pour les SfN ?</vt:lpstr>
      <vt:lpstr>Grille d’analyse mobilisée</vt:lpstr>
      <vt:lpstr>Trois modes de gouvernance transectorielle</vt:lpstr>
      <vt:lpstr>Degrés de gouvernance inclusive</vt:lpstr>
      <vt:lpstr>Les représentations liées aux SfN</vt:lpstr>
      <vt:lpstr>Pourquoi questionner les représentations ?</vt:lpstr>
      <vt:lpstr>Pourquoi questionner les représentations ?</vt:lpstr>
      <vt:lpstr>Méthodologie : qu’avons-nous enquêté ?</vt:lpstr>
      <vt:lpstr>3 sites d'enquête sur le territoire de l'EMS</vt:lpstr>
      <vt:lpstr>La zone d'expansion de crue (Vendenheim)</vt:lpstr>
      <vt:lpstr>Ecoquartier Adelshoffen (Schiltigheim)</vt:lpstr>
      <vt:lpstr>Ecoquartier Rives du Bohrie (Ostwald)</vt:lpstr>
      <vt:lpstr>Méthodologie : comment avons-nous sollicité les enquêtés ?</vt:lpstr>
      <vt:lpstr>L'enquête auprès des riverains</vt:lpstr>
      <vt:lpstr>Le contexte géographique</vt:lpstr>
      <vt:lpstr>Le contexte géographique</vt:lpstr>
      <vt:lpstr>Le contexte géographique</vt:lpstr>
      <vt:lpstr>Les fonctionnalités des SfN</vt:lpstr>
      <vt:lpstr>Les fonctionnalités des SfN</vt:lpstr>
      <vt:lpstr>L’efficacité</vt:lpstr>
      <vt:lpstr>L'efficacité</vt:lpstr>
      <vt:lpstr>L’efficacité</vt:lpstr>
      <vt:lpstr>L‘information</vt:lpstr>
      <vt:lpstr>L'information</vt:lpstr>
      <vt:lpstr>L'information</vt:lpstr>
      <vt:lpstr>L'information</vt:lpstr>
      <vt:lpstr>Conclusion</vt:lpstr>
      <vt:lpstr>Conclusion</vt:lpstr>
      <vt:lpstr>La desimperméabilisation des cours d’école à Strasbourg </vt:lpstr>
      <vt:lpstr>Des programmes de végétalisation de l’espace urbain</vt:lpstr>
      <vt:lpstr>Des programmes de végétalisation de l’espace urbain</vt:lpstr>
      <vt:lpstr>Des programmes de végétalisation de l’espace urbain</vt:lpstr>
      <vt:lpstr>Green schoolyards program</vt:lpstr>
      <vt:lpstr>Green schoolyards program in San Francisco</vt:lpstr>
      <vt:lpstr>Participation publique dans les projets de végétalisation des cours d’école</vt:lpstr>
      <vt:lpstr>Participation publique dans les projets de végétalisation des cours d’école</vt:lpstr>
      <vt:lpstr>Des enquêtes en SHS à Strasbourg</vt:lpstr>
      <vt:lpstr>Des enquêtes SHS à Strasbourg</vt:lpstr>
      <vt:lpstr>Qu’avons-nous enquêté à Strasbourg ?</vt:lpstr>
      <vt:lpstr>PowerPoint Presentation</vt:lpstr>
      <vt:lpstr>Surveys in San Francisco</vt:lpstr>
      <vt:lpstr>Obstacles à la végétalisation des cours d’école à San Francisco</vt:lpstr>
      <vt:lpstr>Principales conclusions</vt:lpstr>
      <vt:lpstr>Conclusion</vt:lpstr>
      <vt:lpstr>Les résultats – en bref !</vt:lpstr>
      <vt:lpstr>Valorisation</vt:lpstr>
      <vt:lpstr>Valorisation</vt:lpstr>
      <vt:lpstr>PowerPoint Presentation</vt:lpstr>
      <vt:lpstr>Valorisation</vt:lpstr>
      <vt:lpstr>PowerPoint Presentation</vt:lpstr>
      <vt:lpstr>3 Webinaires</vt:lpstr>
      <vt:lpstr>Notre site internet :</vt:lpstr>
      <vt:lpstr>Gouverner l’eau en ville à l’ère des Solutions fondées sur la Nature   Du concept à sa mise en œuvre sur l’Eurométropole de Strasbourg </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HEITZ Carine</dc:creator>
  <cp:lastModifiedBy>Joana Guerrin</cp:lastModifiedBy>
  <cp:revision>106</cp:revision>
  <cp:lastPrinted>2024-06-06T06:53:46Z</cp:lastPrinted>
  <dcterms:created xsi:type="dcterms:W3CDTF">2023-10-02T11:43:05Z</dcterms:created>
  <dcterms:modified xsi:type="dcterms:W3CDTF">2025-06-13T06:50:54Z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0x010100A57B2CB753F1834B8308F235330432F0</vt:lpwstr>
  </property>
  <property fmtid="{D5CDD505-2E9C-101B-9397-08002B2CF9AE}" pid="3" name="MediaServiceImageTags">
    <vt:lpwstr/>
  </property>
</Properties>
</file>