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96" r:id="rId3"/>
    <p:sldId id="297" r:id="rId4"/>
    <p:sldId id="298" r:id="rId5"/>
    <p:sldId id="299" r:id="rId6"/>
    <p:sldId id="302" r:id="rId7"/>
    <p:sldId id="300" r:id="rId8"/>
    <p:sldId id="301" r:id="rId9"/>
    <p:sldId id="289" r:id="rId10"/>
    <p:sldId id="288" r:id="rId11"/>
    <p:sldId id="291" r:id="rId12"/>
    <p:sldId id="304" r:id="rId13"/>
    <p:sldId id="305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5AFF77C-C4DA-4F2C-A8E3-7695A63EBB46}">
          <p14:sldIdLst>
            <p14:sldId id="256"/>
            <p14:sldId id="296"/>
            <p14:sldId id="297"/>
            <p14:sldId id="298"/>
            <p14:sldId id="299"/>
            <p14:sldId id="302"/>
            <p14:sldId id="300"/>
            <p14:sldId id="301"/>
          </p14:sldIdLst>
        </p14:section>
        <p14:section name="Bilan hydrologique" id="{63286B90-969F-4C92-A28B-DB579468DA26}">
          <p14:sldIdLst>
            <p14:sldId id="289"/>
            <p14:sldId id="288"/>
            <p14:sldId id="291"/>
          </p14:sldIdLst>
        </p14:section>
        <p14:section name="Courbe caractéristique du sol" id="{77AD51D1-83EF-4D9C-99AD-01DF447EC77E}">
          <p14:sldIdLst>
            <p14:sldId id="304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75521-58CC-4DD8-85C1-BA9312C220FB}" type="datetimeFigureOut">
              <a:rPr lang="fr-FR" smtClean="0"/>
              <a:t>13/06/2025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1B788-7D1A-4126-BF98-98E2A901B2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513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CAC44B-764D-6491-CB38-27D50E01F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0E738BD-319D-F68F-5DD3-6217DFC22B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16750A-CEC3-1BE6-B2C8-9D4AD00A4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B0F4D-BF05-4339-9258-7F13939043F2}" type="datetime1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59D267-BFCA-BABC-D5E5-B69156845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D175A6-D98C-A15E-C32D-0A56CEB0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213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D88F97-0674-D5CD-D2C7-A5DEE52E0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A484F8-2640-A1EB-FFB8-193E85109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1B5627-73F0-B8C9-3C50-DFB01B5E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6F87-CD52-44BD-95B7-6EB7A1242640}" type="datetime1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5ED0C0-32F2-DB24-1D44-25F55271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C7729F-85B8-D907-A1D9-578DFFB25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4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13040CE-9383-6528-69C6-57F5DB809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004C7D-D6DB-F67A-365B-CD01AED7C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797633-4DD0-3788-ED94-9317A2DC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209C-0CBA-4FCF-B86E-BFFF62E49D3B}" type="datetime1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F8985F-DACF-8547-6158-22238DE0C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3E88DA-EC29-22BF-407E-E61296FE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88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40687B-1B61-689B-3CAC-03DE15DE1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DC8928-394F-12C4-FD0D-4DA7BD77C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1B989-26D4-1540-E328-66D9C210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9B46-9346-425E-A726-A5FCF70132C0}" type="datetime1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270B0E-1033-700E-D7CD-F2749A49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22E57F-BDBF-9FD3-7560-BD436D88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80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000114-83C5-45A3-A9C7-13FB7224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CD812E-24AF-2122-2566-BEE28803C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F4D53B-6120-5DFB-F6BF-889DEDEA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0EF64-E960-4EC0-8DA5-0B40CCBB117C}" type="datetime1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3EE2DF-CF75-1322-BCF2-F400D954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7709FC-803B-6163-B0AF-8405FB112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586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084FF0-2C5B-9ED5-B4DB-555B773D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42FEB9-CB60-1635-02D6-0A0894CB82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26ED7D-729B-325C-2E0F-052B9856B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548E92-1FBD-0653-A7E7-EA6514EDD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4628-DAA5-4ACB-9DC1-8187D3E324D1}" type="datetime1">
              <a:rPr lang="fr-FR" smtClean="0"/>
              <a:t>13/06/2025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636089-1317-7428-6C3A-E7D26258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CD5C67-6540-D377-F952-7F22AFF2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598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A66FFB-EB12-4E3F-5C39-E021D4B3B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936324-1ACB-01F5-F805-E3B2EEB48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F22D6C-17D0-479E-F862-728742D32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499CDBF-A6A5-9AFF-76DA-8BA67DA38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4424A71-3A45-4A3E-5B21-46AF840CE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EC3A314-8787-7C62-51F1-929F0F06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A4F0-E1F1-4B71-BF91-62C5165A235C}" type="datetime1">
              <a:rPr lang="fr-FR" smtClean="0"/>
              <a:t>13/06/2025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D2FE55C-3F51-064D-EAF9-D950B96E1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357B67F-9E3D-5DD2-81C5-A29416E8D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67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EB1C17-7754-DAB9-5934-F72548691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AAE296-2360-77D6-7943-FCDA5E2FE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A4689-929C-4BCF-95E2-621E706E21E5}" type="datetime1">
              <a:rPr lang="fr-FR" smtClean="0"/>
              <a:t>13/06/2025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A4BC80-F3CD-6267-89F6-F7EEDD2C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1F3B5C-3B72-7EE2-1016-1B3892BCA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82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8DA5073-2F73-707B-344B-C5A5F8C5D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5CF4-15BE-45EC-A6AF-052040B9A67F}" type="datetime1">
              <a:rPr lang="fr-FR" smtClean="0"/>
              <a:t>13/06/2025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B1837A-AFA0-7758-E682-5C0EF5D2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D167EC-59C3-B802-5252-A232AF6EC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08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2DAB82-730C-C2A6-1F02-DF0A514F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6F3183-58B6-9A8B-16EE-D5B82ED49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DE6D87-CB2B-7B25-7819-87B130B05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2AEE65-F895-79C2-A979-F3314AC20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3A29-678F-405B-815B-BF2375738548}" type="datetime1">
              <a:rPr lang="fr-FR" smtClean="0"/>
              <a:t>13/06/2025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23992C7-EC00-0326-53AF-41CC3ED3F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6EC4E7-4B99-8C4A-354B-61D75B63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551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C5962-4D10-7D26-A00D-A76A76EF5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B3D5626-15C1-4D36-AADF-46D02D398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AA28FF-6020-6901-5221-8BAA42B7F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6EAC2F-A35C-644C-E2E4-042523FF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73BD-22CC-4A21-810F-442941684CF8}" type="datetime1">
              <a:rPr lang="fr-FR" smtClean="0"/>
              <a:t>13/06/2025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E8C92E-C14D-69F0-F21B-AE6D2ABD9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D6853D-949F-B2DA-14CB-1AFE374CB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42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3F47FE6-D2EB-8337-FE54-C7109AAB1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8FF867-1D43-256C-76ED-7B932DA09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54098D-B8CA-04BB-173A-88E4DFB86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663FC7-81D5-42FF-AC5D-EB6B85B5F61B}" type="datetime1">
              <a:rPr lang="fr-FR" smtClean="0"/>
              <a:t>13/06/2025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F1B2EC-024E-6694-AC96-78C9E612A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fr-FR"/>
              <a:t>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F74452-FA0D-C80C-CD62-F9238AAC9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27EBB5-A167-4234-832E-B9EB2A5AC0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64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4C3380A-B582-C39A-6B2A-F3A170B4A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4"/>
          <a:stretch/>
        </p:blipFill>
        <p:spPr>
          <a:xfrm>
            <a:off x="3922332" y="3638995"/>
            <a:ext cx="4347335" cy="289991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0EA5C7A-ACC2-CF83-22F2-92A850E25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435" y="379469"/>
            <a:ext cx="10307128" cy="2984829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fr-FR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Instrumentation et modélisation </a:t>
            </a:r>
            <a:br>
              <a:rPr lang="fr-FR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d’arbres de pluie </a:t>
            </a:r>
            <a:br>
              <a:rPr lang="fr-FR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pour déterminer leurs performances hydrologiques en climat actuel et futur</a:t>
            </a:r>
            <a:br>
              <a:rPr lang="fr-FR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fr-FR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sz="40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Rémi COMBEAUX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4D920C-FAC8-2524-88A8-127F0DA8A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1</a:t>
            </a:fld>
            <a:endParaRPr lang="fr-FR"/>
          </a:p>
        </p:txBody>
      </p:sp>
      <p:pic>
        <p:nvPicPr>
          <p:cNvPr id="8" name="Picture 2" descr="INSA Lyon | CEO-Vision (fr)">
            <a:extLst>
              <a:ext uri="{FF2B5EF4-FFF2-40B4-BE49-F238E27FC236}">
                <a16:creationId xmlns:a16="http://schemas.microsoft.com/office/drawing/2014/main" id="{71BD186F-26B4-B909-AA7B-F30865F0E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t="36441" r="17605" b="32644"/>
          <a:stretch/>
        </p:blipFill>
        <p:spPr bwMode="auto">
          <a:xfrm>
            <a:off x="1352979" y="6151743"/>
            <a:ext cx="1851713" cy="46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aboratoire DEEP Déchets Eaux Environnement Pollutions">
            <a:extLst>
              <a:ext uri="{FF2B5EF4-FFF2-40B4-BE49-F238E27FC236}">
                <a16:creationId xmlns:a16="http://schemas.microsoft.com/office/drawing/2014/main" id="{8D42E94C-55D3-0D03-0AE6-6605BA06F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5" y="6033019"/>
            <a:ext cx="1251345" cy="68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tudizz.fr - ENTPE">
            <a:extLst>
              <a:ext uri="{FF2B5EF4-FFF2-40B4-BE49-F238E27FC236}">
                <a16:creationId xmlns:a16="http://schemas.microsoft.com/office/drawing/2014/main" id="{C35A79D7-FA6C-122F-6C44-A0630C91C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4" b="25295"/>
          <a:stretch/>
        </p:blipFill>
        <p:spPr bwMode="auto">
          <a:xfrm>
            <a:off x="1371670" y="5326523"/>
            <a:ext cx="1266296" cy="60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ollaborations - Paul-Antoine Libourel">
            <a:extLst>
              <a:ext uri="{FF2B5EF4-FFF2-40B4-BE49-F238E27FC236}">
                <a16:creationId xmlns:a16="http://schemas.microsoft.com/office/drawing/2014/main" id="{BE971A3C-77FA-99C2-CA7F-3398179EC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2" y="5004773"/>
            <a:ext cx="959774" cy="95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007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arbre, table, dessi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C56AE84-F686-456A-0BFB-B2E4BED25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093" y="957543"/>
            <a:ext cx="5282502" cy="53091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376A9B-9F66-C0AA-8226-91989236C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97090"/>
            <a:ext cx="10515600" cy="1325563"/>
          </a:xfrm>
        </p:spPr>
        <p:txBody>
          <a:bodyPr/>
          <a:lstStyle/>
          <a:p>
            <a:r>
              <a:rPr lang="fr-FR" dirty="0"/>
              <a:t>Bilan hydrologique préliminaire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C43414-B5B1-4C32-810D-9E3A00FC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574D-3D19-B647-AF4C-06ADEBC97C0B}" type="slidenum">
              <a:rPr lang="fr-FR" smtClean="0"/>
              <a:t>10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5FF6479-015D-C1FD-8100-552EFE2798EF}"/>
                  </a:ext>
                </a:extLst>
              </p:cNvPr>
              <p:cNvSpPr txBox="1"/>
              <p:nvPr/>
            </p:nvSpPr>
            <p:spPr>
              <a:xfrm>
                <a:off x="6923339" y="1722653"/>
                <a:ext cx="4938468" cy="491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𝑟𝑢𝑖𝑠𝑠𝑒𝑙𝑙𝑒𝑚𝑒𝑛𝑡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𝑒𝑥𝑓𝑖𝑙𝑡𝑟</m:t>
                          </m:r>
                          <m:r>
                            <a:rPr lang="fr-FR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é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𝐸𝑇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5FF6479-015D-C1FD-8100-552EFE279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339" y="1722653"/>
                <a:ext cx="4938468" cy="491288"/>
              </a:xfrm>
              <a:prstGeom prst="rect">
                <a:avLst/>
              </a:prstGeom>
              <a:blipFill>
                <a:blip r:embed="rId3"/>
                <a:stretch>
                  <a:fillRect b="-1219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FA8F29DB-56F8-3821-9782-5BBCB04D4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05" y="1632959"/>
            <a:ext cx="6369396" cy="46336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D7DD193-CB21-A480-E0C8-C679EEAD5C91}"/>
              </a:ext>
            </a:extLst>
          </p:cNvPr>
          <p:cNvSpPr txBox="1"/>
          <p:nvPr/>
        </p:nvSpPr>
        <p:spPr>
          <a:xfrm>
            <a:off x="1965960" y="1968297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13,5 mm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351669-A320-1781-2654-75292A3B086A}"/>
              </a:ext>
            </a:extLst>
          </p:cNvPr>
          <p:cNvSpPr/>
          <p:nvPr/>
        </p:nvSpPr>
        <p:spPr>
          <a:xfrm>
            <a:off x="1752600" y="3282950"/>
            <a:ext cx="330200" cy="20320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69A87A-23AA-667C-7DE1-C1676627E827}"/>
              </a:ext>
            </a:extLst>
          </p:cNvPr>
          <p:cNvCxnSpPr>
            <a:cxnSpLocks/>
            <a:stCxn id="9" idx="0"/>
            <a:endCxn id="8" idx="0"/>
          </p:cNvCxnSpPr>
          <p:nvPr/>
        </p:nvCxnSpPr>
        <p:spPr>
          <a:xfrm flipV="1">
            <a:off x="1917700" y="2366309"/>
            <a:ext cx="2701384" cy="91664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E23F9AE-C71C-C822-6A37-F778C301F411}"/>
              </a:ext>
            </a:extLst>
          </p:cNvPr>
          <p:cNvCxnSpPr>
            <a:cxnSpLocks/>
            <a:stCxn id="9" idx="2"/>
            <a:endCxn id="8" idx="2"/>
          </p:cNvCxnSpPr>
          <p:nvPr/>
        </p:nvCxnSpPr>
        <p:spPr>
          <a:xfrm>
            <a:off x="1917700" y="5314950"/>
            <a:ext cx="2701384" cy="5334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texte, diagramm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03E9BFC1-485D-22A1-C536-2A60B8CD73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48" t="6859" r="30452" b="4712"/>
          <a:stretch/>
        </p:blipFill>
        <p:spPr>
          <a:xfrm>
            <a:off x="3454400" y="2366309"/>
            <a:ext cx="2329367" cy="300198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786CA6B-681B-8AA0-4AF8-EC6FF036893A}"/>
              </a:ext>
            </a:extLst>
          </p:cNvPr>
          <p:cNvCxnSpPr>
            <a:cxnSpLocks/>
          </p:cNvCxnSpPr>
          <p:nvPr/>
        </p:nvCxnSpPr>
        <p:spPr>
          <a:xfrm flipH="1">
            <a:off x="4241800" y="2089150"/>
            <a:ext cx="252045" cy="5143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0D5076F0-DE74-3A23-B200-9CB47D8BF544}"/>
              </a:ext>
            </a:extLst>
          </p:cNvPr>
          <p:cNvSpPr txBox="1"/>
          <p:nvPr/>
        </p:nvSpPr>
        <p:spPr>
          <a:xfrm>
            <a:off x="4052889" y="1660809"/>
            <a:ext cx="2489912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solidFill>
                  <a:sysClr val="windowText" lastClr="000000"/>
                </a:solidFill>
              </a:rPr>
              <a:t>Infiltration par la surface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2124E1F-D1F6-E899-FD6F-8D755EBD4D0E}"/>
              </a:ext>
            </a:extLst>
          </p:cNvPr>
          <p:cNvSpPr txBox="1"/>
          <p:nvPr/>
        </p:nvSpPr>
        <p:spPr>
          <a:xfrm>
            <a:off x="2036331" y="6223399"/>
            <a:ext cx="2643544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solidFill>
                  <a:sysClr val="windowText" lastClr="000000"/>
                </a:solidFill>
              </a:rPr>
              <a:t>Infiltration par la tranchée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615B77A-1182-9F7E-AC8A-7A551AD627FD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3358103" y="5145389"/>
            <a:ext cx="999303" cy="10780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4C77ED2C-20BC-4A05-ADB7-2FA07FDAF59A}"/>
              </a:ext>
            </a:extLst>
          </p:cNvPr>
          <p:cNvSpPr txBox="1"/>
          <p:nvPr/>
        </p:nvSpPr>
        <p:spPr>
          <a:xfrm>
            <a:off x="6270130" y="3612099"/>
            <a:ext cx="1243417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solidFill>
                  <a:sysClr val="windowText" lastClr="000000"/>
                </a:solidFill>
              </a:rPr>
              <a:t>Percolation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06FEB9D5-9D28-2A43-7C21-F0E6F1AD73A3}"/>
              </a:ext>
            </a:extLst>
          </p:cNvPr>
          <p:cNvCxnSpPr>
            <a:cxnSpLocks/>
            <a:stCxn id="39" idx="1"/>
          </p:cNvCxnSpPr>
          <p:nvPr/>
        </p:nvCxnSpPr>
        <p:spPr>
          <a:xfrm flipH="1" flipV="1">
            <a:off x="5146787" y="3754653"/>
            <a:ext cx="1123343" cy="421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 43">
            <a:extLst>
              <a:ext uri="{FF2B5EF4-FFF2-40B4-BE49-F238E27FC236}">
                <a16:creationId xmlns:a16="http://schemas.microsoft.com/office/drawing/2014/main" id="{93130E17-166F-9190-8198-3509F5358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040" y="5171284"/>
            <a:ext cx="1818047" cy="91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43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9E69004E-10B2-F5C1-CFEF-B140582C14F3}"/>
              </a:ext>
            </a:extLst>
          </p:cNvPr>
          <p:cNvGrpSpPr/>
          <p:nvPr/>
        </p:nvGrpSpPr>
        <p:grpSpPr>
          <a:xfrm>
            <a:off x="6736093" y="957543"/>
            <a:ext cx="5282502" cy="5309113"/>
            <a:chOff x="6736093" y="957543"/>
            <a:chExt cx="5282502" cy="5309113"/>
          </a:xfrm>
        </p:grpSpPr>
        <p:pic>
          <p:nvPicPr>
            <p:cNvPr id="11" name="Image 10" descr="Une image contenant arbre, table, dessin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6C56AE84-F686-456A-0BFB-B2E4BED2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36093" y="957543"/>
              <a:ext cx="5282502" cy="5309113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B038187-1226-2B7E-AD03-B80DF37BF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5040" y="5171284"/>
              <a:ext cx="1818047" cy="913138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E376A9B-9F66-C0AA-8226-91989236C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97090"/>
            <a:ext cx="10515600" cy="1325563"/>
          </a:xfrm>
        </p:spPr>
        <p:txBody>
          <a:bodyPr/>
          <a:lstStyle/>
          <a:p>
            <a:r>
              <a:rPr lang="fr-FR" dirty="0"/>
              <a:t>Bilan hydrologique préliminaire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C43414-B5B1-4C32-810D-9E3A00FC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574D-3D19-B647-AF4C-06ADEBC97C0B}" type="slidenum">
              <a:rPr lang="fr-FR" smtClean="0"/>
              <a:t>11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5FF6479-015D-C1FD-8100-552EFE2798EF}"/>
                  </a:ext>
                </a:extLst>
              </p:cNvPr>
              <p:cNvSpPr txBox="1"/>
              <p:nvPr/>
            </p:nvSpPr>
            <p:spPr>
              <a:xfrm>
                <a:off x="6923339" y="1722653"/>
                <a:ext cx="4938468" cy="491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𝑟𝑢𝑖𝑠𝑠𝑒𝑙𝑙𝑒𝑚𝑒𝑛𝑡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𝑒𝑥𝑓𝑖𝑙𝑡𝑟</m:t>
                          </m:r>
                          <m:r>
                            <a:rPr lang="fr-FR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é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𝐸𝑇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5FF6479-015D-C1FD-8100-552EFE279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339" y="1722653"/>
                <a:ext cx="4938468" cy="491288"/>
              </a:xfrm>
              <a:prstGeom prst="rect">
                <a:avLst/>
              </a:prstGeom>
              <a:blipFill>
                <a:blip r:embed="rId4"/>
                <a:stretch>
                  <a:fillRect b="-1219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D7DD193-CB21-A480-E0C8-C679EEAD5C91}"/>
                  </a:ext>
                </a:extLst>
              </p:cNvPr>
              <p:cNvSpPr txBox="1"/>
              <p:nvPr/>
            </p:nvSpPr>
            <p:spPr>
              <a:xfrm>
                <a:off x="860377" y="1866697"/>
                <a:ext cx="5235623" cy="3437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b="0" i="1" dirty="0">
                    <a:latin typeface="Cambria Math" panose="02040503050406030204" pitchFamily="18" charset="0"/>
                  </a:rPr>
                  <a:t>Pluie de 13,5 mm * BV de 50 m²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𝑟𝑢𝑖𝑠𝑠𝑒𝑙𝑙𝑒𝑚𝑒𝑛𝑡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=675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fr-FR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b="0" dirty="0"/>
                  <a:t>Augmentation de la teneur en eau dans le </a:t>
                </a:r>
                <a:r>
                  <a:rPr lang="fr-FR" dirty="0"/>
                  <a:t>sol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𝑟𝑜𝑎𝑑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60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=40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fr-FR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𝑑𝑒𝑝𝑡h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20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=150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fr-FR" b="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𝑠𝑢𝑟𝑣𝑒𝑟𝑠𝑒</m:t>
                        </m:r>
                      </m:sub>
                    </m:sSub>
                  </m:oMath>
                </a14:m>
                <a:r>
                  <a:rPr lang="fr-FR" b="0" dirty="0"/>
                  <a:t> supposé nul (observation visuelle)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𝑡𝑒𝑐𝑡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é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485 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fr-FR" b="0" dirty="0"/>
              </a:p>
              <a:p>
                <a:pPr marL="742950" lvl="1" indent="-285750">
                  <a:buFont typeface="Wingdings" panose="05000000000000000000" pitchFamily="2" charset="2"/>
                  <a:buChar char="v"/>
                </a:pPr>
                <a:r>
                  <a:rPr lang="fr-FR" b="0" dirty="0">
                    <a:solidFill>
                      <a:schemeClr val="bg1">
                        <a:lumMod val="50000"/>
                      </a:schemeClr>
                    </a:solidFill>
                  </a:rPr>
                  <a:t>Hypothèse : volume infiltré sous la tranchée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fr-FR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b="0" dirty="0"/>
                  <a:t>Flux d’évapotranspiration estimé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𝐸𝑇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=23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fr-FR" b="0" dirty="0"/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fr-FR" dirty="0">
                    <a:solidFill>
                      <a:schemeClr val="bg1">
                        <a:lumMod val="50000"/>
                      </a:schemeClr>
                    </a:solidFill>
                  </a:rPr>
                  <a:t>Etude similaire : Entre </a:t>
                </a:r>
                <a14:m>
                  <m:oMath xmlns:m="http://schemas.openxmlformats.org/officeDocument/2006/math">
                    <m:r>
                      <a:rPr lang="fr-FR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fr-FR" b="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8 </m:t>
                    </m:r>
                  </m:oMath>
                </a14:m>
                <a:r>
                  <a:rPr lang="fr-FR" dirty="0">
                    <a:solidFill>
                      <a:schemeClr val="bg1">
                        <a:lumMod val="50000"/>
                      </a:schemeClr>
                    </a:solidFill>
                  </a:rPr>
                  <a:t>et</a:t>
                </a:r>
                <a14:m>
                  <m:oMath xmlns:m="http://schemas.openxmlformats.org/officeDocument/2006/math">
                    <m:r>
                      <a:rPr lang="fr-FR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96</m:t>
                    </m:r>
                    <m:r>
                      <a:rPr lang="fr-FR" b="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a:rPr lang="fr-FR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b="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fr-FR" b="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fr-FR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D7DD193-CB21-A480-E0C8-C679EEAD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77" y="1866697"/>
                <a:ext cx="5235623" cy="3437736"/>
              </a:xfrm>
              <a:prstGeom prst="rect">
                <a:avLst/>
              </a:prstGeom>
              <a:blipFill>
                <a:blip r:embed="rId5"/>
                <a:stretch>
                  <a:fillRect l="-698" t="-1064" b="-19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A6799468-6004-8830-EC22-DE3DECEC6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954" y="5718640"/>
            <a:ext cx="5453278" cy="895896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557945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Tracé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5602DE5-A227-423C-42DC-DF02BB387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2" y="294719"/>
            <a:ext cx="10464786" cy="62685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708383-9F40-0F53-9076-45DE7842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652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Tracé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5602DE5-A227-423C-42DC-DF02BB387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2" y="1199072"/>
            <a:ext cx="8955052" cy="5364208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708383-9F40-0F53-9076-45DE7842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13</a:t>
            </a:fld>
            <a:endParaRPr lang="fr-FR"/>
          </a:p>
        </p:txBody>
      </p:sp>
      <p:pic>
        <p:nvPicPr>
          <p:cNvPr id="1026" name="Picture 2" descr="L'eau et le sol">
            <a:extLst>
              <a:ext uri="{FF2B5EF4-FFF2-40B4-BE49-F238E27FC236}">
                <a16:creationId xmlns:a16="http://schemas.microsoft.com/office/drawing/2014/main" id="{7B6B3AA2-EADC-F274-5352-8B9BF0358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781" y="0"/>
            <a:ext cx="4312219" cy="300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174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06C0B8AE-981F-2006-513A-0442E3E4D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10" y="1601421"/>
            <a:ext cx="4770015" cy="3180010"/>
          </a:xfrm>
          <a:prstGeom prst="round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78BAFD1-C041-9DF3-E54C-E66D7BB7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386"/>
            <a:ext cx="10795610" cy="1325563"/>
          </a:xfrm>
        </p:spPr>
        <p:txBody>
          <a:bodyPr/>
          <a:lstStyle/>
          <a:p>
            <a:r>
              <a:rPr lang="fr-FR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L’arbre de pluie selon la métropole Grand Lyon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66CBC9-B77B-4D7A-BB29-4D6624C1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574D-3D19-B647-AF4C-06ADEBC97C0B}" type="slidenum">
              <a:rPr lang="fr-FR" smtClean="0"/>
              <a:t>2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5C93138-3B2D-AACB-B524-06621B10DD7F}"/>
              </a:ext>
            </a:extLst>
          </p:cNvPr>
          <p:cNvSpPr txBox="1"/>
          <p:nvPr/>
        </p:nvSpPr>
        <p:spPr>
          <a:xfrm>
            <a:off x="3729872" y="5257010"/>
            <a:ext cx="3766304" cy="578882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fr-FR" sz="1400" dirty="0">
                <a:solidFill>
                  <a:schemeClr val="accent1"/>
                </a:solidFill>
              </a:rPr>
              <a:t>Arbre étudié avant et après aménagement. Source : Métropole de Lyon.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CCFEF70-7818-0CB8-7EFF-D375CB47FE5D}"/>
              </a:ext>
            </a:extLst>
          </p:cNvPr>
          <p:cNvGrpSpPr/>
          <p:nvPr/>
        </p:nvGrpSpPr>
        <p:grpSpPr>
          <a:xfrm>
            <a:off x="6410964" y="2581281"/>
            <a:ext cx="2428360" cy="1796791"/>
            <a:chOff x="7188066" y="2458836"/>
            <a:chExt cx="2463862" cy="1743931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45759650-24D8-E1B0-142F-AF8F0B1F5108}"/>
                </a:ext>
              </a:extLst>
            </p:cNvPr>
            <p:cNvSpPr/>
            <p:nvPr/>
          </p:nvSpPr>
          <p:spPr>
            <a:xfrm>
              <a:off x="7188066" y="3657943"/>
              <a:ext cx="225633" cy="2153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2EB1B524-5706-106E-9AB5-6B1B00BB6C1D}"/>
                </a:ext>
              </a:extLst>
            </p:cNvPr>
            <p:cNvSpPr/>
            <p:nvPr/>
          </p:nvSpPr>
          <p:spPr>
            <a:xfrm>
              <a:off x="9313478" y="2458836"/>
              <a:ext cx="225633" cy="2153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8AA287D-B8C7-3AD0-BBA4-059A03CF2505}"/>
                </a:ext>
              </a:extLst>
            </p:cNvPr>
            <p:cNvSpPr/>
            <p:nvPr/>
          </p:nvSpPr>
          <p:spPr>
            <a:xfrm>
              <a:off x="9426295" y="3987422"/>
              <a:ext cx="225633" cy="2153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pic>
        <p:nvPicPr>
          <p:cNvPr id="16" name="Image 15" descr="Une image contenant plein air, Bitume, route, rue&#10;&#10;AI-generated content may be incorrect.">
            <a:extLst>
              <a:ext uri="{FF2B5EF4-FFF2-40B4-BE49-F238E27FC236}">
                <a16:creationId xmlns:a16="http://schemas.microsoft.com/office/drawing/2014/main" id="{01D29EE5-2A11-0067-776A-1DE6B8716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53" y="1527389"/>
            <a:ext cx="2505948" cy="3328075"/>
          </a:xfrm>
          <a:prstGeom prst="round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2050" name="Picture 2" descr="Nouveaux logo et identité visuelle pour la Métropole de Lyon">
            <a:extLst>
              <a:ext uri="{FF2B5EF4-FFF2-40B4-BE49-F238E27FC236}">
                <a16:creationId xmlns:a16="http://schemas.microsoft.com/office/drawing/2014/main" id="{C3F1F92F-1284-4B1B-B31C-ABAEC29DF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145"/>
            <a:ext cx="1477330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11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2D6625-8984-6F94-B90A-D1E2E919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22" y="365125"/>
            <a:ext cx="10515600" cy="1325563"/>
          </a:xfrm>
        </p:spPr>
        <p:txBody>
          <a:bodyPr/>
          <a:lstStyle/>
          <a:p>
            <a:r>
              <a:rPr lang="fr-FR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Peu de connaissances sur ces ouvrages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660C9F-BDD6-254F-7A00-F9E63FB79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502"/>
            <a:ext cx="10515600" cy="40457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Plan de la thèse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Revue de littérature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Installation d’un système métrologique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Modélisation d’un arbre de pluie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 de la performance en climat futur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AEA39B-9DC7-B9D9-D786-D59D80A2D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561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2D6625-8984-6F94-B90A-D1E2E919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22" y="365125"/>
            <a:ext cx="10515600" cy="1325563"/>
          </a:xfrm>
        </p:spPr>
        <p:txBody>
          <a:bodyPr/>
          <a:lstStyle/>
          <a:p>
            <a:r>
              <a:rPr lang="fr-FR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Peu de connaissances sur ces ouvrages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660C9F-BDD6-254F-7A00-F9E63FB79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502"/>
            <a:ext cx="10515600" cy="40457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Plan de la thèse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Revue de littérature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Installation d’un système métrologique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Modélisation d’un arbre de pluie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 de la performance en climat futur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AEA39B-9DC7-B9D9-D786-D59D80A2D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4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DE4EF3-0C28-5CCC-E1FB-7952C2EA4FE5}"/>
              </a:ext>
            </a:extLst>
          </p:cNvPr>
          <p:cNvSpPr txBox="1"/>
          <p:nvPr/>
        </p:nvSpPr>
        <p:spPr>
          <a:xfrm>
            <a:off x="5046452" y="1690688"/>
            <a:ext cx="5795514" cy="138499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- Compréhension des processus </a:t>
            </a:r>
          </a:p>
          <a:p>
            <a:pPr algn="ctr"/>
            <a:r>
              <a:rPr lang="fr-FR" sz="2800" u="none" strike="noStrike" baseline="0" dirty="0"/>
              <a:t>- Conception et dimensionnement des aménagements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41599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1A36CDF-9288-C325-95DB-177733EA3895}"/>
              </a:ext>
            </a:extLst>
          </p:cNvPr>
          <p:cNvSpPr/>
          <p:nvPr/>
        </p:nvSpPr>
        <p:spPr>
          <a:xfrm>
            <a:off x="478525" y="2838089"/>
            <a:ext cx="5361314" cy="265693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2D6625-8984-6F94-B90A-D1E2E919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292" y="365125"/>
            <a:ext cx="5361313" cy="1325563"/>
          </a:xfrm>
        </p:spPr>
        <p:txBody>
          <a:bodyPr/>
          <a:lstStyle/>
          <a:p>
            <a:r>
              <a:rPr lang="fr-FR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Système métrologique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AEA39B-9DC7-B9D9-D786-D59D80A2D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5</a:t>
            </a:fld>
            <a:endParaRPr lang="fr-FR"/>
          </a:p>
        </p:txBody>
      </p:sp>
      <p:pic>
        <p:nvPicPr>
          <p:cNvPr id="8" name="Image 7" descr="Une image contenant meubles, arbre, table, capture d’écran&#10;&#10;AI-generated content may be incorrect.">
            <a:extLst>
              <a:ext uri="{FF2B5EF4-FFF2-40B4-BE49-F238E27FC236}">
                <a16:creationId xmlns:a16="http://schemas.microsoft.com/office/drawing/2014/main" id="{704406FA-2D3D-C912-E782-80582BC0D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b="28768"/>
          <a:stretch/>
        </p:blipFill>
        <p:spPr>
          <a:xfrm>
            <a:off x="6403918" y="371157"/>
            <a:ext cx="5482188" cy="5111668"/>
          </a:xfrm>
          <a:prstGeom prst="roundRect">
            <a:avLst>
              <a:gd name="adj" fmla="val 6283"/>
            </a:avLst>
          </a:prstGeom>
          <a:ln w="19050">
            <a:solidFill>
              <a:schemeClr val="accent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30DA8A5-5D73-CF89-D730-C97B383CECC3}"/>
              </a:ext>
            </a:extLst>
          </p:cNvPr>
          <p:cNvSpPr txBox="1"/>
          <p:nvPr/>
        </p:nvSpPr>
        <p:spPr>
          <a:xfrm>
            <a:off x="8070726" y="5563517"/>
            <a:ext cx="3822947" cy="654391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fr-FR" sz="1600" dirty="0">
                <a:solidFill>
                  <a:schemeClr val="accent1"/>
                </a:solidFill>
              </a:rPr>
              <a:t>Arbre de pluie vu en coupe. Adapté de : Métropole de Lyon.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BBC0C59-A177-8FEB-ECD6-5A6DF2350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31" y="1980893"/>
            <a:ext cx="5261872" cy="439228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2000"/>
              </a:spcBef>
              <a:buNone/>
            </a:pPr>
            <a:r>
              <a:rPr lang="fr-FR" dirty="0"/>
              <a:t>5 arbres de pluie &amp; 2 arbres témoins (Tilleuls de Crimée)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fr-FR" dirty="0"/>
              <a:t>Pour chaque arbre :</a:t>
            </a:r>
          </a:p>
          <a:p>
            <a:r>
              <a:rPr lang="fr-FR" dirty="0"/>
              <a:t>6 capteurs de teneur en eau &amp; potentiel matriciel du sol (2 positions et 3 profondeurs)</a:t>
            </a:r>
          </a:p>
          <a:p>
            <a:r>
              <a:rPr lang="fr-FR" dirty="0"/>
              <a:t>1 capteur de flux de sève</a:t>
            </a:r>
          </a:p>
          <a:p>
            <a:pPr>
              <a:spcAft>
                <a:spcPts val="1000"/>
              </a:spcAft>
            </a:pPr>
            <a:r>
              <a:rPr lang="fr-FR" dirty="0"/>
              <a:t>1 piézomètre dans la tranchée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fr-FR" dirty="0"/>
              <a:t>+ 1 station météo</a:t>
            </a:r>
          </a:p>
        </p:txBody>
      </p:sp>
    </p:spTree>
    <p:extLst>
      <p:ext uri="{BB962C8B-B14F-4D97-AF65-F5344CB8AC3E}">
        <p14:creationId xmlns:p14="http://schemas.microsoft.com/office/powerpoint/2010/main" val="3150754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THU | Laboratoire DEEP Déchets Eaux Environnement Pollutions">
            <a:extLst>
              <a:ext uri="{FF2B5EF4-FFF2-40B4-BE49-F238E27FC236}">
                <a16:creationId xmlns:a16="http://schemas.microsoft.com/office/drawing/2014/main" id="{746D8885-5A26-F371-4637-DACBB87EA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138" y="1112803"/>
            <a:ext cx="2221303" cy="148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52D6625-8984-6F94-B90A-D1E2E919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20" y="1321446"/>
            <a:ext cx="5361313" cy="1325563"/>
          </a:xfrm>
        </p:spPr>
        <p:txBody>
          <a:bodyPr/>
          <a:lstStyle/>
          <a:p>
            <a:r>
              <a:rPr lang="fr-FR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Site labellisé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AEA39B-9DC7-B9D9-D786-D59D80A2D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6</a:t>
            </a:fld>
            <a:endParaRPr lang="fr-FR"/>
          </a:p>
        </p:txBody>
      </p:sp>
      <p:pic>
        <p:nvPicPr>
          <p:cNvPr id="13" name="Image 12" descr="Une image contenant plein air, plante, voiture, véhicule&#10;&#10;Le contenu généré par l’IA peut être incorrect.">
            <a:extLst>
              <a:ext uri="{FF2B5EF4-FFF2-40B4-BE49-F238E27FC236}">
                <a16:creationId xmlns:a16="http://schemas.microsoft.com/office/drawing/2014/main" id="{83ADB4FE-2986-8E80-39E0-CACB543B1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599" y="404185"/>
            <a:ext cx="4761297" cy="3174198"/>
          </a:xfrm>
          <a:prstGeom prst="rect">
            <a:avLst/>
          </a:prstGeom>
        </p:spPr>
      </p:pic>
      <p:pic>
        <p:nvPicPr>
          <p:cNvPr id="14" name="Image 13" descr="Une image contenant plein air, voiture, arbre, Véhicule terrestre&#10;&#10;Le contenu généré par l’IA peut être incorrect.">
            <a:extLst>
              <a:ext uri="{FF2B5EF4-FFF2-40B4-BE49-F238E27FC236}">
                <a16:creationId xmlns:a16="http://schemas.microsoft.com/office/drawing/2014/main" id="{EF696F35-AB2E-8AC0-42EE-2E6571A06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182152"/>
            <a:ext cx="4761297" cy="3174198"/>
          </a:xfrm>
          <a:prstGeom prst="rect">
            <a:avLst/>
          </a:prstGeom>
        </p:spPr>
      </p:pic>
      <p:pic>
        <p:nvPicPr>
          <p:cNvPr id="15" name="Image 14" descr="Une image contenant plein air, arbre, ciel, rue&#10;&#10;Le contenu généré par l’IA peut être incorrect.">
            <a:extLst>
              <a:ext uri="{FF2B5EF4-FFF2-40B4-BE49-F238E27FC236}">
                <a16:creationId xmlns:a16="http://schemas.microsoft.com/office/drawing/2014/main" id="{AC7ED502-A9EF-2BCD-B677-2CFAE8340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705" y="3783190"/>
            <a:ext cx="1929870" cy="2573160"/>
          </a:xfrm>
          <a:prstGeom prst="rect">
            <a:avLst/>
          </a:prstGeom>
        </p:spPr>
      </p:pic>
      <p:pic>
        <p:nvPicPr>
          <p:cNvPr id="16" name="Image 15" descr="Une image contenant plein air, plante, sol, orange&#10;&#10;Le contenu généré par l’IA peut être incorrect.">
            <a:extLst>
              <a:ext uri="{FF2B5EF4-FFF2-40B4-BE49-F238E27FC236}">
                <a16:creationId xmlns:a16="http://schemas.microsoft.com/office/drawing/2014/main" id="{C6DE6300-58AC-1A74-E2DC-698BCBB8FFF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55" r="17150"/>
          <a:stretch/>
        </p:blipFill>
        <p:spPr>
          <a:xfrm rot="5400000">
            <a:off x="8524915" y="3795369"/>
            <a:ext cx="2572787" cy="254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07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64C075-3B35-63DB-5B32-6703F9FF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Modélisation sur HYDRUS 2D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C85A8E-EBA8-F0EA-F0EF-4ED7A57F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7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5">
                <a:extLst>
                  <a:ext uri="{FF2B5EF4-FFF2-40B4-BE49-F238E27FC236}">
                    <a16:creationId xmlns:a16="http://schemas.microsoft.com/office/drawing/2014/main" id="{43EC36AE-4CDB-8791-A515-6769C41FE9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fr-FR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Equation de Richards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𝜕𝜃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fr-FR" dirty="0"/>
              </a:p>
              <a:p>
                <a:pPr marL="0" indent="0">
                  <a:buNone/>
                </a:pPr>
                <a:endParaRPr lang="fr-FR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Espace réservé du contenu 5">
                <a:extLst>
                  <a:ext uri="{FF2B5EF4-FFF2-40B4-BE49-F238E27FC236}">
                    <a16:creationId xmlns:a16="http://schemas.microsoft.com/office/drawing/2014/main" id="{43EC36AE-4CDB-8791-A515-6769C41FE9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4A7DB980-E04B-9CEC-D739-D9A370C4B8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4615538"/>
                  </p:ext>
                </p:extLst>
              </p:nvPr>
            </p:nvGraphicFramePr>
            <p:xfrm>
              <a:off x="1781834" y="3923848"/>
              <a:ext cx="8127999" cy="1651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09333">
                      <a:extLst>
                        <a:ext uri="{9D8B030D-6E8A-4147-A177-3AD203B41FA5}">
                          <a16:colId xmlns:a16="http://schemas.microsoft.com/office/drawing/2014/main" val="1163536793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160884497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103219456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Données d’entrée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Paramètres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Données de sortie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9473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Pluviométrie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Caractéristiques hydrauliques du sol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Teneur en eau </a:t>
                          </a:r>
                          <a14:m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45139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Evapotranspiration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Consommation en eau de l’arbre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Potentiel matriciel </a:t>
                          </a:r>
                          <a14:m>
                            <m:oMath xmlns:m="http://schemas.openxmlformats.org/officeDocument/2006/math"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oMath>
                          </a14:m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24738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4A7DB980-E04B-9CEC-D739-D9A370C4B8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4615538"/>
                  </p:ext>
                </p:extLst>
              </p:nvPr>
            </p:nvGraphicFramePr>
            <p:xfrm>
              <a:off x="1781834" y="3923848"/>
              <a:ext cx="8127999" cy="1651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09333">
                      <a:extLst>
                        <a:ext uri="{9D8B030D-6E8A-4147-A177-3AD203B41FA5}">
                          <a16:colId xmlns:a16="http://schemas.microsoft.com/office/drawing/2014/main" val="1163536793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160884497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103219456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Données d’entrée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Paramètres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Données de sortie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947328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Pluviométrie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Caractéristiques hydrauliques du sol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61321" r="-899" b="-1150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451390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Evapotranspiration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Consommation en eau de l’arbre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162857" r="-899" b="-1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247387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40434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id="{ADC2EDF8-A196-76F8-9C88-2463133BA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3" y="802257"/>
            <a:ext cx="10874741" cy="59076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BE9145-B7E2-F342-2EC6-C42B08DE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EBB5-A167-4234-832E-B9EB2A5AC03D}" type="slidenum">
              <a:rPr lang="fr-FR" smtClean="0"/>
              <a:t>8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45F914E-5F10-A709-16C3-9E434DE6F303}"/>
              </a:ext>
            </a:extLst>
          </p:cNvPr>
          <p:cNvSpPr txBox="1"/>
          <p:nvPr/>
        </p:nvSpPr>
        <p:spPr>
          <a:xfrm>
            <a:off x="645183" y="339494"/>
            <a:ext cx="7005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>
                <a:solidFill>
                  <a:schemeClr val="accent1"/>
                </a:solidFill>
              </a:rPr>
              <a:t>Données expérimentales pour le mois d’avril (Arbre de pluie 3)</a:t>
            </a:r>
          </a:p>
        </p:txBody>
      </p:sp>
    </p:spTree>
    <p:extLst>
      <p:ext uri="{BB962C8B-B14F-4D97-AF65-F5344CB8AC3E}">
        <p14:creationId xmlns:p14="http://schemas.microsoft.com/office/powerpoint/2010/main" val="300847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arbre, table, dessi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C56AE84-F686-456A-0BFB-B2E4BED25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093" y="957543"/>
            <a:ext cx="5282502" cy="53091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376A9B-9F66-C0AA-8226-91989236C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97090"/>
            <a:ext cx="10515600" cy="1325563"/>
          </a:xfrm>
        </p:spPr>
        <p:txBody>
          <a:bodyPr/>
          <a:lstStyle/>
          <a:p>
            <a:r>
              <a:rPr lang="fr-FR" dirty="0"/>
              <a:t>Bilan hydrologique préliminaire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C43414-B5B1-4C32-810D-9E3A00FC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574D-3D19-B647-AF4C-06ADEBC97C0B}" type="slidenum">
              <a:rPr lang="fr-FR" smtClean="0"/>
              <a:t>9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5FF6479-015D-C1FD-8100-552EFE2798EF}"/>
                  </a:ext>
                </a:extLst>
              </p:cNvPr>
              <p:cNvSpPr txBox="1"/>
              <p:nvPr/>
            </p:nvSpPr>
            <p:spPr>
              <a:xfrm>
                <a:off x="6923339" y="1722653"/>
                <a:ext cx="4938468" cy="491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𝑟𝑢𝑖𝑠𝑠𝑒𝑙𝑙𝑒𝑚𝑒𝑛𝑡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𝑒𝑥𝑓𝑖𝑙𝑡𝑟</m:t>
                          </m:r>
                          <m:r>
                            <a:rPr lang="fr-FR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é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𝐸𝑇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5FF6479-015D-C1FD-8100-552EFE279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339" y="1722653"/>
                <a:ext cx="4938468" cy="491288"/>
              </a:xfrm>
              <a:prstGeom prst="rect">
                <a:avLst/>
              </a:prstGeom>
              <a:blipFill>
                <a:blip r:embed="rId3"/>
                <a:stretch>
                  <a:fillRect b="-1219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FA8F29DB-56F8-3821-9782-5BBCB04D4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05" y="1632959"/>
            <a:ext cx="6369396" cy="46336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D7DD193-CB21-A480-E0C8-C679EEAD5C91}"/>
              </a:ext>
            </a:extLst>
          </p:cNvPr>
          <p:cNvSpPr txBox="1"/>
          <p:nvPr/>
        </p:nvSpPr>
        <p:spPr>
          <a:xfrm>
            <a:off x="1965960" y="1968297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13,5 mm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713FDCD-7D00-A840-8152-F19814BE13B0}"/>
              </a:ext>
            </a:extLst>
          </p:cNvPr>
          <p:cNvCxnSpPr/>
          <p:nvPr/>
        </p:nvCxnSpPr>
        <p:spPr>
          <a:xfrm flipH="1">
            <a:off x="2159000" y="3308350"/>
            <a:ext cx="692150" cy="12065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F3B5810-914A-499C-DAC0-E7AFDF50A821}"/>
              </a:ext>
            </a:extLst>
          </p:cNvPr>
          <p:cNvCxnSpPr/>
          <p:nvPr/>
        </p:nvCxnSpPr>
        <p:spPr>
          <a:xfrm flipH="1" flipV="1">
            <a:off x="3213100" y="3937000"/>
            <a:ext cx="831850" cy="8382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329A8CA-B57F-7C1B-7150-3ED472DB36E3}"/>
              </a:ext>
            </a:extLst>
          </p:cNvPr>
          <p:cNvCxnSpPr>
            <a:cxnSpLocks/>
          </p:cNvCxnSpPr>
          <p:nvPr/>
        </p:nvCxnSpPr>
        <p:spPr>
          <a:xfrm flipH="1" flipV="1">
            <a:off x="3879850" y="4318000"/>
            <a:ext cx="165100" cy="4572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746122E-50FD-7EE6-1531-10983DDDA8DE}"/>
              </a:ext>
            </a:extLst>
          </p:cNvPr>
          <p:cNvCxnSpPr>
            <a:cxnSpLocks/>
          </p:cNvCxnSpPr>
          <p:nvPr/>
        </p:nvCxnSpPr>
        <p:spPr>
          <a:xfrm flipV="1">
            <a:off x="4038600" y="3740150"/>
            <a:ext cx="203200" cy="103505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73E8E4C-7922-F9CB-DF18-0D6737B89E05}"/>
              </a:ext>
            </a:extLst>
          </p:cNvPr>
          <p:cNvCxnSpPr>
            <a:cxnSpLocks/>
          </p:cNvCxnSpPr>
          <p:nvPr/>
        </p:nvCxnSpPr>
        <p:spPr>
          <a:xfrm flipH="1">
            <a:off x="2298700" y="3308350"/>
            <a:ext cx="552450" cy="80645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A17E2D4A-4407-C997-9BA2-8D9A4E0D4791}"/>
              </a:ext>
            </a:extLst>
          </p:cNvPr>
          <p:cNvSpPr txBox="1"/>
          <p:nvPr/>
        </p:nvSpPr>
        <p:spPr>
          <a:xfrm>
            <a:off x="2990850" y="3145868"/>
            <a:ext cx="120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Exfiltration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5DE49E0-BF98-C68F-C852-9536DAB53B6A}"/>
              </a:ext>
            </a:extLst>
          </p:cNvPr>
          <p:cNvSpPr txBox="1"/>
          <p:nvPr/>
        </p:nvSpPr>
        <p:spPr>
          <a:xfrm>
            <a:off x="3987325" y="4751069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Evapotranspiration</a:t>
            </a:r>
          </a:p>
        </p:txBody>
      </p:sp>
    </p:spTree>
    <p:extLst>
      <p:ext uri="{BB962C8B-B14F-4D97-AF65-F5344CB8AC3E}">
        <p14:creationId xmlns:p14="http://schemas.microsoft.com/office/powerpoint/2010/main" val="10079793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360</Words>
  <Application>Microsoft Office PowerPoint</Application>
  <PresentationFormat>Grand écran</PresentationFormat>
  <Paragraphs>80</Paragraphs>
  <Slides>13</Slides>
  <Notes>0</Notes>
  <HiddenSlides>5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Calibri Light</vt:lpstr>
      <vt:lpstr>Cambria Math</vt:lpstr>
      <vt:lpstr>Wingdings</vt:lpstr>
      <vt:lpstr>Thème Office</vt:lpstr>
      <vt:lpstr>Instrumentation et modélisation  d’arbres de pluie  pour déterminer leurs performances hydrologiques en climat actuel et futur   Rémi COMBEAUX</vt:lpstr>
      <vt:lpstr>L’arbre de pluie selon la métropole Grand Lyon</vt:lpstr>
      <vt:lpstr>Peu de connaissances sur ces ouvrages</vt:lpstr>
      <vt:lpstr>Peu de connaissances sur ces ouvrages</vt:lpstr>
      <vt:lpstr>Système métrologique</vt:lpstr>
      <vt:lpstr>Site labellisé</vt:lpstr>
      <vt:lpstr>Modélisation sur HYDRUS 2D</vt:lpstr>
      <vt:lpstr>Présentation PowerPoint</vt:lpstr>
      <vt:lpstr>Bilan hydrologique préliminaire</vt:lpstr>
      <vt:lpstr>Bilan hydrologique préliminaire</vt:lpstr>
      <vt:lpstr>Bilan hydrologique préliminaire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Rémi COMBEAUX</dc:creator>
  <cp:lastModifiedBy>Rémi COMBEAUX</cp:lastModifiedBy>
  <cp:revision>7</cp:revision>
  <dcterms:created xsi:type="dcterms:W3CDTF">2025-06-11T14:29:13Z</dcterms:created>
  <dcterms:modified xsi:type="dcterms:W3CDTF">2025-06-13T07:16:42Z</dcterms:modified>
</cp:coreProperties>
</file>